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wmf" ContentType="image/x-wmf"/>
  <Default Extension="xml" ContentType="application/xml"/>
  <Override ContentType="application/vnd.openxmlformats-officedocument.extended-properties+xml" PartName="/docProps/app.xml"/>
  <Override ContentType="application/vnd.openxmlformats-package.core-properties+xml" PartName="/docProps/core.xml"/>
  <Override ContentType="application/vnd.openxmlformats-officedocument.custom-properties+xml" PartName="/docProps/custom.xml"/>
  <Override ContentType="application/vnd.openxmlformats-officedocument.presentationml.commentAuthors+xml" PartName="/ppt/commentAuthors.xml"/>
  <Override ContentType="application/vnd.openxmlformats-officedocument.presentationml.handoutMaster+xml" PartName="/ppt/handoutMasters/handoutMaster1.xml"/>
  <Override ContentType="application/vnd.openxmlformats-officedocument.presentationml.notesMaster+xml" PartName="/ppt/notesMasters/notesMaster1.xml"/>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notesSlide+xml" PartName="/ppt/notesSlides/notesSlide3.xml"/>
  <Override ContentType="application/vnd.openxmlformats-officedocument.presentationml.presProps+xml" PartName="/ppt/presProps.xml"/>
  <Override ContentType="application/vnd.openxmlformats-officedocument.presentationml.presentation.main+xml" PartName="/ppt/presentation.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10.xml"/>
  <Override ContentType="application/vnd.openxmlformats-officedocument.presentationml.slide+xml" PartName="/ppt/slides/slide100.xml"/>
  <Override ContentType="application/vnd.openxmlformats-officedocument.presentationml.slide+xml" PartName="/ppt/slides/slide101.xml"/>
  <Override ContentType="application/vnd.openxmlformats-officedocument.presentationml.slide+xml" PartName="/ppt/slides/slide102.xml"/>
  <Override ContentType="application/vnd.openxmlformats-officedocument.presentationml.slide+xml" PartName="/ppt/slides/slide103.xml"/>
  <Override ContentType="application/vnd.openxmlformats-officedocument.presentationml.slide+xml" PartName="/ppt/slides/slide104.xml"/>
  <Override ContentType="application/vnd.openxmlformats-officedocument.presentationml.slide+xml" PartName="/ppt/slides/slide105.xml"/>
  <Override ContentType="application/vnd.openxmlformats-officedocument.presentationml.slide+xml" PartName="/ppt/slides/slide106.xml"/>
  <Override ContentType="application/vnd.openxmlformats-officedocument.presentationml.slide+xml" PartName="/ppt/slides/slide107.xml"/>
  <Override ContentType="application/vnd.openxmlformats-officedocument.presentationml.slide+xml" PartName="/ppt/slides/slide108.xml"/>
  <Override ContentType="application/vnd.openxmlformats-officedocument.presentationml.slide+xml" PartName="/ppt/slides/slide109.xml"/>
  <Override ContentType="application/vnd.openxmlformats-officedocument.presentationml.slide+xml" PartName="/ppt/slides/slide11.xml"/>
  <Override ContentType="application/vnd.openxmlformats-officedocument.presentationml.slide+xml" PartName="/ppt/slides/slide110.xml"/>
  <Override ContentType="application/vnd.openxmlformats-officedocument.presentationml.slide+xml" PartName="/ppt/slides/slide111.xml"/>
  <Override ContentType="application/vnd.openxmlformats-officedocument.presentationml.slide+xml" PartName="/ppt/slides/slide112.xml"/>
  <Override ContentType="application/vnd.openxmlformats-officedocument.presentationml.slide+xml" PartName="/ppt/slides/slide113.xml"/>
  <Override ContentType="application/vnd.openxmlformats-officedocument.presentationml.slide+xml" PartName="/ppt/slides/slide114.xml"/>
  <Override ContentType="application/vnd.openxmlformats-officedocument.presentationml.slide+xml" PartName="/ppt/slides/slide115.xml"/>
  <Override ContentType="application/vnd.openxmlformats-officedocument.presentationml.slide+xml" PartName="/ppt/slides/slide116.xml"/>
  <Override ContentType="application/vnd.openxmlformats-officedocument.presentationml.slide+xml" PartName="/ppt/slides/slide117.xml"/>
  <Override ContentType="application/vnd.openxmlformats-officedocument.presentationml.slide+xml" PartName="/ppt/slides/slide118.xml"/>
  <Override ContentType="application/vnd.openxmlformats-officedocument.presentationml.slide+xml" PartName="/ppt/slides/slide119.xml"/>
  <Override ContentType="application/vnd.openxmlformats-officedocument.presentationml.slide+xml" PartName="/ppt/slides/slide12.xml"/>
  <Override ContentType="application/vnd.openxmlformats-officedocument.presentationml.slide+xml" PartName="/ppt/slides/slide120.xml"/>
  <Override ContentType="application/vnd.openxmlformats-officedocument.presentationml.slide+xml" PartName="/ppt/slides/slide121.xml"/>
  <Override ContentType="application/vnd.openxmlformats-officedocument.presentationml.slide+xml" PartName="/ppt/slides/slide122.xml"/>
  <Override ContentType="application/vnd.openxmlformats-officedocument.presentationml.slide+xml" PartName="/ppt/slides/slide123.xml"/>
  <Override ContentType="application/vnd.openxmlformats-officedocument.presentationml.slide+xml" PartName="/ppt/slides/slide124.xml"/>
  <Override ContentType="application/vnd.openxmlformats-officedocument.presentationml.slide+xml" PartName="/ppt/slides/slide125.xml"/>
  <Override ContentType="application/vnd.openxmlformats-officedocument.presentationml.slide+xml" PartName="/ppt/slides/slide126.xml"/>
  <Override ContentType="application/vnd.openxmlformats-officedocument.presentationml.slide+xml" PartName="/ppt/slides/slide127.xml"/>
  <Override ContentType="application/vnd.openxmlformats-officedocument.presentationml.slide+xml" PartName="/ppt/slides/slide128.xml"/>
  <Override ContentType="application/vnd.openxmlformats-officedocument.presentationml.slide+xml" PartName="/ppt/slides/slide129.xml"/>
  <Override ContentType="application/vnd.openxmlformats-officedocument.presentationml.slide+xml" PartName="/ppt/slides/slide13.xml"/>
  <Override ContentType="application/vnd.openxmlformats-officedocument.presentationml.slide+xml" PartName="/ppt/slides/slide130.xml"/>
  <Override ContentType="application/vnd.openxmlformats-officedocument.presentationml.slide+xml" PartName="/ppt/slides/slide131.xml"/>
  <Override ContentType="application/vnd.openxmlformats-officedocument.presentationml.slide+xml" PartName="/ppt/slides/slide132.xml"/>
  <Override ContentType="application/vnd.openxmlformats-officedocument.presentationml.slide+xml" PartName="/ppt/slides/slide133.xml"/>
  <Override ContentType="application/vnd.openxmlformats-officedocument.presentationml.slide+xml" PartName="/ppt/slides/slide134.xml"/>
  <Override ContentType="application/vnd.openxmlformats-officedocument.presentationml.slide+xml" PartName="/ppt/slides/slide135.xml"/>
  <Override ContentType="application/vnd.openxmlformats-officedocument.presentationml.slide+xml" PartName="/ppt/slides/slide136.xml"/>
  <Override ContentType="application/vnd.openxmlformats-officedocument.presentationml.slide+xml" PartName="/ppt/slides/slide137.xml"/>
  <Override ContentType="application/vnd.openxmlformats-officedocument.presentationml.slide+xml" PartName="/ppt/slides/slide138.xml"/>
  <Override ContentType="application/vnd.openxmlformats-officedocument.presentationml.slide+xml" PartName="/ppt/slides/slide139.xml"/>
  <Override ContentType="application/vnd.openxmlformats-officedocument.presentationml.slide+xml" PartName="/ppt/slides/slide14.xml"/>
  <Override ContentType="application/vnd.openxmlformats-officedocument.presentationml.slide+xml" PartName="/ppt/slides/slide140.xml"/>
  <Override ContentType="application/vnd.openxmlformats-officedocument.presentationml.slide+xml" PartName="/ppt/slides/slide141.xml"/>
  <Override ContentType="application/vnd.openxmlformats-officedocument.presentationml.slide+xml" PartName="/ppt/slides/slide142.xml"/>
  <Override ContentType="application/vnd.openxmlformats-officedocument.presentationml.slide+xml" PartName="/ppt/slides/slide143.xml"/>
  <Override ContentType="application/vnd.openxmlformats-officedocument.presentationml.slide+xml" PartName="/ppt/slides/slide144.xml"/>
  <Override ContentType="application/vnd.openxmlformats-officedocument.presentationml.slide+xml" PartName="/ppt/slides/slide145.xml"/>
  <Override ContentType="application/vnd.openxmlformats-officedocument.presentationml.slide+xml" PartName="/ppt/slides/slide146.xml"/>
  <Override ContentType="application/vnd.openxmlformats-officedocument.presentationml.slide+xml" PartName="/ppt/slides/slide147.xml"/>
  <Override ContentType="application/vnd.openxmlformats-officedocument.presentationml.slide+xml" PartName="/ppt/slides/slide148.xml"/>
  <Override ContentType="application/vnd.openxmlformats-officedocument.presentationml.slide+xml" PartName="/ppt/slides/slide149.xml"/>
  <Override ContentType="application/vnd.openxmlformats-officedocument.presentationml.slide+xml" PartName="/ppt/slides/slide15.xml"/>
  <Override ContentType="application/vnd.openxmlformats-officedocument.presentationml.slide+xml" PartName="/ppt/slides/slide150.xml"/>
  <Override ContentType="application/vnd.openxmlformats-officedocument.presentationml.slide+xml" PartName="/ppt/slides/slide151.xml"/>
  <Override ContentType="application/vnd.openxmlformats-officedocument.presentationml.slide+xml" PartName="/ppt/slides/slide152.xml"/>
  <Override ContentType="application/vnd.openxmlformats-officedocument.presentationml.slide+xml" PartName="/ppt/slides/slide153.xml"/>
  <Override ContentType="application/vnd.openxmlformats-officedocument.presentationml.slide+xml" PartName="/ppt/slides/slide154.xml"/>
  <Override ContentType="application/vnd.openxmlformats-officedocument.presentationml.slide+xml" PartName="/ppt/slides/slide155.xml"/>
  <Override ContentType="application/vnd.openxmlformats-officedocument.presentationml.slide+xml" PartName="/ppt/slides/slide156.xml"/>
  <Override ContentType="application/vnd.openxmlformats-officedocument.presentationml.slide+xml" PartName="/ppt/slides/slide157.xml"/>
  <Override ContentType="application/vnd.openxmlformats-officedocument.presentationml.slide+xml" PartName="/ppt/slides/slide158.xml"/>
  <Override ContentType="application/vnd.openxmlformats-officedocument.presentationml.slide+xml" PartName="/ppt/slides/slide159.xml"/>
  <Override ContentType="application/vnd.openxmlformats-officedocument.presentationml.slide+xml" PartName="/ppt/slides/slide16.xml"/>
  <Override ContentType="application/vnd.openxmlformats-officedocument.presentationml.slide+xml" PartName="/ppt/slides/slide160.xml"/>
  <Override ContentType="application/vnd.openxmlformats-officedocument.presentationml.slide+xml" PartName="/ppt/slides/slide161.xml"/>
  <Override ContentType="application/vnd.openxmlformats-officedocument.presentationml.slide+xml" PartName="/ppt/slides/slide162.xml"/>
  <Override ContentType="application/vnd.openxmlformats-officedocument.presentationml.slide+xml" PartName="/ppt/slides/slide163.xml"/>
  <Override ContentType="application/vnd.openxmlformats-officedocument.presentationml.slide+xml" PartName="/ppt/slides/slide164.xml"/>
  <Override ContentType="application/vnd.openxmlformats-officedocument.presentationml.slide+xml" PartName="/ppt/slides/slide165.xml"/>
  <Override ContentType="application/vnd.openxmlformats-officedocument.presentationml.slide+xml" PartName="/ppt/slides/slide166.xml"/>
  <Override ContentType="application/vnd.openxmlformats-officedocument.presentationml.slide+xml" PartName="/ppt/slides/slide167.xml"/>
  <Override ContentType="application/vnd.openxmlformats-officedocument.presentationml.slide+xml" PartName="/ppt/slides/slide168.xml"/>
  <Override ContentType="application/vnd.openxmlformats-officedocument.presentationml.slide+xml" PartName="/ppt/slides/slide169.xml"/>
  <Override ContentType="application/vnd.openxmlformats-officedocument.presentationml.slide+xml" PartName="/ppt/slides/slide17.xml"/>
  <Override ContentType="application/vnd.openxmlformats-officedocument.presentationml.slide+xml" PartName="/ppt/slides/slide170.xml"/>
  <Override ContentType="application/vnd.openxmlformats-officedocument.presentationml.slide+xml" PartName="/ppt/slides/slide171.xml"/>
  <Override ContentType="application/vnd.openxmlformats-officedocument.presentationml.slide+xml" PartName="/ppt/slides/slide172.xml"/>
  <Override ContentType="application/vnd.openxmlformats-officedocument.presentationml.slide+xml" PartName="/ppt/slides/slide173.xml"/>
  <Override ContentType="application/vnd.openxmlformats-officedocument.presentationml.slide+xml" PartName="/ppt/slides/slide174.xml"/>
  <Override ContentType="application/vnd.openxmlformats-officedocument.presentationml.slide+xml" PartName="/ppt/slides/slide175.xml"/>
  <Override ContentType="application/vnd.openxmlformats-officedocument.presentationml.slide+xml" PartName="/ppt/slides/slide176.xml"/>
  <Override ContentType="application/vnd.openxmlformats-officedocument.presentationml.slide+xml" PartName="/ppt/slides/slide177.xml"/>
  <Override ContentType="application/vnd.openxmlformats-officedocument.presentationml.slide+xml" PartName="/ppt/slides/slide178.xml"/>
  <Override ContentType="application/vnd.openxmlformats-officedocument.presentationml.slide+xml" PartName="/ppt/slides/slide179.xml"/>
  <Override ContentType="application/vnd.openxmlformats-officedocument.presentationml.slide+xml" PartName="/ppt/slides/slide18.xml"/>
  <Override ContentType="application/vnd.openxmlformats-officedocument.presentationml.slide+xml" PartName="/ppt/slides/slide180.xml"/>
  <Override ContentType="application/vnd.openxmlformats-officedocument.presentationml.slide+xml" PartName="/ppt/slides/slide181.xml"/>
  <Override ContentType="application/vnd.openxmlformats-officedocument.presentationml.slide+xml" PartName="/ppt/slides/slide182.xml"/>
  <Override ContentType="application/vnd.openxmlformats-officedocument.presentationml.slide+xml" PartName="/ppt/slides/slide183.xml"/>
  <Override ContentType="application/vnd.openxmlformats-officedocument.presentationml.slide+xml" PartName="/ppt/slides/slide184.xml"/>
  <Override ContentType="application/vnd.openxmlformats-officedocument.presentationml.slide+xml" PartName="/ppt/slides/slide185.xml"/>
  <Override ContentType="application/vnd.openxmlformats-officedocument.presentationml.slide+xml" PartName="/ppt/slides/slide186.xml"/>
  <Override ContentType="application/vnd.openxmlformats-officedocument.presentationml.slide+xml" PartName="/ppt/slides/slide187.xml"/>
  <Override ContentType="application/vnd.openxmlformats-officedocument.presentationml.slide+xml" PartName="/ppt/slides/slide188.xml"/>
  <Override ContentType="application/vnd.openxmlformats-officedocument.presentationml.slide+xml" PartName="/ppt/slides/slide189.xml"/>
  <Override ContentType="application/vnd.openxmlformats-officedocument.presentationml.slide+xml" PartName="/ppt/slides/slide19.xml"/>
  <Override ContentType="application/vnd.openxmlformats-officedocument.presentationml.slide+xml" PartName="/ppt/slides/slide190.xml"/>
  <Override ContentType="application/vnd.openxmlformats-officedocument.presentationml.slide+xml" PartName="/ppt/slides/slide191.xml"/>
  <Override ContentType="application/vnd.openxmlformats-officedocument.presentationml.slide+xml" PartName="/ppt/slides/slide192.xml"/>
  <Override ContentType="application/vnd.openxmlformats-officedocument.presentationml.slide+xml" PartName="/ppt/slides/slide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slide+xml" PartName="/ppt/slides/slide4.xml"/>
  <Override ContentType="application/vnd.openxmlformats-officedocument.presentationml.slide+xml" PartName="/ppt/slides/slide40.xml"/>
  <Override ContentType="application/vnd.openxmlformats-officedocument.presentationml.slide+xml" PartName="/ppt/slides/slide41.xml"/>
  <Override ContentType="application/vnd.openxmlformats-officedocument.presentationml.slide+xml" PartName="/ppt/slides/slide42.xml"/>
  <Override ContentType="application/vnd.openxmlformats-officedocument.presentationml.slide+xml" PartName="/ppt/slides/slide43.xml"/>
  <Override ContentType="application/vnd.openxmlformats-officedocument.presentationml.slide+xml" PartName="/ppt/slides/slide44.xml"/>
  <Override ContentType="application/vnd.openxmlformats-officedocument.presentationml.slide+xml" PartName="/ppt/slides/slide45.xml"/>
  <Override ContentType="application/vnd.openxmlformats-officedocument.presentationml.slide+xml" PartName="/ppt/slides/slide46.xml"/>
  <Override ContentType="application/vnd.openxmlformats-officedocument.presentationml.slide+xml" PartName="/ppt/slides/slide47.xml"/>
  <Override ContentType="application/vnd.openxmlformats-officedocument.presentationml.slide+xml" PartName="/ppt/slides/slide48.xml"/>
  <Override ContentType="application/vnd.openxmlformats-officedocument.presentationml.slide+xml" PartName="/ppt/slides/slide49.xml"/>
  <Override ContentType="application/vnd.openxmlformats-officedocument.presentationml.slide+xml" PartName="/ppt/slides/slide5.xml"/>
  <Override ContentType="application/vnd.openxmlformats-officedocument.presentationml.slide+xml" PartName="/ppt/slides/slide50.xml"/>
  <Override ContentType="application/vnd.openxmlformats-officedocument.presentationml.slide+xml" PartName="/ppt/slides/slide51.xml"/>
  <Override ContentType="application/vnd.openxmlformats-officedocument.presentationml.slide+xml" PartName="/ppt/slides/slide52.xml"/>
  <Override ContentType="application/vnd.openxmlformats-officedocument.presentationml.slide+xml" PartName="/ppt/slides/slide53.xml"/>
  <Override ContentType="application/vnd.openxmlformats-officedocument.presentationml.slide+xml" PartName="/ppt/slides/slide54.xml"/>
  <Override ContentType="application/vnd.openxmlformats-officedocument.presentationml.slide+xml" PartName="/ppt/slides/slide55.xml"/>
  <Override ContentType="application/vnd.openxmlformats-officedocument.presentationml.slide+xml" PartName="/ppt/slides/slide56.xml"/>
  <Override ContentType="application/vnd.openxmlformats-officedocument.presentationml.slide+xml" PartName="/ppt/slides/slide57.xml"/>
  <Override ContentType="application/vnd.openxmlformats-officedocument.presentationml.slide+xml" PartName="/ppt/slides/slide58.xml"/>
  <Override ContentType="application/vnd.openxmlformats-officedocument.presentationml.slide+xml" PartName="/ppt/slides/slide59.xml"/>
  <Override ContentType="application/vnd.openxmlformats-officedocument.presentationml.slide+xml" PartName="/ppt/slides/slide6.xml"/>
  <Override ContentType="application/vnd.openxmlformats-officedocument.presentationml.slide+xml" PartName="/ppt/slides/slide60.xml"/>
  <Override ContentType="application/vnd.openxmlformats-officedocument.presentationml.slide+xml" PartName="/ppt/slides/slide61.xml"/>
  <Override ContentType="application/vnd.openxmlformats-officedocument.presentationml.slide+xml" PartName="/ppt/slides/slide62.xml"/>
  <Override ContentType="application/vnd.openxmlformats-officedocument.presentationml.slide+xml" PartName="/ppt/slides/slide63.xml"/>
  <Override ContentType="application/vnd.openxmlformats-officedocument.presentationml.slide+xml" PartName="/ppt/slides/slide64.xml"/>
  <Override ContentType="application/vnd.openxmlformats-officedocument.presentationml.slide+xml" PartName="/ppt/slides/slide65.xml"/>
  <Override ContentType="application/vnd.openxmlformats-officedocument.presentationml.slide+xml" PartName="/ppt/slides/slide66.xml"/>
  <Override ContentType="application/vnd.openxmlformats-officedocument.presentationml.slide+xml" PartName="/ppt/slides/slide67.xml"/>
  <Override ContentType="application/vnd.openxmlformats-officedocument.presentationml.slide+xml" PartName="/ppt/slides/slide68.xml"/>
  <Override ContentType="application/vnd.openxmlformats-officedocument.presentationml.slide+xml" PartName="/ppt/slides/slide69.xml"/>
  <Override ContentType="application/vnd.openxmlformats-officedocument.presentationml.slide+xml" PartName="/ppt/slides/slide7.xml"/>
  <Override ContentType="application/vnd.openxmlformats-officedocument.presentationml.slide+xml" PartName="/ppt/slides/slide70.xml"/>
  <Override ContentType="application/vnd.openxmlformats-officedocument.presentationml.slide+xml" PartName="/ppt/slides/slide71.xml"/>
  <Override ContentType="application/vnd.openxmlformats-officedocument.presentationml.slide+xml" PartName="/ppt/slides/slide72.xml"/>
  <Override ContentType="application/vnd.openxmlformats-officedocument.presentationml.slide+xml" PartName="/ppt/slides/slide73.xml"/>
  <Override ContentType="application/vnd.openxmlformats-officedocument.presentationml.slide+xml" PartName="/ppt/slides/slide74.xml"/>
  <Override ContentType="application/vnd.openxmlformats-officedocument.presentationml.slide+xml" PartName="/ppt/slides/slide75.xml"/>
  <Override ContentType="application/vnd.openxmlformats-officedocument.presentationml.slide+xml" PartName="/ppt/slides/slide76.xml"/>
  <Override ContentType="application/vnd.openxmlformats-officedocument.presentationml.slide+xml" PartName="/ppt/slides/slide77.xml"/>
  <Override ContentType="application/vnd.openxmlformats-officedocument.presentationml.slide+xml" PartName="/ppt/slides/slide78.xml"/>
  <Override ContentType="application/vnd.openxmlformats-officedocument.presentationml.slide+xml" PartName="/ppt/slides/slide79.xml"/>
  <Override ContentType="application/vnd.openxmlformats-officedocument.presentationml.slide+xml" PartName="/ppt/slides/slide8.xml"/>
  <Override ContentType="application/vnd.openxmlformats-officedocument.presentationml.slide+xml" PartName="/ppt/slides/slide80.xml"/>
  <Override ContentType="application/vnd.openxmlformats-officedocument.presentationml.slide+xml" PartName="/ppt/slides/slide81.xml"/>
  <Override ContentType="application/vnd.openxmlformats-officedocument.presentationml.slide+xml" PartName="/ppt/slides/slide82.xml"/>
  <Override ContentType="application/vnd.openxmlformats-officedocument.presentationml.slide+xml" PartName="/ppt/slides/slide83.xml"/>
  <Override ContentType="application/vnd.openxmlformats-officedocument.presentationml.slide+xml" PartName="/ppt/slides/slide84.xml"/>
  <Override ContentType="application/vnd.openxmlformats-officedocument.presentationml.slide+xml" PartName="/ppt/slides/slide85.xml"/>
  <Override ContentType="application/vnd.openxmlformats-officedocument.presentationml.slide+xml" PartName="/ppt/slides/slide86.xml"/>
  <Override ContentType="application/vnd.openxmlformats-officedocument.presentationml.slide+xml" PartName="/ppt/slides/slide87.xml"/>
  <Override ContentType="application/vnd.openxmlformats-officedocument.presentationml.slide+xml" PartName="/ppt/slides/slide88.xml"/>
  <Override ContentType="application/vnd.openxmlformats-officedocument.presentationml.slide+xml" PartName="/ppt/slides/slide89.xml"/>
  <Override ContentType="application/vnd.openxmlformats-officedocument.presentationml.slide+xml" PartName="/ppt/slides/slide9.xml"/>
  <Override ContentType="application/vnd.openxmlformats-officedocument.presentationml.slide+xml" PartName="/ppt/slides/slide90.xml"/>
  <Override ContentType="application/vnd.openxmlformats-officedocument.presentationml.slide+xml" PartName="/ppt/slides/slide91.xml"/>
  <Override ContentType="application/vnd.openxmlformats-officedocument.presentationml.slide+xml" PartName="/ppt/slides/slide92.xml"/>
  <Override ContentType="application/vnd.openxmlformats-officedocument.presentationml.slide+xml" PartName="/ppt/slides/slide93.xml"/>
  <Override ContentType="application/vnd.openxmlformats-officedocument.presentationml.slide+xml" PartName="/ppt/slides/slide94.xml"/>
  <Override ContentType="application/vnd.openxmlformats-officedocument.presentationml.slide+xml" PartName="/ppt/slides/slide95.xml"/>
  <Override ContentType="application/vnd.openxmlformats-officedocument.presentationml.slide+xml" PartName="/ppt/slides/slide96.xml"/>
  <Override ContentType="application/vnd.openxmlformats-officedocument.presentationml.slide+xml" PartName="/ppt/slides/slide97.xml"/>
  <Override ContentType="application/vnd.openxmlformats-officedocument.presentationml.slide+xml" PartName="/ppt/slides/slide98.xml"/>
  <Override ContentType="application/vnd.openxmlformats-officedocument.presentationml.slide+xml" PartName="/ppt/slides/slide99.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Override+xml" PartName="/ppt/theme/themeOverride1.xml"/>
  <Override ContentType="application/vnd.openxmlformats-officedocument.themeOverride+xml" PartName="/ppt/theme/themeOverride2.xml"/>
  <Override ContentType="application/vnd.openxmlformats-officedocument.presentationml.viewProps+xml" PartName="/ppt/viewProps.xml"/>
</Types>
</file>

<file path=_rels/.rels><?xml version="1.0" encoding="UTF-8" ?><Relationships xmlns="http://schemas.openxmlformats.org/package/2006/relationships"><Relationship Target="ppt/presentation.xml" Type="http://schemas.openxmlformats.org/officeDocument/2006/relationships/officeDocument" Id="rId1"></Relationship><Relationship Target="docProps/core.xml" Type="http://schemas.openxmlformats.org/package/2006/relationships/metadata/core-properties" Id="rId2"></Relationship><Relationship Target="docProps/app.xml" Type="http://schemas.openxmlformats.org/officeDocument/2006/relationships/extended-properties" Id="rId3"></Relationship><Relationship Target="docProps/custom.xml" Type="http://schemas.openxmlformats.org/officeDocument/2006/relationships/custom-properties" Id="rId4"></Relationship></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4"/>
  </p:notesMasterIdLst>
  <p:handoutMasterIdLst>
    <p:handoutMasterId r:id="rId195"/>
  </p:handoutMasterIdLst>
  <p:sldIdLst>
    <p:sldId id="256" r:id="rId2"/>
    <p:sldId id="257" r:id="rId3"/>
    <p:sldId id="301" r:id="rId4"/>
    <p:sldId id="302" r:id="rId5"/>
    <p:sldId id="307" r:id="rId6"/>
    <p:sldId id="308" r:id="rId7"/>
    <p:sldId id="309" r:id="rId8"/>
    <p:sldId id="310" r:id="rId9"/>
    <p:sldId id="553" r:id="rId10"/>
    <p:sldId id="552" r:id="rId11"/>
    <p:sldId id="303" r:id="rId12"/>
    <p:sldId id="304" r:id="rId13"/>
    <p:sldId id="305" r:id="rId14"/>
    <p:sldId id="306" r:id="rId15"/>
    <p:sldId id="312" r:id="rId16"/>
    <p:sldId id="554" r:id="rId17"/>
    <p:sldId id="555" r:id="rId18"/>
    <p:sldId id="315" r:id="rId19"/>
    <p:sldId id="316" r:id="rId20"/>
    <p:sldId id="317" r:id="rId21"/>
    <p:sldId id="318" r:id="rId22"/>
    <p:sldId id="319" r:id="rId23"/>
    <p:sldId id="320" r:id="rId24"/>
    <p:sldId id="321" r:id="rId25"/>
    <p:sldId id="322" r:id="rId26"/>
    <p:sldId id="549" r:id="rId27"/>
    <p:sldId id="595" r:id="rId28"/>
    <p:sldId id="323" r:id="rId29"/>
    <p:sldId id="585" r:id="rId30"/>
    <p:sldId id="325" r:id="rId31"/>
    <p:sldId id="326" r:id="rId32"/>
    <p:sldId id="327" r:id="rId33"/>
    <p:sldId id="328" r:id="rId34"/>
    <p:sldId id="329" r:id="rId35"/>
    <p:sldId id="594" r:id="rId36"/>
    <p:sldId id="331" r:id="rId37"/>
    <p:sldId id="332" r:id="rId38"/>
    <p:sldId id="333" r:id="rId39"/>
    <p:sldId id="590" r:id="rId40"/>
    <p:sldId id="335" r:id="rId41"/>
    <p:sldId id="336" r:id="rId42"/>
    <p:sldId id="586" r:id="rId43"/>
    <p:sldId id="587" r:id="rId44"/>
    <p:sldId id="337" r:id="rId45"/>
    <p:sldId id="565" r:id="rId46"/>
    <p:sldId id="338" r:id="rId47"/>
    <p:sldId id="339" r:id="rId48"/>
    <p:sldId id="588" r:id="rId49"/>
    <p:sldId id="589" r:id="rId50"/>
    <p:sldId id="340" r:id="rId51"/>
    <p:sldId id="566" r:id="rId52"/>
    <p:sldId id="593" r:id="rId53"/>
    <p:sldId id="346" r:id="rId54"/>
    <p:sldId id="492" r:id="rId55"/>
    <p:sldId id="556" r:id="rId56"/>
    <p:sldId id="341" r:id="rId57"/>
    <p:sldId id="342" r:id="rId58"/>
    <p:sldId id="343" r:id="rId59"/>
    <p:sldId id="567" r:id="rId60"/>
    <p:sldId id="344" r:id="rId61"/>
    <p:sldId id="347" r:id="rId62"/>
    <p:sldId id="348" r:id="rId63"/>
    <p:sldId id="350" r:id="rId64"/>
    <p:sldId id="568" r:id="rId65"/>
    <p:sldId id="591" r:id="rId66"/>
    <p:sldId id="352" r:id="rId67"/>
    <p:sldId id="569" r:id="rId68"/>
    <p:sldId id="351" r:id="rId69"/>
    <p:sldId id="570" r:id="rId70"/>
    <p:sldId id="353" r:id="rId71"/>
    <p:sldId id="581" r:id="rId72"/>
    <p:sldId id="355" r:id="rId73"/>
    <p:sldId id="356" r:id="rId74"/>
    <p:sldId id="571" r:id="rId75"/>
    <p:sldId id="460" r:id="rId76"/>
    <p:sldId id="357" r:id="rId77"/>
    <p:sldId id="583" r:id="rId78"/>
    <p:sldId id="359" r:id="rId79"/>
    <p:sldId id="360" r:id="rId80"/>
    <p:sldId id="361" r:id="rId81"/>
    <p:sldId id="362" r:id="rId82"/>
    <p:sldId id="572" r:id="rId83"/>
    <p:sldId id="363" r:id="rId84"/>
    <p:sldId id="364" r:id="rId85"/>
    <p:sldId id="365" r:id="rId86"/>
    <p:sldId id="366" r:id="rId87"/>
    <p:sldId id="575" r:id="rId88"/>
    <p:sldId id="367" r:id="rId89"/>
    <p:sldId id="574" r:id="rId90"/>
    <p:sldId id="368" r:id="rId91"/>
    <p:sldId id="369" r:id="rId92"/>
    <p:sldId id="582" r:id="rId93"/>
    <p:sldId id="371" r:id="rId94"/>
    <p:sldId id="372" r:id="rId95"/>
    <p:sldId id="373" r:id="rId96"/>
    <p:sldId id="374" r:id="rId97"/>
    <p:sldId id="375" r:id="rId98"/>
    <p:sldId id="376" r:id="rId99"/>
    <p:sldId id="378" r:id="rId100"/>
    <p:sldId id="461" r:id="rId101"/>
    <p:sldId id="379" r:id="rId102"/>
    <p:sldId id="380" r:id="rId103"/>
    <p:sldId id="381" r:id="rId104"/>
    <p:sldId id="384" r:id="rId105"/>
    <p:sldId id="385" r:id="rId106"/>
    <p:sldId id="386" r:id="rId107"/>
    <p:sldId id="557" r:id="rId108"/>
    <p:sldId id="558" r:id="rId109"/>
    <p:sldId id="530" r:id="rId110"/>
    <p:sldId id="561" r:id="rId111"/>
    <p:sldId id="592" r:id="rId112"/>
    <p:sldId id="388" r:id="rId113"/>
    <p:sldId id="389" r:id="rId114"/>
    <p:sldId id="390" r:id="rId115"/>
    <p:sldId id="391" r:id="rId116"/>
    <p:sldId id="487" r:id="rId117"/>
    <p:sldId id="488" r:id="rId118"/>
    <p:sldId id="392" r:id="rId119"/>
    <p:sldId id="393" r:id="rId120"/>
    <p:sldId id="394" r:id="rId121"/>
    <p:sldId id="395" r:id="rId122"/>
    <p:sldId id="396" r:id="rId123"/>
    <p:sldId id="397" r:id="rId124"/>
    <p:sldId id="398" r:id="rId125"/>
    <p:sldId id="399" r:id="rId126"/>
    <p:sldId id="400" r:id="rId127"/>
    <p:sldId id="401" r:id="rId128"/>
    <p:sldId id="402" r:id="rId129"/>
    <p:sldId id="403" r:id="rId130"/>
    <p:sldId id="404" r:id="rId131"/>
    <p:sldId id="405" r:id="rId132"/>
    <p:sldId id="406" r:id="rId133"/>
    <p:sldId id="407" r:id="rId134"/>
    <p:sldId id="408" r:id="rId135"/>
    <p:sldId id="409" r:id="rId136"/>
    <p:sldId id="410" r:id="rId137"/>
    <p:sldId id="411" r:id="rId138"/>
    <p:sldId id="562" r:id="rId139"/>
    <p:sldId id="412" r:id="rId140"/>
    <p:sldId id="413" r:id="rId141"/>
    <p:sldId id="414" r:id="rId142"/>
    <p:sldId id="415" r:id="rId143"/>
    <p:sldId id="418" r:id="rId144"/>
    <p:sldId id="576" r:id="rId145"/>
    <p:sldId id="416" r:id="rId146"/>
    <p:sldId id="417" r:id="rId147"/>
    <p:sldId id="563" r:id="rId148"/>
    <p:sldId id="495" r:id="rId149"/>
    <p:sldId id="496" r:id="rId150"/>
    <p:sldId id="497" r:id="rId151"/>
    <p:sldId id="577" r:id="rId152"/>
    <p:sldId id="580" r:id="rId153"/>
    <p:sldId id="498" r:id="rId154"/>
    <p:sldId id="499" r:id="rId155"/>
    <p:sldId id="500" r:id="rId156"/>
    <p:sldId id="578" r:id="rId157"/>
    <p:sldId id="501" r:id="rId158"/>
    <p:sldId id="564" r:id="rId159"/>
    <p:sldId id="503" r:id="rId160"/>
    <p:sldId id="504" r:id="rId161"/>
    <p:sldId id="579" r:id="rId162"/>
    <p:sldId id="505" r:id="rId163"/>
    <p:sldId id="506" r:id="rId164"/>
    <p:sldId id="507" r:id="rId165"/>
    <p:sldId id="531" r:id="rId166"/>
    <p:sldId id="532" r:id="rId167"/>
    <p:sldId id="508" r:id="rId168"/>
    <p:sldId id="509" r:id="rId169"/>
    <p:sldId id="584" r:id="rId170"/>
    <p:sldId id="511" r:id="rId171"/>
    <p:sldId id="512" r:id="rId172"/>
    <p:sldId id="513" r:id="rId173"/>
    <p:sldId id="515" r:id="rId174"/>
    <p:sldId id="466" r:id="rId175"/>
    <p:sldId id="468" r:id="rId176"/>
    <p:sldId id="469" r:id="rId177"/>
    <p:sldId id="470" r:id="rId178"/>
    <p:sldId id="471" r:id="rId179"/>
    <p:sldId id="472" r:id="rId180"/>
    <p:sldId id="516" r:id="rId181"/>
    <p:sldId id="534" r:id="rId182"/>
    <p:sldId id="520" r:id="rId183"/>
    <p:sldId id="522" r:id="rId184"/>
    <p:sldId id="474" r:id="rId185"/>
    <p:sldId id="538" r:id="rId186"/>
    <p:sldId id="476" r:id="rId187"/>
    <p:sldId id="484" r:id="rId188"/>
    <p:sldId id="523" r:id="rId189"/>
    <p:sldId id="542" r:id="rId190"/>
    <p:sldId id="490" r:id="rId191"/>
    <p:sldId id="544" r:id="rId192"/>
    <p:sldId id="526" r:id="rId19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rge Martín Espada" initials="JME" lastIdx="2" clrIdx="0">
    <p:extLst>
      <p:ext uri="{19B8F6BF-5375-455C-9EA6-DF929625EA0E}">
        <p15:presenceInfo xmlns:p15="http://schemas.microsoft.com/office/powerpoint/2012/main" userId="92b091d9d445ff8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E727F"/>
    <a:srgbClr val="579CAD"/>
    <a:srgbClr val="F09686"/>
    <a:srgbClr val="76838F"/>
    <a:srgbClr val="9FAFBF"/>
    <a:srgbClr val="2E74B5"/>
    <a:srgbClr val="F2F2F2"/>
    <a:srgbClr val="C4D2DE"/>
    <a:srgbClr val="F0E0DD"/>
    <a:srgbClr val="2B3A4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2571" autoAdjust="0"/>
    <p:restoredTop sz="96292" autoAdjust="0"/>
  </p:normalViewPr>
  <p:slideViewPr>
    <p:cSldViewPr>
      <p:cViewPr varScale="1">
        <p:scale>
          <a:sx n="112" d="100"/>
          <a:sy n="112" d="100"/>
        </p:scale>
        <p:origin x="1188" y="96"/>
      </p:cViewPr>
      <p:guideLst>
        <p:guide orient="horz" pos="2160"/>
        <p:guide pos="2880"/>
      </p:guideLst>
    </p:cSldViewPr>
  </p:slideViewPr>
  <p:notesTextViewPr>
    <p:cViewPr>
      <p:scale>
        <a:sx n="66" d="100"/>
        <a:sy n="66" d="100"/>
      </p:scale>
      <p:origin x="0" y="0"/>
    </p:cViewPr>
  </p:notesTextViewPr>
  <p:sorterViewPr>
    <p:cViewPr>
      <p:scale>
        <a:sx n="100" d="100"/>
        <a:sy n="100" d="100"/>
      </p:scale>
      <p:origin x="0" y="0"/>
    </p:cViewPr>
  </p:sorterViewPr>
  <p:notesViewPr>
    <p:cSldViewPr>
      <p:cViewPr>
        <p:scale>
          <a:sx n="100" d="100"/>
          <a:sy n="100" d="100"/>
        </p:scale>
        <p:origin x="3552" y="-720"/>
      </p:cViewPr>
      <p:guideLst>
        <p:guide orient="horz" pos="2880"/>
        <p:guide pos="2160"/>
      </p:guideLst>
    </p:cSldViewPr>
  </p:notesViewPr>
  <p:gridSpacing cx="72008" cy="72008"/>
</p:viewPr>
</file>

<file path=ppt/_rels/presentation.xml.rels><?xml version="1.0" encoding="UTF-8" ?><Relationships xmlns="http://schemas.openxmlformats.org/package/2006/relationships"><Relationship Target="slides/slide116.xml" Type="http://schemas.openxmlformats.org/officeDocument/2006/relationships/slide" Id="rId117"></Relationship><Relationship Target="slides/slide20.xml" Type="http://schemas.openxmlformats.org/officeDocument/2006/relationships/slide" Id="rId21"></Relationship><Relationship Target="slides/slide41.xml" Type="http://schemas.openxmlformats.org/officeDocument/2006/relationships/slide" Id="rId42"></Relationship><Relationship Target="slides/slide62.xml" Type="http://schemas.openxmlformats.org/officeDocument/2006/relationships/slide" Id="rId63"></Relationship><Relationship Target="slides/slide83.xml" Type="http://schemas.openxmlformats.org/officeDocument/2006/relationships/slide" Id="rId84"></Relationship><Relationship Target="slides/slide137.xml" Type="http://schemas.openxmlformats.org/officeDocument/2006/relationships/slide" Id="rId138"></Relationship><Relationship Target="slides/slide158.xml" Type="http://schemas.openxmlformats.org/officeDocument/2006/relationships/slide" Id="rId159"></Relationship><Relationship Target="slides/slide169.xml" Type="http://schemas.openxmlformats.org/officeDocument/2006/relationships/slide" Id="rId170"></Relationship><Relationship Target="slides/slide190.xml" Type="http://schemas.openxmlformats.org/officeDocument/2006/relationships/slide" Id="rId191"></Relationship><Relationship Target="slides/slide106.xml" Type="http://schemas.openxmlformats.org/officeDocument/2006/relationships/slide" Id="rId107"></Relationship><Relationship Target="slides/slide10.xml" Type="http://schemas.openxmlformats.org/officeDocument/2006/relationships/slide" Id="rId11"></Relationship><Relationship Target="slides/slide31.xml" Type="http://schemas.openxmlformats.org/officeDocument/2006/relationships/slide" Id="rId32"></Relationship><Relationship Target="slides/slide52.xml" Type="http://schemas.openxmlformats.org/officeDocument/2006/relationships/slide" Id="rId53"></Relationship><Relationship Target="slides/slide73.xml" Type="http://schemas.openxmlformats.org/officeDocument/2006/relationships/slide" Id="rId74"></Relationship><Relationship Target="slides/slide127.xml" Type="http://schemas.openxmlformats.org/officeDocument/2006/relationships/slide" Id="rId128"></Relationship><Relationship Target="slides/slide148.xml" Type="http://schemas.openxmlformats.org/officeDocument/2006/relationships/slide" Id="rId149"></Relationship><Relationship Target="slides/slide4.xml" Type="http://schemas.openxmlformats.org/officeDocument/2006/relationships/slide" Id="rId5"></Relationship><Relationship Target="slides/slide94.xml" Type="http://schemas.openxmlformats.org/officeDocument/2006/relationships/slide" Id="rId95"></Relationship><Relationship Target="slides/slide159.xml" Type="http://schemas.openxmlformats.org/officeDocument/2006/relationships/slide" Id="rId160"></Relationship><Relationship Target="slides/slide180.xml" Type="http://schemas.openxmlformats.org/officeDocument/2006/relationships/slide" Id="rId181"></Relationship><Relationship Target="slides/slide21.xml" Type="http://schemas.openxmlformats.org/officeDocument/2006/relationships/slide" Id="rId22"></Relationship><Relationship Target="slides/slide42.xml" Type="http://schemas.openxmlformats.org/officeDocument/2006/relationships/slide" Id="rId43"></Relationship><Relationship Target="slides/slide63.xml" Type="http://schemas.openxmlformats.org/officeDocument/2006/relationships/slide" Id="rId64"></Relationship><Relationship Target="slides/slide117.xml" Type="http://schemas.openxmlformats.org/officeDocument/2006/relationships/slide" Id="rId118"></Relationship><Relationship Target="slides/slide138.xml" Type="http://schemas.openxmlformats.org/officeDocument/2006/relationships/slide" Id="rId139"></Relationship><Relationship Target="slides/slide84.xml" Type="http://schemas.openxmlformats.org/officeDocument/2006/relationships/slide" Id="rId85"></Relationship><Relationship Target="slides/slide149.xml" Type="http://schemas.openxmlformats.org/officeDocument/2006/relationships/slide" Id="rId150"></Relationship><Relationship Target="slides/slide170.xml" Type="http://schemas.openxmlformats.org/officeDocument/2006/relationships/slide" Id="rId171"></Relationship><Relationship Target="slides/slide191.xml" Type="http://schemas.openxmlformats.org/officeDocument/2006/relationships/slide" Id="rId192"></Relationship><Relationship Target="slides/slide11.xml" Type="http://schemas.openxmlformats.org/officeDocument/2006/relationships/slide" Id="rId12"></Relationship><Relationship Target="slides/slide32.xml" Type="http://schemas.openxmlformats.org/officeDocument/2006/relationships/slide" Id="rId33"></Relationship><Relationship Target="slides/slide107.xml" Type="http://schemas.openxmlformats.org/officeDocument/2006/relationships/slide" Id="rId108"></Relationship><Relationship Target="slides/slide128.xml" Type="http://schemas.openxmlformats.org/officeDocument/2006/relationships/slide" Id="rId129"></Relationship><Relationship Target="slides/slide53.xml" Type="http://schemas.openxmlformats.org/officeDocument/2006/relationships/slide" Id="rId54"></Relationship><Relationship Target="slides/slide74.xml" Type="http://schemas.openxmlformats.org/officeDocument/2006/relationships/slide" Id="rId75"></Relationship><Relationship Target="slides/slide95.xml" Type="http://schemas.openxmlformats.org/officeDocument/2006/relationships/slide" Id="rId96"></Relationship><Relationship Target="slides/slide139.xml" Type="http://schemas.openxmlformats.org/officeDocument/2006/relationships/slide" Id="rId140"></Relationship><Relationship Target="slides/slide160.xml" Type="http://schemas.openxmlformats.org/officeDocument/2006/relationships/slide" Id="rId161"></Relationship><Relationship Target="slides/slide181.xml" Type="http://schemas.openxmlformats.org/officeDocument/2006/relationships/slide" Id="rId182"></Relationship><Relationship Target="slides/slide5.xml" Type="http://schemas.openxmlformats.org/officeDocument/2006/relationships/slide" Id="rId6"></Relationship><Relationship Target="slides/slide22.xml" Type="http://schemas.openxmlformats.org/officeDocument/2006/relationships/slide" Id="rId23"></Relationship><Relationship Target="slides/slide118.xml" Type="http://schemas.openxmlformats.org/officeDocument/2006/relationships/slide" Id="rId119"></Relationship><Relationship Target="slides/slide43.xml" Type="http://schemas.openxmlformats.org/officeDocument/2006/relationships/slide" Id="rId44"></Relationship><Relationship Target="slides/slide64.xml" Type="http://schemas.openxmlformats.org/officeDocument/2006/relationships/slide" Id="rId65"></Relationship><Relationship Target="slides/slide85.xml" Type="http://schemas.openxmlformats.org/officeDocument/2006/relationships/slide" Id="rId86"></Relationship><Relationship Target="slides/slide129.xml" Type="http://schemas.openxmlformats.org/officeDocument/2006/relationships/slide" Id="rId130"></Relationship><Relationship Target="slides/slide150.xml" Type="http://schemas.openxmlformats.org/officeDocument/2006/relationships/slide" Id="rId151"></Relationship><Relationship Target="slides/slide171.xml" Type="http://schemas.openxmlformats.org/officeDocument/2006/relationships/slide" Id="rId172"></Relationship><Relationship Target="slides/slide192.xml" Type="http://schemas.openxmlformats.org/officeDocument/2006/relationships/slide" Id="rId193"></Relationship><Relationship Target="slides/slide12.xml" Type="http://schemas.openxmlformats.org/officeDocument/2006/relationships/slide" Id="rId13"></Relationship><Relationship Target="slides/slide108.xml" Type="http://schemas.openxmlformats.org/officeDocument/2006/relationships/slide" Id="rId109"></Relationship><Relationship Target="slides/slide33.xml" Type="http://schemas.openxmlformats.org/officeDocument/2006/relationships/slide" Id="rId34"></Relationship><Relationship Target="slides/slide54.xml" Type="http://schemas.openxmlformats.org/officeDocument/2006/relationships/slide" Id="rId55"></Relationship><Relationship Target="slides/slide75.xml" Type="http://schemas.openxmlformats.org/officeDocument/2006/relationships/slide" Id="rId76"></Relationship><Relationship Target="slides/slide96.xml" Type="http://schemas.openxmlformats.org/officeDocument/2006/relationships/slide" Id="rId97"></Relationship><Relationship Target="slides/slide119.xml" Type="http://schemas.openxmlformats.org/officeDocument/2006/relationships/slide" Id="rId120"></Relationship><Relationship Target="slides/slide140.xml" Type="http://schemas.openxmlformats.org/officeDocument/2006/relationships/slide" Id="rId141"></Relationship><Relationship Target="slides/slide6.xml" Type="http://schemas.openxmlformats.org/officeDocument/2006/relationships/slide" Id="rId7"></Relationship><Relationship Target="slides/slide70.xml" Type="http://schemas.openxmlformats.org/officeDocument/2006/relationships/slide" Id="rId71"></Relationship><Relationship Target="slides/slide91.xml" Type="http://schemas.openxmlformats.org/officeDocument/2006/relationships/slide" Id="rId92"></Relationship><Relationship Target="slides/slide161.xml" Type="http://schemas.openxmlformats.org/officeDocument/2006/relationships/slide" Id="rId162"></Relationship><Relationship Target="slides/slide182.xml" Type="http://schemas.openxmlformats.org/officeDocument/2006/relationships/slide" Id="rId183"></Relationship><Relationship Target="slides/slide1.xml" Type="http://schemas.openxmlformats.org/officeDocument/2006/relationships/slide" Id="rId2"></Relationship><Relationship Target="slides/slide28.xml" Type="http://schemas.openxmlformats.org/officeDocument/2006/relationships/slide" Id="rId29"></Relationship><Relationship Target="slides/slide23.xml" Type="http://schemas.openxmlformats.org/officeDocument/2006/relationships/slide" Id="rId24"></Relationship><Relationship Target="slides/slide39.xml" Type="http://schemas.openxmlformats.org/officeDocument/2006/relationships/slide" Id="rId40"></Relationship><Relationship Target="slides/slide44.xml" Type="http://schemas.openxmlformats.org/officeDocument/2006/relationships/slide" Id="rId45"></Relationship><Relationship Target="slides/slide65.xml" Type="http://schemas.openxmlformats.org/officeDocument/2006/relationships/slide" Id="rId66"></Relationship><Relationship Target="slides/slide86.xml" Type="http://schemas.openxmlformats.org/officeDocument/2006/relationships/slide" Id="rId87"></Relationship><Relationship Target="slides/slide109.xml" Type="http://schemas.openxmlformats.org/officeDocument/2006/relationships/slide" Id="rId110"></Relationship><Relationship Target="slides/slide114.xml" Type="http://schemas.openxmlformats.org/officeDocument/2006/relationships/slide" Id="rId115"></Relationship><Relationship Target="slides/slide130.xml" Type="http://schemas.openxmlformats.org/officeDocument/2006/relationships/slide" Id="rId131"></Relationship><Relationship Target="slides/slide135.xml" Type="http://schemas.openxmlformats.org/officeDocument/2006/relationships/slide" Id="rId136"></Relationship><Relationship Target="slides/slide156.xml" Type="http://schemas.openxmlformats.org/officeDocument/2006/relationships/slide" Id="rId157"></Relationship><Relationship Target="slides/slide177.xml" Type="http://schemas.openxmlformats.org/officeDocument/2006/relationships/slide" Id="rId178"></Relationship><Relationship Target="slides/slide60.xml" Type="http://schemas.openxmlformats.org/officeDocument/2006/relationships/slide" Id="rId61"></Relationship><Relationship Target="slides/slide81.xml" Type="http://schemas.openxmlformats.org/officeDocument/2006/relationships/slide" Id="rId82"></Relationship><Relationship Target="slides/slide151.xml" Type="http://schemas.openxmlformats.org/officeDocument/2006/relationships/slide" Id="rId152"></Relationship><Relationship Target="slides/slide172.xml" Type="http://schemas.openxmlformats.org/officeDocument/2006/relationships/slide" Id="rId173"></Relationship><Relationship Target="notesMasters/notesMaster1.xml" Type="http://schemas.openxmlformats.org/officeDocument/2006/relationships/notesMaster" Id="rId194"></Relationship><Relationship Target="theme/theme1.xml" Type="http://schemas.openxmlformats.org/officeDocument/2006/relationships/theme" Id="rId199"></Relationship><Relationship Target="slides/slide18.xml" Type="http://schemas.openxmlformats.org/officeDocument/2006/relationships/slide" Id="rId19"></Relationship><Relationship Target="slides/slide13.xml" Type="http://schemas.openxmlformats.org/officeDocument/2006/relationships/slide" Id="rId14"></Relationship><Relationship Target="slides/slide29.xml" Type="http://schemas.openxmlformats.org/officeDocument/2006/relationships/slide" Id="rId30"></Relationship><Relationship Target="slides/slide34.xml" Type="http://schemas.openxmlformats.org/officeDocument/2006/relationships/slide" Id="rId35"></Relationship><Relationship Target="slides/slide55.xml" Type="http://schemas.openxmlformats.org/officeDocument/2006/relationships/slide" Id="rId56"></Relationship><Relationship Target="slides/slide76.xml" Type="http://schemas.openxmlformats.org/officeDocument/2006/relationships/slide" Id="rId77"></Relationship><Relationship Target="slides/slide99.xml" Type="http://schemas.openxmlformats.org/officeDocument/2006/relationships/slide" Id="rId100"></Relationship><Relationship Target="slides/slide104.xml" Type="http://schemas.openxmlformats.org/officeDocument/2006/relationships/slide" Id="rId105"></Relationship><Relationship Target="slides/slide125.xml" Type="http://schemas.openxmlformats.org/officeDocument/2006/relationships/slide" Id="rId126"></Relationship><Relationship Target="slides/slide146.xml" Type="http://schemas.openxmlformats.org/officeDocument/2006/relationships/slide" Id="rId147"></Relationship><Relationship Target="slides/slide167.xml" Type="http://schemas.openxmlformats.org/officeDocument/2006/relationships/slide" Id="rId168"></Relationship><Relationship Target="slides/slide7.xml" Type="http://schemas.openxmlformats.org/officeDocument/2006/relationships/slide" Id="rId8"></Relationship><Relationship Target="slides/slide50.xml" Type="http://schemas.openxmlformats.org/officeDocument/2006/relationships/slide" Id="rId51"></Relationship><Relationship Target="slides/slide71.xml" Type="http://schemas.openxmlformats.org/officeDocument/2006/relationships/slide" Id="rId72"></Relationship><Relationship Target="slides/slide92.xml" Type="http://schemas.openxmlformats.org/officeDocument/2006/relationships/slide" Id="rId93"></Relationship><Relationship Target="slides/slide97.xml" Type="http://schemas.openxmlformats.org/officeDocument/2006/relationships/slide" Id="rId98"></Relationship><Relationship Target="slides/slide120.xml" Type="http://schemas.openxmlformats.org/officeDocument/2006/relationships/slide" Id="rId121"></Relationship><Relationship Target="slides/slide141.xml" Type="http://schemas.openxmlformats.org/officeDocument/2006/relationships/slide" Id="rId142"></Relationship><Relationship Target="slides/slide162.xml" Type="http://schemas.openxmlformats.org/officeDocument/2006/relationships/slide" Id="rId163"></Relationship><Relationship Target="slides/slide183.xml" Type="http://schemas.openxmlformats.org/officeDocument/2006/relationships/slide" Id="rId184"></Relationship><Relationship Target="slides/slide188.xml" Type="http://schemas.openxmlformats.org/officeDocument/2006/relationships/slide" Id="rId189"></Relationship><Relationship Target="slides/slide2.xml" Type="http://schemas.openxmlformats.org/officeDocument/2006/relationships/slide" Id="rId3"></Relationship><Relationship Target="slides/slide24.xml" Type="http://schemas.openxmlformats.org/officeDocument/2006/relationships/slide" Id="rId25"></Relationship><Relationship Target="slides/slide45.xml" Type="http://schemas.openxmlformats.org/officeDocument/2006/relationships/slide" Id="rId46"></Relationship><Relationship Target="slides/slide66.xml" Type="http://schemas.openxmlformats.org/officeDocument/2006/relationships/slide" Id="rId67"></Relationship><Relationship Target="slides/slide115.xml" Type="http://schemas.openxmlformats.org/officeDocument/2006/relationships/slide" Id="rId116"></Relationship><Relationship Target="slides/slide136.xml" Type="http://schemas.openxmlformats.org/officeDocument/2006/relationships/slide" Id="rId137"></Relationship><Relationship Target="slides/slide157.xml" Type="http://schemas.openxmlformats.org/officeDocument/2006/relationships/slide" Id="rId158"></Relationship><Relationship Target="slides/slide19.xml" Type="http://schemas.openxmlformats.org/officeDocument/2006/relationships/slide" Id="rId20"></Relationship><Relationship Target="slides/slide40.xml" Type="http://schemas.openxmlformats.org/officeDocument/2006/relationships/slide" Id="rId41"></Relationship><Relationship Target="slides/slide61.xml" Type="http://schemas.openxmlformats.org/officeDocument/2006/relationships/slide" Id="rId62"></Relationship><Relationship Target="slides/slide82.xml" Type="http://schemas.openxmlformats.org/officeDocument/2006/relationships/slide" Id="rId83"></Relationship><Relationship Target="slides/slide87.xml" Type="http://schemas.openxmlformats.org/officeDocument/2006/relationships/slide" Id="rId88"></Relationship><Relationship Target="slides/slide110.xml" Type="http://schemas.openxmlformats.org/officeDocument/2006/relationships/slide" Id="rId111"></Relationship><Relationship Target="slides/slide131.xml" Type="http://schemas.openxmlformats.org/officeDocument/2006/relationships/slide" Id="rId132"></Relationship><Relationship Target="slides/slide152.xml" Type="http://schemas.openxmlformats.org/officeDocument/2006/relationships/slide" Id="rId153"></Relationship><Relationship Target="slides/slide173.xml" Type="http://schemas.openxmlformats.org/officeDocument/2006/relationships/slide" Id="rId174"></Relationship><Relationship Target="slides/slide178.xml" Type="http://schemas.openxmlformats.org/officeDocument/2006/relationships/slide" Id="rId179"></Relationship><Relationship Target="handoutMasters/handoutMaster1.xml" Type="http://schemas.openxmlformats.org/officeDocument/2006/relationships/handoutMaster" Id="rId195"></Relationship><Relationship Target="slides/slide189.xml" Type="http://schemas.openxmlformats.org/officeDocument/2006/relationships/slide" Id="rId190"></Relationship><Relationship Target="slides/slide14.xml" Type="http://schemas.openxmlformats.org/officeDocument/2006/relationships/slide" Id="rId15"></Relationship><Relationship Target="slides/slide35.xml" Type="http://schemas.openxmlformats.org/officeDocument/2006/relationships/slide" Id="rId36"></Relationship><Relationship Target="slides/slide56.xml" Type="http://schemas.openxmlformats.org/officeDocument/2006/relationships/slide" Id="rId57"></Relationship><Relationship Target="slides/slide105.xml" Type="http://schemas.openxmlformats.org/officeDocument/2006/relationships/slide" Id="rId106"></Relationship><Relationship Target="slides/slide126.xml" Type="http://schemas.openxmlformats.org/officeDocument/2006/relationships/slide" Id="rId127"></Relationship><Relationship Target="slides/slide9.xml" Type="http://schemas.openxmlformats.org/officeDocument/2006/relationships/slide" Id="rId10"></Relationship><Relationship Target="slides/slide30.xml" Type="http://schemas.openxmlformats.org/officeDocument/2006/relationships/slide" Id="rId31"></Relationship><Relationship Target="slides/slide51.xml" Type="http://schemas.openxmlformats.org/officeDocument/2006/relationships/slide" Id="rId52"></Relationship><Relationship Target="slides/slide72.xml" Type="http://schemas.openxmlformats.org/officeDocument/2006/relationships/slide" Id="rId73"></Relationship><Relationship Target="slides/slide77.xml" Type="http://schemas.openxmlformats.org/officeDocument/2006/relationships/slide" Id="rId78"></Relationship><Relationship Target="slides/slide93.xml" Type="http://schemas.openxmlformats.org/officeDocument/2006/relationships/slide" Id="rId94"></Relationship><Relationship Target="slides/slide98.xml" Type="http://schemas.openxmlformats.org/officeDocument/2006/relationships/slide" Id="rId99"></Relationship><Relationship Target="slides/slide100.xml" Type="http://schemas.openxmlformats.org/officeDocument/2006/relationships/slide" Id="rId101"></Relationship><Relationship Target="slides/slide121.xml" Type="http://schemas.openxmlformats.org/officeDocument/2006/relationships/slide" Id="rId122"></Relationship><Relationship Target="slides/slide142.xml" Type="http://schemas.openxmlformats.org/officeDocument/2006/relationships/slide" Id="rId143"></Relationship><Relationship Target="slides/slide147.xml" Type="http://schemas.openxmlformats.org/officeDocument/2006/relationships/slide" Id="rId148"></Relationship><Relationship Target="slides/slide163.xml" Type="http://schemas.openxmlformats.org/officeDocument/2006/relationships/slide" Id="rId164"></Relationship><Relationship Target="slides/slide168.xml" Type="http://schemas.openxmlformats.org/officeDocument/2006/relationships/slide" Id="rId169"></Relationship><Relationship Target="slides/slide184.xml" Type="http://schemas.openxmlformats.org/officeDocument/2006/relationships/slide" Id="rId185"></Relationship><Relationship Target="slides/slide3.xml" Type="http://schemas.openxmlformats.org/officeDocument/2006/relationships/slide" Id="rId4"></Relationship><Relationship Target="slides/slide8.xml" Type="http://schemas.openxmlformats.org/officeDocument/2006/relationships/slide" Id="rId9"></Relationship><Relationship Target="slides/slide179.xml" Type="http://schemas.openxmlformats.org/officeDocument/2006/relationships/slide" Id="rId180"></Relationship><Relationship Target="slides/slide25.xml" Type="http://schemas.openxmlformats.org/officeDocument/2006/relationships/slide" Id="rId26"></Relationship><Relationship Target="slides/slide46.xml" Type="http://schemas.openxmlformats.org/officeDocument/2006/relationships/slide" Id="rId47"></Relationship><Relationship Target="slides/slide67.xml" Type="http://schemas.openxmlformats.org/officeDocument/2006/relationships/slide" Id="rId68"></Relationship><Relationship Target="slides/slide88.xml" Type="http://schemas.openxmlformats.org/officeDocument/2006/relationships/slide" Id="rId89"></Relationship><Relationship Target="slides/slide111.xml" Type="http://schemas.openxmlformats.org/officeDocument/2006/relationships/slide" Id="rId112"></Relationship><Relationship Target="slides/slide132.xml" Type="http://schemas.openxmlformats.org/officeDocument/2006/relationships/slide" Id="rId133"></Relationship><Relationship Target="slides/slide153.xml" Type="http://schemas.openxmlformats.org/officeDocument/2006/relationships/slide" Id="rId154"></Relationship><Relationship Target="slides/slide174.xml" Type="http://schemas.openxmlformats.org/officeDocument/2006/relationships/slide" Id="rId175"></Relationship><Relationship Target="commentAuthors.xml" Type="http://schemas.openxmlformats.org/officeDocument/2006/relationships/commentAuthors" Id="rId196"></Relationship><Relationship Target="tableStyles.xml" Type="http://schemas.openxmlformats.org/officeDocument/2006/relationships/tableStyles" Id="rId200"></Relationship><Relationship Target="slides/slide15.xml" Type="http://schemas.openxmlformats.org/officeDocument/2006/relationships/slide" Id="rId16"></Relationship><Relationship Target="slides/slide36.xml" Type="http://schemas.openxmlformats.org/officeDocument/2006/relationships/slide" Id="rId37"></Relationship><Relationship Target="slides/slide57.xml" Type="http://schemas.openxmlformats.org/officeDocument/2006/relationships/slide" Id="rId58"></Relationship><Relationship Target="slides/slide78.xml" Type="http://schemas.openxmlformats.org/officeDocument/2006/relationships/slide" Id="rId79"></Relationship><Relationship Target="slides/slide101.xml" Type="http://schemas.openxmlformats.org/officeDocument/2006/relationships/slide" Id="rId102"></Relationship><Relationship Target="slides/slide122.xml" Type="http://schemas.openxmlformats.org/officeDocument/2006/relationships/slide" Id="rId123"></Relationship><Relationship Target="slides/slide143.xml" Type="http://schemas.openxmlformats.org/officeDocument/2006/relationships/slide" Id="rId144"></Relationship><Relationship Target="slides/slide89.xml" Type="http://schemas.openxmlformats.org/officeDocument/2006/relationships/slide" Id="rId90"></Relationship><Relationship Target="slides/slide164.xml" Type="http://schemas.openxmlformats.org/officeDocument/2006/relationships/slide" Id="rId165"></Relationship><Relationship Target="slides/slide185.xml" Type="http://schemas.openxmlformats.org/officeDocument/2006/relationships/slide" Id="rId186"></Relationship><Relationship Target="slides/slide26.xml" Type="http://schemas.openxmlformats.org/officeDocument/2006/relationships/slide" Id="rId27"></Relationship><Relationship Target="slides/slide47.xml" Type="http://schemas.openxmlformats.org/officeDocument/2006/relationships/slide" Id="rId48"></Relationship><Relationship Target="slides/slide68.xml" Type="http://schemas.openxmlformats.org/officeDocument/2006/relationships/slide" Id="rId69"></Relationship><Relationship Target="slides/slide112.xml" Type="http://schemas.openxmlformats.org/officeDocument/2006/relationships/slide" Id="rId113"></Relationship><Relationship Target="slides/slide133.xml" Type="http://schemas.openxmlformats.org/officeDocument/2006/relationships/slide" Id="rId134"></Relationship><Relationship Target="slides/slide79.xml" Type="http://schemas.openxmlformats.org/officeDocument/2006/relationships/slide" Id="rId80"></Relationship><Relationship Target="slides/slide154.xml" Type="http://schemas.openxmlformats.org/officeDocument/2006/relationships/slide" Id="rId155"></Relationship><Relationship Target="slides/slide175.xml" Type="http://schemas.openxmlformats.org/officeDocument/2006/relationships/slide" Id="rId176"></Relationship><Relationship Target="presProps.xml" Type="http://schemas.openxmlformats.org/officeDocument/2006/relationships/presProps" Id="rId197"></Relationship><Relationship Target="slides/slide16.xml" Type="http://schemas.openxmlformats.org/officeDocument/2006/relationships/slide" Id="rId17"></Relationship><Relationship Target="slides/slide37.xml" Type="http://schemas.openxmlformats.org/officeDocument/2006/relationships/slide" Id="rId38"></Relationship><Relationship Target="slides/slide58.xml" Type="http://schemas.openxmlformats.org/officeDocument/2006/relationships/slide" Id="rId59"></Relationship><Relationship Target="slides/slide102.xml" Type="http://schemas.openxmlformats.org/officeDocument/2006/relationships/slide" Id="rId103"></Relationship><Relationship Target="slides/slide123.xml" Type="http://schemas.openxmlformats.org/officeDocument/2006/relationships/slide" Id="rId124"></Relationship><Relationship Target="slides/slide69.xml" Type="http://schemas.openxmlformats.org/officeDocument/2006/relationships/slide" Id="rId70"></Relationship><Relationship Target="slides/slide90.xml" Type="http://schemas.openxmlformats.org/officeDocument/2006/relationships/slide" Id="rId91"></Relationship><Relationship Target="slides/slide144.xml" Type="http://schemas.openxmlformats.org/officeDocument/2006/relationships/slide" Id="rId145"></Relationship><Relationship Target="slides/slide165.xml" Type="http://schemas.openxmlformats.org/officeDocument/2006/relationships/slide" Id="rId166"></Relationship><Relationship Target="slides/slide186.xml" Type="http://schemas.openxmlformats.org/officeDocument/2006/relationships/slide" Id="rId187"></Relationship><Relationship Target="slideMasters/slideMaster1.xml" Type="http://schemas.openxmlformats.org/officeDocument/2006/relationships/slideMaster" Id="rId1"></Relationship><Relationship Target="slides/slide27.xml" Type="http://schemas.openxmlformats.org/officeDocument/2006/relationships/slide" Id="rId28"></Relationship><Relationship Target="slides/slide48.xml" Type="http://schemas.openxmlformats.org/officeDocument/2006/relationships/slide" Id="rId49"></Relationship><Relationship Target="slides/slide113.xml" Type="http://schemas.openxmlformats.org/officeDocument/2006/relationships/slide" Id="rId114"></Relationship><Relationship Target="slides/slide59.xml" Type="http://schemas.openxmlformats.org/officeDocument/2006/relationships/slide" Id="rId60"></Relationship><Relationship Target="slides/slide80.xml" Type="http://schemas.openxmlformats.org/officeDocument/2006/relationships/slide" Id="rId81"></Relationship><Relationship Target="slides/slide134.xml" Type="http://schemas.openxmlformats.org/officeDocument/2006/relationships/slide" Id="rId135"></Relationship><Relationship Target="slides/slide155.xml" Type="http://schemas.openxmlformats.org/officeDocument/2006/relationships/slide" Id="rId156"></Relationship><Relationship Target="slides/slide176.xml" Type="http://schemas.openxmlformats.org/officeDocument/2006/relationships/slide" Id="rId177"></Relationship><Relationship Target="viewProps.xml" Type="http://schemas.openxmlformats.org/officeDocument/2006/relationships/viewProps" Id="rId198"></Relationship><Relationship Target="slides/slide17.xml" Type="http://schemas.openxmlformats.org/officeDocument/2006/relationships/slide" Id="rId18"></Relationship><Relationship Target="slides/slide38.xml" Type="http://schemas.openxmlformats.org/officeDocument/2006/relationships/slide" Id="rId39"></Relationship><Relationship Target="slides/slide49.xml" Type="http://schemas.openxmlformats.org/officeDocument/2006/relationships/slide" Id="rId50"></Relationship><Relationship Target="slides/slide103.xml" Type="http://schemas.openxmlformats.org/officeDocument/2006/relationships/slide" Id="rId104"></Relationship><Relationship Target="slides/slide124.xml" Type="http://schemas.openxmlformats.org/officeDocument/2006/relationships/slide" Id="rId125"></Relationship><Relationship Target="slides/slide145.xml" Type="http://schemas.openxmlformats.org/officeDocument/2006/relationships/slide" Id="rId146"></Relationship><Relationship Target="slides/slide166.xml" Type="http://schemas.openxmlformats.org/officeDocument/2006/relationships/slide" Id="rId167"></Relationship><Relationship Target="slides/slide187.xml" Type="http://schemas.openxmlformats.org/officeDocument/2006/relationships/slide" Id="rId188"></Relationship></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
          </a:p>
        </p:txBody>
      </p:sp>
      <p:sp>
        <p:nvSpPr>
          <p:cNvPr id="3" name="Marcador de fecha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94BF31A-D216-47AE-92EE-7A8EA34D172B}" type="datetimeFigureOut">
              <a:rPr lang="es-ES" smtClean="0"/>
              <a:t>23/05/2022</a:t>
            </a:fld>
            <a:endParaRPr lang="es-ES"/>
          </a:p>
        </p:txBody>
      </p:sp>
      <p:sp>
        <p:nvSpPr>
          <p:cNvPr id="4" name="Marcador de pie de página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s-ES" dirty="0"/>
          </a:p>
        </p:txBody>
      </p:sp>
      <p:sp>
        <p:nvSpPr>
          <p:cNvPr id="5" name="Marcador de número de diapositiva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626E27D-93EC-4FE3-98D8-63582C568BB5}" type="slidenum">
              <a:rPr lang="es-ES" smtClean="0"/>
              <a:t>‹Nº›</a:t>
            </a:fld>
            <a:endParaRPr lang="es-ES"/>
          </a:p>
        </p:txBody>
      </p:sp>
    </p:spTree>
    <p:extLst>
      <p:ext uri="{BB962C8B-B14F-4D97-AF65-F5344CB8AC3E}">
        <p14:creationId xmlns:p14="http://schemas.microsoft.com/office/powerpoint/2010/main" val="15279430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269FEE-5282-4FAF-A79E-C5C4D5D03936}" type="datetimeFigureOut">
              <a:rPr lang="es-ES" smtClean="0"/>
              <a:pPr/>
              <a:t>23/05/2022</a:t>
            </a:fld>
            <a:endParaRPr lang="es-E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FEDF7AC-EDF8-4D72-97BF-DBD277806942}" type="slidenum">
              <a:rPr lang="es-ES" smtClean="0"/>
              <a:pPr/>
              <a:t>‹Nº›</a:t>
            </a:fld>
            <a:endParaRPr lang="es-ES"/>
          </a:p>
        </p:txBody>
      </p:sp>
    </p:spTree>
    <p:extLst>
      <p:ext uri="{BB962C8B-B14F-4D97-AF65-F5344CB8AC3E}">
        <p14:creationId xmlns:p14="http://schemas.microsoft.com/office/powerpoint/2010/main" val="9319040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s-ES_tradnl" dirty="0"/>
              <a:t>Para el cálculo no  se han considerado aquellos PCEC sin datos de pacientes previstos ni de pacientes incluidos</a:t>
            </a:r>
            <a:endParaRPr lang="es-ES" dirty="0"/>
          </a:p>
        </p:txBody>
      </p:sp>
      <p:sp>
        <p:nvSpPr>
          <p:cNvPr id="4" name="Slide Number Placeholder 3"/>
          <p:cNvSpPr>
            <a:spLocks noGrp="1"/>
          </p:cNvSpPr>
          <p:nvPr>
            <p:ph type="sldNum" sz="quarter" idx="10"/>
          </p:nvPr>
        </p:nvSpPr>
        <p:spPr/>
        <p:txBody>
          <a:bodyPr/>
          <a:lstStyle/>
          <a:p>
            <a:fld id="{9FEDF7AC-EDF8-4D72-97BF-DBD277806942}" type="slidenum">
              <a:rPr lang="es-ES" smtClean="0"/>
              <a:pPr/>
              <a:t>65</a:t>
            </a:fld>
            <a:endParaRPr lang="es-ES"/>
          </a:p>
        </p:txBody>
      </p:sp>
    </p:spTree>
    <p:extLst>
      <p:ext uri="{BB962C8B-B14F-4D97-AF65-F5344CB8AC3E}">
        <p14:creationId xmlns:p14="http://schemas.microsoft.com/office/powerpoint/2010/main" val="17130911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9FEDF7AC-EDF8-4D72-97BF-DBD277806942}" type="slidenum">
              <a:rPr lang="es-ES" smtClean="0"/>
              <a:pPr/>
              <a:t>86</a:t>
            </a:fld>
            <a:endParaRPr lang="es-ES"/>
          </a:p>
        </p:txBody>
      </p:sp>
    </p:spTree>
    <p:extLst>
      <p:ext uri="{BB962C8B-B14F-4D97-AF65-F5344CB8AC3E}">
        <p14:creationId xmlns:p14="http://schemas.microsoft.com/office/powerpoint/2010/main" val="37439837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ES" dirty="0"/>
          </a:p>
        </p:txBody>
      </p:sp>
      <p:sp>
        <p:nvSpPr>
          <p:cNvPr id="4" name="Marcador de número de diapositiva 3"/>
          <p:cNvSpPr>
            <a:spLocks noGrp="1"/>
          </p:cNvSpPr>
          <p:nvPr>
            <p:ph type="sldNum" sz="quarter" idx="5"/>
          </p:nvPr>
        </p:nvSpPr>
        <p:spPr/>
        <p:txBody>
          <a:bodyPr/>
          <a:lstStyle/>
          <a:p>
            <a:fld id="{9FEDF7AC-EDF8-4D72-97BF-DBD277806942}" type="slidenum">
              <a:rPr lang="es-ES" smtClean="0"/>
              <a:pPr/>
              <a:t>88</a:t>
            </a:fld>
            <a:endParaRPr lang="es-ES"/>
          </a:p>
        </p:txBody>
      </p:sp>
    </p:spTree>
    <p:extLst>
      <p:ext uri="{BB962C8B-B14F-4D97-AF65-F5344CB8AC3E}">
        <p14:creationId xmlns:p14="http://schemas.microsoft.com/office/powerpoint/2010/main" val="14256691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1.xml"/><Relationship Id="rId4" Type="http://schemas.openxmlformats.org/officeDocument/2006/relationships/image" Target="../media/image3.wm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image" Target="../media/image1.wmf"/><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jpeg"/></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7" name="Picture 7"/>
          <p:cNvPicPr>
            <a:picLocks noChangeAspect="1" noChangeArrowheads="1"/>
          </p:cNvPicPr>
          <p:nvPr userDrawn="1"/>
        </p:nvPicPr>
        <p:blipFill>
          <a:blip r:embed="rId2" cstate="print"/>
          <a:srcRect/>
          <a:stretch>
            <a:fillRect/>
          </a:stretch>
        </p:blipFill>
        <p:spPr bwMode="auto">
          <a:xfrm>
            <a:off x="2364631" y="381000"/>
            <a:ext cx="4410075" cy="2349500"/>
          </a:xfrm>
          <a:prstGeom prst="rect">
            <a:avLst/>
          </a:prstGeom>
          <a:noFill/>
          <a:ln w="9525">
            <a:noFill/>
            <a:miter lim="800000"/>
            <a:headEnd/>
            <a:tailEnd/>
          </a:ln>
          <a:effectLst/>
        </p:spPr>
      </p:pic>
      <p:sp>
        <p:nvSpPr>
          <p:cNvPr id="8" name="Text Box 9"/>
          <p:cNvSpPr txBox="1">
            <a:spLocks noChangeArrowheads="1"/>
          </p:cNvSpPr>
          <p:nvPr userDrawn="1"/>
        </p:nvSpPr>
        <p:spPr bwMode="auto">
          <a:xfrm>
            <a:off x="2397968" y="2743200"/>
            <a:ext cx="4343400" cy="581025"/>
          </a:xfrm>
          <a:prstGeom prst="rect">
            <a:avLst/>
          </a:prstGeom>
          <a:noFill/>
          <a:ln w="9525">
            <a:noFill/>
            <a:miter lim="800000"/>
            <a:headEnd/>
            <a:tailEnd/>
          </a:ln>
          <a:effectLst/>
        </p:spPr>
        <p:txBody>
          <a:bodyPr>
            <a:spAutoFit/>
          </a:bodyPr>
          <a:lstStyle/>
          <a:p>
            <a:pPr algn="ctr"/>
            <a:r>
              <a:rPr lang="es-ES_tradnl" sz="1600" b="1">
                <a:solidFill>
                  <a:srgbClr val="5F5F5F"/>
                </a:solidFill>
                <a:latin typeface="Tahoma" pitchFamily="34" charset="0"/>
              </a:rPr>
              <a:t>PROYECTO BEST</a:t>
            </a:r>
          </a:p>
          <a:p>
            <a:pPr algn="ctr"/>
            <a:r>
              <a:rPr lang="es-ES_tradnl" sz="1600">
                <a:solidFill>
                  <a:srgbClr val="5F5F5F"/>
                </a:solidFill>
                <a:latin typeface="Tahoma" pitchFamily="34" charset="0"/>
              </a:rPr>
              <a:t>Investigación Clínica en Medicamentos</a:t>
            </a:r>
            <a:endParaRPr lang="es-ES" sz="1600">
              <a:solidFill>
                <a:srgbClr val="5F5F5F"/>
              </a:solidFill>
              <a:latin typeface="Tahoma" pitchFamily="34" charset="0"/>
            </a:endParaRPr>
          </a:p>
        </p:txBody>
      </p:sp>
      <p:sp>
        <p:nvSpPr>
          <p:cNvPr id="9" name="Rectangle 3"/>
          <p:cNvSpPr>
            <a:spLocks noGrp="1" noChangeArrowheads="1"/>
          </p:cNvSpPr>
          <p:nvPr>
            <p:ph type="subTitle" idx="1"/>
          </p:nvPr>
        </p:nvSpPr>
        <p:spPr>
          <a:xfrm>
            <a:off x="1254968" y="3505200"/>
            <a:ext cx="6629400" cy="1066800"/>
          </a:xfrm>
          <a:solidFill>
            <a:srgbClr val="777777"/>
          </a:solidFill>
        </p:spPr>
        <p:txBody>
          <a:bodyPr/>
          <a:lstStyle>
            <a:lvl1pPr algn="ctr">
              <a:spcAft>
                <a:spcPct val="10000"/>
              </a:spcAft>
              <a:buNone/>
              <a:defRPr b="1">
                <a:solidFill>
                  <a:schemeClr val="bg1"/>
                </a:solidFill>
              </a:defRPr>
            </a:lvl1pPr>
          </a:lstStyle>
          <a:p>
            <a:r>
              <a:rPr lang="en-US"/>
              <a:t>Click to edit Master subtitle style</a:t>
            </a:r>
            <a:endParaRPr lang="en-GB" dirty="0"/>
          </a:p>
        </p:txBody>
      </p:sp>
      <p:sp>
        <p:nvSpPr>
          <p:cNvPr id="12" name="Text Placeholder 11"/>
          <p:cNvSpPr>
            <a:spLocks noGrp="1"/>
          </p:cNvSpPr>
          <p:nvPr>
            <p:ph type="body" sz="quarter" idx="10"/>
          </p:nvPr>
        </p:nvSpPr>
        <p:spPr>
          <a:xfrm>
            <a:off x="1800000" y="4932000"/>
            <a:ext cx="5543550" cy="432345"/>
          </a:xfrm>
        </p:spPr>
        <p:txBody>
          <a:bodyPr/>
          <a:lstStyle>
            <a:lvl1pPr algn="ctr">
              <a:spcBef>
                <a:spcPts val="600"/>
              </a:spcBef>
              <a:spcAft>
                <a:spcPts val="600"/>
              </a:spcAft>
              <a:buNone/>
              <a:defRPr sz="1800">
                <a:solidFill>
                  <a:schemeClr val="bg1">
                    <a:lumMod val="50000"/>
                  </a:schemeClr>
                </a:solidFill>
              </a:defRPr>
            </a:lvl1pPr>
          </a:lstStyle>
          <a:p>
            <a:pPr lvl="0"/>
            <a:r>
              <a:rPr lang="en-US"/>
              <a:t>Click to edit Master text styles</a:t>
            </a:r>
          </a:p>
        </p:txBody>
      </p:sp>
      <p:pic>
        <p:nvPicPr>
          <p:cNvPr id="10" name="Imagen 9">
            <a:extLst>
              <a:ext uri="{FF2B5EF4-FFF2-40B4-BE49-F238E27FC236}">
                <a16:creationId xmlns:a16="http://schemas.microsoft.com/office/drawing/2014/main" id="{BF66B926-D5EE-4182-B459-FC90C133E54A}"/>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1080000" y="5637600"/>
            <a:ext cx="2798064" cy="731520"/>
          </a:xfrm>
          <a:prstGeom prst="rect">
            <a:avLst/>
          </a:prstGeom>
        </p:spPr>
      </p:pic>
      <p:pic>
        <p:nvPicPr>
          <p:cNvPr id="13" name="Picture 2">
            <a:extLst>
              <a:ext uri="{FF2B5EF4-FFF2-40B4-BE49-F238E27FC236}">
                <a16:creationId xmlns:a16="http://schemas.microsoft.com/office/drawing/2014/main" id="{57351A67-F9AA-4D15-B7EA-7DE99E1CA0FD}"/>
              </a:ext>
            </a:extLst>
          </p:cNvPr>
          <p:cNvPicPr>
            <a:picLocks noChangeAspect="1" noChangeArrowheads="1"/>
          </p:cNvPicPr>
          <p:nvPr userDrawn="1"/>
        </p:nvPicPr>
        <p:blipFill>
          <a:blip r:embed="rId4" cstate="print"/>
          <a:srcRect/>
          <a:stretch>
            <a:fillRect/>
          </a:stretch>
        </p:blipFill>
        <p:spPr bwMode="auto">
          <a:xfrm>
            <a:off x="5869632" y="5589240"/>
            <a:ext cx="2590800" cy="817563"/>
          </a:xfrm>
          <a:prstGeom prst="rect">
            <a:avLst/>
          </a:prstGeom>
          <a:noFill/>
          <a:ln w="9525">
            <a:noFill/>
            <a:miter lim="800000"/>
            <a:headEnd/>
            <a:tailEnd/>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06000" y="216000"/>
            <a:ext cx="7308000" cy="540000"/>
          </a:xfrm>
        </p:spPr>
        <p:txBody>
          <a:bodyPr>
            <a:normAutofit/>
          </a:bodyPr>
          <a:lstStyle>
            <a:lvl1pPr algn="l">
              <a:defRPr sz="2800">
                <a:solidFill>
                  <a:schemeClr val="bg1">
                    <a:lumMod val="50000"/>
                  </a:schemeClr>
                </a:solidFill>
                <a:latin typeface="Tahoma" pitchFamily="34" charset="0"/>
                <a:ea typeface="Tahoma" pitchFamily="34" charset="0"/>
                <a:cs typeface="Tahoma" pitchFamily="34" charset="0"/>
              </a:defRPr>
            </a:lvl1pPr>
          </a:lstStyle>
          <a:p>
            <a:r>
              <a:rPr lang="en-US"/>
              <a:t>Click to edit Master title style</a:t>
            </a:r>
            <a:endParaRPr lang="es-ES"/>
          </a:p>
        </p:txBody>
      </p:sp>
      <p:sp>
        <p:nvSpPr>
          <p:cNvPr id="3" name="Content Placeholder 2"/>
          <p:cNvSpPr>
            <a:spLocks noGrp="1"/>
          </p:cNvSpPr>
          <p:nvPr>
            <p:ph idx="1"/>
          </p:nvPr>
        </p:nvSpPr>
        <p:spPr>
          <a:xfrm>
            <a:off x="396000" y="1044000"/>
            <a:ext cx="8352000" cy="5076000"/>
          </a:xfrm>
          <a:solidFill>
            <a:schemeClr val="bg1">
              <a:lumMod val="95000"/>
            </a:schemeClr>
          </a:solidFill>
        </p:spPr>
        <p:txBody>
          <a:bodyPr/>
          <a:lstStyle>
            <a:lvl1pPr>
              <a:spcBef>
                <a:spcPts val="600"/>
              </a:spcBef>
              <a:spcAft>
                <a:spcPts val="600"/>
              </a:spcAft>
              <a:buNone/>
              <a:defRPr sz="2400">
                <a:latin typeface="Tahoma" pitchFamily="34" charset="0"/>
                <a:ea typeface="Tahoma" pitchFamily="34" charset="0"/>
                <a:cs typeface="Tahoma" pitchFamily="34" charset="0"/>
              </a:defRPr>
            </a:lvl1pPr>
            <a:lvl2pPr>
              <a:spcAft>
                <a:spcPts val="400"/>
              </a:spcAft>
              <a:buSzPct val="70000"/>
              <a:buFont typeface="Wingdings" pitchFamily="2" charset="2"/>
              <a:buChar char="q"/>
              <a:defRPr sz="2000">
                <a:latin typeface="Tahoma" pitchFamily="34" charset="0"/>
                <a:ea typeface="Tahoma" pitchFamily="34" charset="0"/>
                <a:cs typeface="Tahoma" pitchFamily="34" charset="0"/>
              </a:defRPr>
            </a:lvl2pPr>
            <a:lvl3pPr>
              <a:buFont typeface="Wingdings" pitchFamily="2" charset="2"/>
              <a:buChar char="§"/>
              <a:defRPr sz="1600">
                <a:latin typeface="Tahoma" pitchFamily="34" charset="0"/>
                <a:ea typeface="Tahoma" pitchFamily="34" charset="0"/>
                <a:cs typeface="Tahoma" pitchFamily="34" charset="0"/>
              </a:defRPr>
            </a:lvl3pPr>
            <a:lvl4pPr>
              <a:defRPr sz="1400">
                <a:latin typeface="Tahoma" pitchFamily="34" charset="0"/>
                <a:ea typeface="Tahoma" pitchFamily="34" charset="0"/>
                <a:cs typeface="Tahoma" pitchFamily="34" charset="0"/>
              </a:defRPr>
            </a:lvl4pPr>
            <a:lvl5pPr>
              <a:buFont typeface="Arial" pitchFamily="34" charset="0"/>
              <a:buChar char="•"/>
              <a:defRPr sz="1200">
                <a:latin typeface="Tahoma" pitchFamily="34" charset="0"/>
                <a:ea typeface="Tahoma" pitchFamily="34" charset="0"/>
                <a:cs typeface="Tahoma"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dirty="0"/>
          </a:p>
        </p:txBody>
      </p:sp>
      <p:sp>
        <p:nvSpPr>
          <p:cNvPr id="5" name="Footer Placeholder 4"/>
          <p:cNvSpPr>
            <a:spLocks noGrp="1"/>
          </p:cNvSpPr>
          <p:nvPr>
            <p:ph type="ftr" sz="quarter" idx="11"/>
          </p:nvPr>
        </p:nvSpPr>
        <p:spPr>
          <a:xfrm>
            <a:off x="179512" y="6309320"/>
            <a:ext cx="2952328" cy="365125"/>
          </a:xfrm>
        </p:spPr>
        <p:txBody>
          <a:bodyPr/>
          <a:lstStyle>
            <a:lvl1pPr algn="l">
              <a:defRPr>
                <a:solidFill>
                  <a:schemeClr val="tx1">
                    <a:lumMod val="65000"/>
                    <a:lumOff val="35000"/>
                  </a:schemeClr>
                </a:solidFill>
              </a:defRPr>
            </a:lvl1pPr>
          </a:lstStyle>
          <a:p>
            <a:r>
              <a:rPr lang="es-ES" dirty="0"/>
              <a:t>Datos y Análisis 24ª Publicación </a:t>
            </a:r>
            <a:r>
              <a:rPr lang="es-ES" dirty="0" err="1"/>
              <a:t>BDMetrics</a:t>
            </a:r>
            <a:r>
              <a:rPr lang="es-ES" dirty="0"/>
              <a:t>  5 de noviembre de 2018 </a:t>
            </a:r>
          </a:p>
        </p:txBody>
      </p:sp>
      <p:sp>
        <p:nvSpPr>
          <p:cNvPr id="6" name="Slide Number Placeholder 5"/>
          <p:cNvSpPr>
            <a:spLocks noGrp="1"/>
          </p:cNvSpPr>
          <p:nvPr>
            <p:ph type="sldNum" sz="quarter" idx="12"/>
          </p:nvPr>
        </p:nvSpPr>
        <p:spPr>
          <a:xfrm>
            <a:off x="8352000" y="6336000"/>
            <a:ext cx="514400" cy="365125"/>
          </a:xfrm>
        </p:spPr>
        <p:txBody>
          <a:bodyPr/>
          <a:lstStyle>
            <a:lvl1pPr>
              <a:defRPr>
                <a:solidFill>
                  <a:schemeClr val="tx1">
                    <a:lumMod val="65000"/>
                    <a:lumOff val="35000"/>
                  </a:schemeClr>
                </a:solidFill>
              </a:defRPr>
            </a:lvl1pPr>
          </a:lstStyle>
          <a:p>
            <a:fld id="{419BED6A-9DA2-43AC-BC7D-13EADAE94253}" type="slidenum">
              <a:rPr lang="es-ES" smtClean="0"/>
              <a:pPr/>
              <a:t>‹Nº›</a:t>
            </a:fld>
            <a:endParaRPr lang="es-ES"/>
          </a:p>
        </p:txBody>
      </p:sp>
      <p:pic>
        <p:nvPicPr>
          <p:cNvPr id="7" name="Picture 7"/>
          <p:cNvPicPr>
            <a:picLocks noChangeAspect="1" noChangeArrowheads="1"/>
          </p:cNvPicPr>
          <p:nvPr userDrawn="1"/>
        </p:nvPicPr>
        <p:blipFill>
          <a:blip r:embed="rId2" cstate="print"/>
          <a:srcRect/>
          <a:stretch>
            <a:fillRect/>
          </a:stretch>
        </p:blipFill>
        <p:spPr bwMode="auto">
          <a:xfrm>
            <a:off x="7740353" y="144001"/>
            <a:ext cx="1102614" cy="587121"/>
          </a:xfrm>
          <a:prstGeom prst="rect">
            <a:avLst/>
          </a:prstGeom>
          <a:noFill/>
          <a:ln w="9525">
            <a:noFill/>
            <a:miter lim="800000"/>
            <a:headEnd/>
            <a:tailEnd/>
          </a:ln>
          <a:effectLst/>
        </p:spPr>
      </p:pic>
      <p:pic>
        <p:nvPicPr>
          <p:cNvPr id="13" name="Picture 2"/>
          <p:cNvPicPr>
            <a:picLocks noChangeAspect="1" noChangeArrowheads="1"/>
          </p:cNvPicPr>
          <p:nvPr userDrawn="1"/>
        </p:nvPicPr>
        <p:blipFill>
          <a:blip r:embed="rId3" cstate="print"/>
          <a:srcRect/>
          <a:stretch>
            <a:fillRect/>
          </a:stretch>
        </p:blipFill>
        <p:spPr bwMode="auto">
          <a:xfrm>
            <a:off x="6660232" y="6237312"/>
            <a:ext cx="1588135" cy="497745"/>
          </a:xfrm>
          <a:prstGeom prst="rect">
            <a:avLst/>
          </a:prstGeom>
          <a:noFill/>
          <a:ln w="9525">
            <a:noFill/>
            <a:miter lim="800000"/>
            <a:headEnd/>
            <a:tailEnd/>
          </a:ln>
        </p:spPr>
      </p:pic>
      <p:sp>
        <p:nvSpPr>
          <p:cNvPr id="14" name="Oval 13"/>
          <p:cNvSpPr>
            <a:spLocks noChangeAspect="1"/>
          </p:cNvSpPr>
          <p:nvPr userDrawn="1"/>
        </p:nvSpPr>
        <p:spPr>
          <a:xfrm>
            <a:off x="6516000" y="6336000"/>
            <a:ext cx="149369" cy="149369"/>
          </a:xfrm>
          <a:prstGeom prst="ellipse">
            <a:avLst/>
          </a:prstGeom>
          <a:noFill/>
          <a:ln w="12700">
            <a:solidFill>
              <a:schemeClr val="tx1">
                <a:lumMod val="50000"/>
                <a:lumOff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ES_tradnl" sz="900" b="1" dirty="0">
                <a:solidFill>
                  <a:schemeClr val="tx1">
                    <a:lumMod val="50000"/>
                    <a:lumOff val="50000"/>
                  </a:schemeClr>
                </a:solidFill>
                <a:latin typeface="Tahoma" pitchFamily="34" charset="0"/>
                <a:ea typeface="Tahoma" pitchFamily="34" charset="0"/>
                <a:cs typeface="Tahoma" pitchFamily="34" charset="0"/>
              </a:rPr>
              <a:t>C</a:t>
            </a:r>
            <a:endParaRPr lang="es-ES" sz="900" b="1" dirty="0">
              <a:solidFill>
                <a:schemeClr val="tx1">
                  <a:lumMod val="50000"/>
                  <a:lumOff val="50000"/>
                </a:schemeClr>
              </a:solidFill>
              <a:latin typeface="Tahoma" pitchFamily="34" charset="0"/>
              <a:ea typeface="Tahoma" pitchFamily="34" charset="0"/>
              <a:cs typeface="Tahoma" pitchFamily="34" charset="0"/>
            </a:endParaRPr>
          </a:p>
        </p:txBody>
      </p:sp>
      <p:pic>
        <p:nvPicPr>
          <p:cNvPr id="12" name="Imagen 11">
            <a:extLst>
              <a:ext uri="{FF2B5EF4-FFF2-40B4-BE49-F238E27FC236}">
                <a16:creationId xmlns:a16="http://schemas.microsoft.com/office/drawing/2014/main" id="{0E7FEE47-F466-4887-AA1A-226CE2D36469}"/>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3851920" y="6237312"/>
            <a:ext cx="1980112" cy="517677"/>
          </a:xfrm>
          <a:prstGeom prst="rect">
            <a:avLst/>
          </a:prstGeom>
        </p:spPr>
      </p:pic>
      <p:pic>
        <p:nvPicPr>
          <p:cNvPr id="15" name="Imagen 14">
            <a:extLst>
              <a:ext uri="{FF2B5EF4-FFF2-40B4-BE49-F238E27FC236}">
                <a16:creationId xmlns:a16="http://schemas.microsoft.com/office/drawing/2014/main" id="{5CCCAAC9-754F-4D11-B32B-6CD22BE11330}"/>
              </a:ext>
            </a:extLst>
          </p:cNvPr>
          <p:cNvPicPr>
            <a:picLocks noChangeAspect="1"/>
          </p:cNvPicPr>
          <p:nvPr userDrawn="1"/>
        </p:nvPicPr>
        <p:blipFill>
          <a:blip r:embed="rId5"/>
          <a:stretch>
            <a:fillRect/>
          </a:stretch>
        </p:blipFill>
        <p:spPr>
          <a:xfrm>
            <a:off x="0" y="756000"/>
            <a:ext cx="9144000" cy="91440"/>
          </a:xfrm>
          <a:prstGeom prst="rect">
            <a:avLst/>
          </a:prstGeom>
        </p:spPr>
      </p:pic>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s-E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s-E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s-E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s-ES" dirty="0"/>
              <a:t>Datos y Análisis 10ª publicación </a:t>
            </a:r>
            <a:r>
              <a:rPr lang="es-ES" dirty="0" err="1"/>
              <a:t>BDMetrics</a:t>
            </a:r>
            <a:r>
              <a:rPr lang="es-ES" dirty="0"/>
              <a:t> AVANCE - 4 de junio 2011</a:t>
            </a: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9BED6A-9DA2-43AC-BC7D-13EADAE94253}"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hd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wmf"/></Relationships>
</file>

<file path=ppt/slides/_rels/slide2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7.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8.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9.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0.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1.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2.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4.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36.em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7.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9.em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2.emf"/><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3.emf"/><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em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46.emf"/><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47.emf"/><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48.emf"/><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50.em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51.emf"/><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52.emf"/><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53.emf"/><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54.emf"/><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2" Type="http://schemas.openxmlformats.org/officeDocument/2006/relationships/image" Target="../media/image55.emf"/><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7.emf"/><Relationship Id="rId2" Type="http://schemas.openxmlformats.org/officeDocument/2006/relationships/image" Target="../media/image56.emf"/><Relationship Id="rId1" Type="http://schemas.openxmlformats.org/officeDocument/2006/relationships/slideLayout" Target="../slideLayouts/slideLayout2.xml"/><Relationship Id="rId4" Type="http://schemas.openxmlformats.org/officeDocument/2006/relationships/image" Target="../media/image58.emf"/></Relationships>
</file>

<file path=ppt/slides/_rels/slide75.xml.rels><?xml version="1.0" encoding="UTF-8" standalone="yes"?>
<Relationships xmlns="http://schemas.openxmlformats.org/package/2006/relationships"><Relationship Id="rId2" Type="http://schemas.openxmlformats.org/officeDocument/2006/relationships/image" Target="../media/image59.emf"/><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60.emf"/><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61.emf"/><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62.emf"/><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63.emf"/><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64.emf"/><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65.emf"/><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66.emf"/><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67.emf"/><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68.emf"/><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69.emf"/><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70.em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image" Target="../media/image72.emf"/><Relationship Id="rId2" Type="http://schemas.openxmlformats.org/officeDocument/2006/relationships/image" Target="../media/image71.emf"/><Relationship Id="rId1" Type="http://schemas.openxmlformats.org/officeDocument/2006/relationships/slideLayout" Target="../slideLayouts/slideLayout2.xml"/><Relationship Id="rId4" Type="http://schemas.openxmlformats.org/officeDocument/2006/relationships/image" Target="../media/image73.emf"/></Relationships>
</file>

<file path=ppt/slides/_rels/slide88.xml.rels><?xml version="1.0" encoding="UTF-8" standalone="yes"?>
<Relationships xmlns="http://schemas.openxmlformats.org/package/2006/relationships"><Relationship Id="rId3" Type="http://schemas.openxmlformats.org/officeDocument/2006/relationships/image" Target="../media/image74.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76.emf"/><Relationship Id="rId2" Type="http://schemas.openxmlformats.org/officeDocument/2006/relationships/image" Target="../media/image75.emf"/><Relationship Id="rId1" Type="http://schemas.openxmlformats.org/officeDocument/2006/relationships/slideLayout" Target="../slideLayouts/slideLayout2.xml"/><Relationship Id="rId4" Type="http://schemas.openxmlformats.org/officeDocument/2006/relationships/image" Target="../media/image77.emf"/></Relationships>
</file>

<file path=ppt/slides/_rels/slide90.xml.rels><?xml version="1.0" encoding="UTF-8" standalone="yes"?>
<Relationships xmlns="http://schemas.openxmlformats.org/package/2006/relationships"><Relationship Id="rId2" Type="http://schemas.openxmlformats.org/officeDocument/2006/relationships/image" Target="../media/image78.emf"/><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79.emf"/><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80.emf"/><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5.emf"/><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3" Type="http://schemas.openxmlformats.org/officeDocument/2006/relationships/image" Target="../media/image82.png"/><Relationship Id="rId2" Type="http://schemas.openxmlformats.org/officeDocument/2006/relationships/image" Target="../media/image87.emf"/><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88.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90.png"/><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92.pn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93.pn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94.emf"/><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2" Type="http://schemas.openxmlformats.org/officeDocument/2006/relationships/image" Target="../media/image95.pn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96.emf"/><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2" Type="http://schemas.openxmlformats.org/officeDocument/2006/relationships/image" Target="../media/image97.emf"/><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98.emf"/><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2" Type="http://schemas.openxmlformats.org/officeDocument/2006/relationships/image" Target="../media/image99.emf"/><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100.emf"/><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89.png"/><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3" Type="http://schemas.openxmlformats.org/officeDocument/2006/relationships/image" Target="../media/image104.png"/><Relationship Id="rId2" Type="http://schemas.openxmlformats.org/officeDocument/2006/relationships/image" Target="../media/image103.emf"/><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2" Type="http://schemas.openxmlformats.org/officeDocument/2006/relationships/image" Target="../media/image105.emf"/><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106.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2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2" Type="http://schemas.openxmlformats.org/officeDocument/2006/relationships/image" Target="../media/image108.emf"/><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110.emf"/><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111.emf"/><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112.emf"/><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113.emf"/><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14.emf"/><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109.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117.emf"/><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3" Type="http://schemas.openxmlformats.org/officeDocument/2006/relationships/image" Target="../media/image119.wmf"/><Relationship Id="rId2" Type="http://schemas.openxmlformats.org/officeDocument/2006/relationships/image" Target="../media/image118.wmf"/><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2" Type="http://schemas.openxmlformats.org/officeDocument/2006/relationships/image" Target="../media/image120.emf"/><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121.emf"/><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2" Type="http://schemas.openxmlformats.org/officeDocument/2006/relationships/image" Target="../media/image122.emf"/><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2" Type="http://schemas.openxmlformats.org/officeDocument/2006/relationships/image" Target="../media/image123.png"/><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2" Type="http://schemas.openxmlformats.org/officeDocument/2006/relationships/image" Target="../media/image126.emf"/><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2" Type="http://schemas.openxmlformats.org/officeDocument/2006/relationships/image" Target="../media/image127.emf"/><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2" Type="http://schemas.openxmlformats.org/officeDocument/2006/relationships/image" Target="../media/image128.emf"/><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2" Type="http://schemas.openxmlformats.org/officeDocument/2006/relationships/image" Target="../media/image130.png"/><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2" Type="http://schemas.openxmlformats.org/officeDocument/2006/relationships/image" Target="../media/image131.emf"/><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132.emf"/><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133.emf"/><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image" Target="../media/image134.emf"/><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3" Type="http://schemas.openxmlformats.org/officeDocument/2006/relationships/image" Target="../media/image136.wmf"/><Relationship Id="rId2" Type="http://schemas.openxmlformats.org/officeDocument/2006/relationships/image" Target="../media/image135.emf"/><Relationship Id="rId1" Type="http://schemas.openxmlformats.org/officeDocument/2006/relationships/slideLayout" Target="../slideLayouts/slideLayout2.xml"/><Relationship Id="rId4" Type="http://schemas.openxmlformats.org/officeDocument/2006/relationships/image" Target="../media/image137.wmf"/></Relationships>
</file>

<file path=ppt/slides/_rels/slide160.xml.rels><?xml version="1.0" encoding="UTF-8" standalone="yes"?>
<Relationships xmlns="http://schemas.openxmlformats.org/package/2006/relationships"><Relationship Id="rId2" Type="http://schemas.openxmlformats.org/officeDocument/2006/relationships/image" Target="../media/image138.emf"/><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2" Type="http://schemas.openxmlformats.org/officeDocument/2006/relationships/image" Target="../media/image139.emf"/><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2" Type="http://schemas.openxmlformats.org/officeDocument/2006/relationships/image" Target="../media/image140.emf"/><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2" Type="http://schemas.openxmlformats.org/officeDocument/2006/relationships/image" Target="../media/image141.png"/><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2" Type="http://schemas.openxmlformats.org/officeDocument/2006/relationships/image" Target="../media/image142.png"/><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2" Type="http://schemas.openxmlformats.org/officeDocument/2006/relationships/image" Target="../media/image144.emf"/><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2" Type="http://schemas.openxmlformats.org/officeDocument/2006/relationships/image" Target="../media/image145.emf"/><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2" Type="http://schemas.openxmlformats.org/officeDocument/2006/relationships/image" Target="../media/image146.emf"/><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2" Type="http://schemas.openxmlformats.org/officeDocument/2006/relationships/image" Target="../media/image147.emf"/><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2" Type="http://schemas.openxmlformats.org/officeDocument/2006/relationships/image" Target="../media/image148.emf"/><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2" Type="http://schemas.openxmlformats.org/officeDocument/2006/relationships/image" Target="../media/image149.emf"/><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2" Type="http://schemas.openxmlformats.org/officeDocument/2006/relationships/image" Target="../media/image150.emf"/><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2" Type="http://schemas.openxmlformats.org/officeDocument/2006/relationships/image" Target="../media/image151.emf"/><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2" Type="http://schemas.openxmlformats.org/officeDocument/2006/relationships/image" Target="../media/image152.emf"/><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2" Type="http://schemas.openxmlformats.org/officeDocument/2006/relationships/image" Target="../media/image153.emf"/><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2" Type="http://schemas.openxmlformats.org/officeDocument/2006/relationships/image" Target="../media/image154.emf"/><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3" Type="http://schemas.openxmlformats.org/officeDocument/2006/relationships/image" Target="../media/image156.png"/><Relationship Id="rId2" Type="http://schemas.openxmlformats.org/officeDocument/2006/relationships/image" Target="../media/image155.png"/><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7.png"/><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59.png"/><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3" Type="http://schemas.openxmlformats.org/officeDocument/2006/relationships/image" Target="../media/image158.png"/><Relationship Id="rId2" Type="http://schemas.openxmlformats.org/officeDocument/2006/relationships/image" Target="../media/image160.png"/><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3" Type="http://schemas.openxmlformats.org/officeDocument/2006/relationships/image" Target="../media/image136.wmf"/><Relationship Id="rId2" Type="http://schemas.openxmlformats.org/officeDocument/2006/relationships/image" Target="../media/image161.png"/><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3" Type="http://schemas.openxmlformats.org/officeDocument/2006/relationships/image" Target="../media/image136.wmf"/><Relationship Id="rId2" Type="http://schemas.openxmlformats.org/officeDocument/2006/relationships/image" Target="../media/image162.png"/><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3" Type="http://schemas.openxmlformats.org/officeDocument/2006/relationships/image" Target="../media/image136.wmf"/><Relationship Id="rId2" Type="http://schemas.openxmlformats.org/officeDocument/2006/relationships/image" Target="../media/image163.png"/><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2" Type="http://schemas.openxmlformats.org/officeDocument/2006/relationships/image" Target="../media/image164.png"/><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2" Type="http://schemas.openxmlformats.org/officeDocument/2006/relationships/image" Target="../media/image165.png"/><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2" Type="http://schemas.openxmlformats.org/officeDocument/2006/relationships/image" Target="../media/image166.png"/><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2" Type="http://schemas.openxmlformats.org/officeDocument/2006/relationships/image" Target="../media/image167.png"/><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2" Type="http://schemas.openxmlformats.org/officeDocument/2006/relationships/image" Target="../media/image168.png"/><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2" Type="http://schemas.openxmlformats.org/officeDocument/2006/relationships/image" Target="../media/image16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ubtitle 7"/>
          <p:cNvSpPr>
            <a:spLocks noGrp="1"/>
          </p:cNvSpPr>
          <p:nvPr>
            <p:ph type="subTitle" idx="1"/>
          </p:nvPr>
        </p:nvSpPr>
        <p:spPr/>
        <p:txBody>
          <a:bodyPr>
            <a:normAutofit fontScale="92500" lnSpcReduction="10000"/>
          </a:bodyPr>
          <a:lstStyle/>
          <a:p>
            <a:r>
              <a:rPr lang="es-ES_tradnl" dirty="0" err="1"/>
              <a:t>BDMetrics</a:t>
            </a:r>
            <a:endParaRPr lang="es-ES_tradnl" dirty="0"/>
          </a:p>
          <a:p>
            <a:r>
              <a:rPr lang="es-ES" sz="3000" b="0" dirty="0"/>
              <a:t>Datos y Análisis 31ª Publicación</a:t>
            </a:r>
            <a:r>
              <a:rPr lang="es-ES_tradnl" sz="3000" b="0" dirty="0"/>
              <a:t> </a:t>
            </a:r>
            <a:endParaRPr lang="es-ES" sz="3000" b="0" dirty="0"/>
          </a:p>
        </p:txBody>
      </p:sp>
      <p:sp>
        <p:nvSpPr>
          <p:cNvPr id="9" name="Text Placeholder 8"/>
          <p:cNvSpPr>
            <a:spLocks noGrp="1"/>
          </p:cNvSpPr>
          <p:nvPr>
            <p:ph type="body" sz="quarter" idx="10"/>
          </p:nvPr>
        </p:nvSpPr>
        <p:spPr/>
        <p:txBody>
          <a:bodyPr/>
          <a:lstStyle/>
          <a:p>
            <a:r>
              <a:rPr lang="es-ES_tradnl" dirty="0">
                <a:solidFill>
                  <a:schemeClr val="tx1">
                    <a:lumMod val="65000"/>
                    <a:lumOff val="35000"/>
                  </a:schemeClr>
                </a:solidFill>
              </a:rPr>
              <a:t> </a:t>
            </a:r>
            <a:r>
              <a:rPr lang="es-ES" dirty="0">
                <a:solidFill>
                  <a:schemeClr val="tx1">
                    <a:lumMod val="65000"/>
                    <a:lumOff val="35000"/>
                  </a:schemeClr>
                </a:solidFill>
              </a:rPr>
              <a:t>17 de mayo de 2022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Introducción</a:t>
            </a:r>
            <a:endParaRPr lang="es-ES" dirty="0"/>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a:t>
            </a:r>
          </a:p>
        </p:txBody>
      </p:sp>
      <p:sp>
        <p:nvSpPr>
          <p:cNvPr id="5" name="Slide Number Placeholder 4"/>
          <p:cNvSpPr>
            <a:spLocks noGrp="1"/>
          </p:cNvSpPr>
          <p:nvPr>
            <p:ph type="sldNum" sz="quarter" idx="12"/>
          </p:nvPr>
        </p:nvSpPr>
        <p:spPr/>
        <p:txBody>
          <a:bodyPr/>
          <a:lstStyle/>
          <a:p>
            <a:fld id="{419BED6A-9DA2-43AC-BC7D-13EADAE94253}" type="slidenum">
              <a:rPr lang="es-ES" smtClean="0"/>
              <a:pPr/>
              <a:t>2</a:t>
            </a:fld>
            <a:endParaRPr lang="es-ES"/>
          </a:p>
        </p:txBody>
      </p:sp>
      <p:sp>
        <p:nvSpPr>
          <p:cNvPr id="6" name="Rectangle 1027"/>
          <p:cNvSpPr txBox="1">
            <a:spLocks noChangeArrowheads="1"/>
          </p:cNvSpPr>
          <p:nvPr/>
        </p:nvSpPr>
        <p:spPr>
          <a:xfrm>
            <a:off x="539552" y="980728"/>
            <a:ext cx="7992888" cy="5185449"/>
          </a:xfrm>
          <a:prstGeom prst="rect">
            <a:avLst/>
          </a:prstGeom>
          <a:solidFill>
            <a:srgbClr val="C4D2DE"/>
          </a:solidFill>
        </p:spPr>
        <p:txBody>
          <a:bodyPr vert="horz" wrap="square" lIns="91440" tIns="118800" rIns="162000" bIns="45720" rtlCol="0">
            <a:spAutoFit/>
          </a:bodyPr>
          <a:lstStyle/>
          <a:p>
            <a:pPr marL="476250" marR="0" lvl="1" indent="-285750" algn="l" defTabSz="914400" rtl="0" eaLnBrk="1" fontAlgn="auto" latinLnBrk="0" hangingPunct="1">
              <a:lnSpc>
                <a:spcPct val="90000"/>
              </a:lnSpc>
              <a:spcBef>
                <a:spcPts val="600"/>
              </a:spcBef>
              <a:spcAft>
                <a:spcPct val="50000"/>
              </a:spcAft>
              <a:buClrTx/>
              <a:buSzPct val="70000"/>
              <a:buFont typeface="Wingdings" pitchFamily="2" charset="2"/>
              <a:buChar char="q"/>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Se presentan </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los resultados</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correspondientes a la</a:t>
            </a:r>
            <a:r>
              <a:rPr kumimoji="0" lang="es-ES_tradnl" sz="2000" b="0" i="0" u="none" strike="noStrike" kern="1200" cap="none" spc="0" normalizeH="0" noProof="0" dirty="0">
                <a:ln>
                  <a:noFill/>
                </a:ln>
                <a:solidFill>
                  <a:schemeClr val="tx1"/>
                </a:solidFill>
                <a:effectLst/>
                <a:uLnTx/>
                <a:uFillTx/>
                <a:latin typeface="Tahoma" pitchFamily="34" charset="0"/>
                <a:ea typeface="Tahoma" pitchFamily="34" charset="0"/>
                <a:cs typeface="Tahoma" pitchFamily="34" charset="0"/>
              </a:rPr>
              <a:t> </a:t>
            </a:r>
            <a:r>
              <a:rPr kumimoji="0" lang="es-ES_tradnl" sz="2000" b="1" i="0" u="none" strike="noStrike" kern="1200" cap="none" spc="0" normalizeH="0" noProof="0" dirty="0">
                <a:ln>
                  <a:noFill/>
                </a:ln>
                <a:solidFill>
                  <a:schemeClr val="tx1"/>
                </a:solidFill>
                <a:effectLst/>
                <a:uLnTx/>
                <a:uFillTx/>
                <a:latin typeface="Tahoma" pitchFamily="34" charset="0"/>
                <a:ea typeface="Tahoma" pitchFamily="34" charset="0"/>
                <a:cs typeface="Tahoma" pitchFamily="34" charset="0"/>
              </a:rPr>
              <a:t>trigésimo primera</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publicación</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de </a:t>
            </a:r>
            <a:r>
              <a:rPr kumimoji="0" lang="es-ES_tradnl" sz="2000" b="0" i="0"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BDMetrics</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a:t>
            </a:r>
          </a:p>
          <a:p>
            <a:pPr marL="476250" marR="0" lvl="1" indent="-285750" algn="l" defTabSz="914400" rtl="0" eaLnBrk="1" fontAlgn="auto" latinLnBrk="0" hangingPunct="1">
              <a:lnSpc>
                <a:spcPct val="90000"/>
              </a:lnSpc>
              <a:spcBef>
                <a:spcPts val="600"/>
              </a:spcBef>
              <a:spcAft>
                <a:spcPct val="50000"/>
              </a:spcAft>
              <a:buClrTx/>
              <a:buSzPct val="70000"/>
              <a:buFont typeface="Wingdings" pitchFamily="2" charset="2"/>
              <a:buChar char="q"/>
              <a:tabLst/>
              <a:defRPr/>
            </a:pPr>
            <a:r>
              <a:rPr lang="es-ES_tradnl" sz="2000" dirty="0">
                <a:latin typeface="Tahoma" pitchFamily="34" charset="0"/>
                <a:ea typeface="Tahoma" pitchFamily="34" charset="0"/>
                <a:cs typeface="Tahoma" pitchFamily="34" charset="0"/>
              </a:rPr>
              <a:t>Se muestran en detalle </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los ensayos en </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Oncología</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así como sobre los ensayos en </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Fases Tempranas</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I y II.</a:t>
            </a:r>
          </a:p>
          <a:p>
            <a:pPr marL="476250" lvl="1" indent="-285750">
              <a:lnSpc>
                <a:spcPct val="90000"/>
              </a:lnSpc>
              <a:spcBef>
                <a:spcPts val="600"/>
              </a:spcBef>
              <a:spcAft>
                <a:spcPct val="50000"/>
              </a:spcAft>
              <a:buSzPct val="70000"/>
              <a:buFont typeface="Wingdings" pitchFamily="2" charset="2"/>
              <a:buChar char="q"/>
              <a:defRPr/>
            </a:pPr>
            <a:r>
              <a:rPr lang="es-ES" sz="2000" dirty="0">
                <a:latin typeface="Tahoma" pitchFamily="34" charset="0"/>
                <a:ea typeface="Tahoma" pitchFamily="34" charset="0"/>
                <a:cs typeface="Tahoma" pitchFamily="34" charset="0"/>
              </a:rPr>
              <a:t>Asimismo, se realiza un examen exhaustivo de los aspectos relacionados con el </a:t>
            </a:r>
            <a:r>
              <a:rPr lang="es-ES" sz="2000" b="1" dirty="0">
                <a:latin typeface="Tahoma" pitchFamily="34" charset="0"/>
                <a:ea typeface="Tahoma" pitchFamily="34" charset="0"/>
                <a:cs typeface="Tahoma" pitchFamily="34" charset="0"/>
              </a:rPr>
              <a:t>reclutamiento de pacientes</a:t>
            </a:r>
            <a:r>
              <a:rPr lang="es-ES" sz="2000" dirty="0">
                <a:latin typeface="Tahoma" pitchFamily="34" charset="0"/>
                <a:ea typeface="Tahoma" pitchFamily="34" charset="0"/>
                <a:cs typeface="Tahoma" pitchFamily="34" charset="0"/>
              </a:rPr>
              <a:t>.</a:t>
            </a:r>
          </a:p>
          <a:p>
            <a:pPr marL="475488" indent="-283464" fontAlgn="base">
              <a:lnSpc>
                <a:spcPct val="90000"/>
              </a:lnSpc>
              <a:spcBef>
                <a:spcPts val="600"/>
              </a:spcBef>
              <a:spcAft>
                <a:spcPts val="1080"/>
              </a:spcAft>
              <a:buSzPct val="70000"/>
              <a:buFont typeface="Wingdings"/>
              <a:buChar char="q"/>
            </a:pPr>
            <a:r>
              <a:rPr lang="es-ES_tradnl" sz="2000" dirty="0">
                <a:latin typeface="Tahoma"/>
                <a:ea typeface="Tahoma"/>
                <a:cs typeface="Tahoma"/>
              </a:rPr>
              <a:t>Finalmente se dedica un apartado a presentar un </a:t>
            </a:r>
            <a:r>
              <a:rPr lang="es-ES_tradnl" sz="2000" b="1" dirty="0">
                <a:latin typeface="Tahoma"/>
                <a:ea typeface="Tahoma"/>
                <a:cs typeface="Tahoma"/>
              </a:rPr>
              <a:t>conjunto de centros</a:t>
            </a:r>
            <a:r>
              <a:rPr lang="es-ES_tradnl" sz="2000" dirty="0">
                <a:latin typeface="Tahoma"/>
                <a:ea typeface="Tahoma"/>
                <a:cs typeface="Tahoma"/>
              </a:rPr>
              <a:t> y sus </a:t>
            </a:r>
            <a:r>
              <a:rPr lang="es-ES_tradnl" sz="2000" b="1" dirty="0">
                <a:latin typeface="Tahoma"/>
                <a:ea typeface="Tahoma"/>
                <a:cs typeface="Tahoma"/>
              </a:rPr>
              <a:t>indicadores</a:t>
            </a:r>
            <a:r>
              <a:rPr lang="es-ES_tradnl" sz="2000" dirty="0">
                <a:latin typeface="Tahoma"/>
                <a:ea typeface="Tahoma"/>
                <a:cs typeface="Tahoma"/>
              </a:rPr>
              <a:t> correspondientes.</a:t>
            </a:r>
          </a:p>
          <a:p>
            <a:pPr marL="476250" marR="0" lvl="1" indent="-285750" algn="l" defTabSz="914400" rtl="0" eaLnBrk="1" fontAlgn="auto" latinLnBrk="0" hangingPunct="1">
              <a:lnSpc>
                <a:spcPct val="90000"/>
              </a:lnSpc>
              <a:spcBef>
                <a:spcPts val="600"/>
              </a:spcBef>
              <a:spcAft>
                <a:spcPct val="50000"/>
              </a:spcAft>
              <a:buClrTx/>
              <a:buSzPct val="70000"/>
              <a:buFont typeface="Wingdings" pitchFamily="2" charset="2"/>
              <a:buChar char="q"/>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Los datos corresponden a ensayos clínicos con fecha de envío al CEIC de referencia o </a:t>
            </a:r>
            <a:r>
              <a:rPr kumimoji="0" lang="es-ES_tradnl" sz="2000" b="0" i="0" u="none" strike="noStrike" kern="1200" cap="none" spc="0" normalizeH="0" noProof="0" dirty="0">
                <a:ln>
                  <a:noFill/>
                </a:ln>
                <a:solidFill>
                  <a:schemeClr val="tx1"/>
                </a:solidFill>
                <a:effectLst/>
                <a:uLnTx/>
                <a:uFillTx/>
                <a:latin typeface="Tahoma" pitchFamily="34" charset="0"/>
                <a:ea typeface="Tahoma" pitchFamily="34" charset="0"/>
                <a:cs typeface="Tahoma" pitchFamily="34" charset="0"/>
              </a:rPr>
              <a:t>AEMPS (según RD)</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hasta el </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31 de</a:t>
            </a:r>
            <a:r>
              <a:rPr kumimoji="0" lang="es-ES_tradnl" sz="2000" b="1" i="0" u="none" strike="noStrike" kern="1200" cap="none" spc="0" normalizeH="0" noProof="0" dirty="0">
                <a:ln>
                  <a:noFill/>
                </a:ln>
                <a:solidFill>
                  <a:schemeClr val="tx1"/>
                </a:solidFill>
                <a:effectLst/>
                <a:uLnTx/>
                <a:uFillTx/>
                <a:latin typeface="Tahoma" pitchFamily="34" charset="0"/>
                <a:ea typeface="Tahoma" pitchFamily="34" charset="0"/>
                <a:cs typeface="Tahoma" pitchFamily="34" charset="0"/>
              </a:rPr>
              <a:t> </a:t>
            </a:r>
            <a:r>
              <a:rPr lang="es-ES_tradnl" sz="2000" b="1" noProof="0" dirty="0">
                <a:latin typeface="Tahoma" pitchFamily="34" charset="0"/>
                <a:ea typeface="Tahoma" pitchFamily="34" charset="0"/>
                <a:cs typeface="Tahoma" pitchFamily="34" charset="0"/>
              </a:rPr>
              <a:t>diciembre </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de 2021</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contenidos en </a:t>
            </a:r>
            <a:r>
              <a:rPr kumimoji="0" lang="es-ES_tradnl" sz="2000" b="0" i="0"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BDMetrics</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a fecha del 5 de abril</a:t>
            </a:r>
            <a:r>
              <a:rPr lang="es-ES_tradnl" sz="2000" dirty="0">
                <a:latin typeface="Tahoma" pitchFamily="34" charset="0"/>
                <a:ea typeface="Tahoma" pitchFamily="34" charset="0"/>
                <a:cs typeface="Tahoma" pitchFamily="34" charset="0"/>
              </a:rPr>
              <a:t> </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de 2022.</a:t>
            </a:r>
          </a:p>
          <a:p>
            <a:pPr marL="476250" lvl="1" indent="-285750">
              <a:lnSpc>
                <a:spcPct val="90000"/>
              </a:lnSpc>
              <a:spcBef>
                <a:spcPts val="600"/>
              </a:spcBef>
              <a:spcAft>
                <a:spcPct val="50000"/>
              </a:spcAft>
              <a:buSzPct val="70000"/>
              <a:buFont typeface="Wingdings" pitchFamily="2" charset="2"/>
              <a:buChar char="q"/>
              <a:defRPr/>
            </a:pPr>
            <a:r>
              <a:rPr lang="es-ES" sz="2000" dirty="0">
                <a:latin typeface="Tahoma" pitchFamily="34" charset="0"/>
                <a:ea typeface="Tahoma" pitchFamily="34" charset="0"/>
                <a:cs typeface="Tahoma" pitchFamily="34" charset="0"/>
              </a:rPr>
              <a:t>Los datos actuales han sido </a:t>
            </a:r>
            <a:r>
              <a:rPr lang="es-ES" sz="2000" b="1" dirty="0">
                <a:latin typeface="Tahoma" pitchFamily="34" charset="0"/>
                <a:ea typeface="Tahoma" pitchFamily="34" charset="0"/>
                <a:cs typeface="Tahoma" pitchFamily="34" charset="0"/>
              </a:rPr>
              <a:t>validados y depurados </a:t>
            </a:r>
            <a:r>
              <a:rPr lang="es-ES" sz="2000" dirty="0">
                <a:latin typeface="Tahoma" pitchFamily="34" charset="0"/>
                <a:ea typeface="Tahoma" pitchFamily="34" charset="0"/>
                <a:cs typeface="Tahoma" pitchFamily="34" charset="0"/>
              </a:rPr>
              <a:t>por los laboratorios adscritos al proyecto BEST.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dirty="0"/>
              <a:t>Contenido</a:t>
            </a:r>
          </a:p>
        </p:txBody>
      </p:sp>
      <p:sp>
        <p:nvSpPr>
          <p:cNvPr id="5" name="Slide Number Placeholder 4"/>
          <p:cNvSpPr>
            <a:spLocks noGrp="1"/>
          </p:cNvSpPr>
          <p:nvPr>
            <p:ph type="sldNum" sz="quarter" idx="12"/>
          </p:nvPr>
        </p:nvSpPr>
        <p:spPr/>
        <p:txBody>
          <a:bodyPr/>
          <a:lstStyle/>
          <a:p>
            <a:fld id="{419BED6A-9DA2-43AC-BC7D-13EADAE94253}" type="slidenum">
              <a:rPr lang="es-ES" smtClean="0"/>
              <a:pPr/>
              <a:t>3</a:t>
            </a:fld>
            <a:endParaRPr lang="es-ES"/>
          </a:p>
        </p:txBody>
      </p:sp>
      <p:graphicFrame>
        <p:nvGraphicFramePr>
          <p:cNvPr id="7" name="Table 6"/>
          <p:cNvGraphicFramePr>
            <a:graphicFrameLocks noGrp="1"/>
          </p:cNvGraphicFramePr>
          <p:nvPr>
            <p:extLst>
              <p:ext uri="{D42A27DB-BD31-4B8C-83A1-F6EECF244321}">
                <p14:modId xmlns:p14="http://schemas.microsoft.com/office/powerpoint/2010/main" val="2004198346"/>
              </p:ext>
            </p:extLst>
          </p:nvPr>
        </p:nvGraphicFramePr>
        <p:xfrm>
          <a:off x="1012370" y="1102326"/>
          <a:ext cx="7195457" cy="4774946"/>
        </p:xfrm>
        <a:graphic>
          <a:graphicData uri="http://schemas.openxmlformats.org/drawingml/2006/table">
            <a:tbl>
              <a:tblPr firstRow="1" bandRow="1">
                <a:tableStyleId>{073A0DAA-6AF3-43AB-8588-CEC1D06C72B9}</a:tableStyleId>
              </a:tblPr>
              <a:tblGrid>
                <a:gridCol w="487396">
                  <a:extLst>
                    <a:ext uri="{9D8B030D-6E8A-4147-A177-3AD203B41FA5}">
                      <a16:colId xmlns:a16="http://schemas.microsoft.com/office/drawing/2014/main" val="20000"/>
                    </a:ext>
                  </a:extLst>
                </a:gridCol>
                <a:gridCol w="5901953">
                  <a:extLst>
                    <a:ext uri="{9D8B030D-6E8A-4147-A177-3AD203B41FA5}">
                      <a16:colId xmlns:a16="http://schemas.microsoft.com/office/drawing/2014/main" val="20001"/>
                    </a:ext>
                  </a:extLst>
                </a:gridCol>
                <a:gridCol w="806108">
                  <a:extLst>
                    <a:ext uri="{9D8B030D-6E8A-4147-A177-3AD203B41FA5}">
                      <a16:colId xmlns:a16="http://schemas.microsoft.com/office/drawing/2014/main" val="20002"/>
                    </a:ext>
                  </a:extLst>
                </a:gridCol>
              </a:tblGrid>
              <a:tr h="434086">
                <a:tc gridSpan="2">
                  <a:txBody>
                    <a:bodyPr/>
                    <a:lstStyle/>
                    <a:p>
                      <a:r>
                        <a:rPr lang="es-ES_tradnl" dirty="0"/>
                        <a:t>Secciones</a:t>
                      </a:r>
                      <a:endParaRPr lang="es-ES" dirty="0"/>
                    </a:p>
                  </a:txBody>
                  <a:tcPr/>
                </a:tc>
                <a:tc hMerge="1">
                  <a:txBody>
                    <a:bodyPr/>
                    <a:lstStyle/>
                    <a:p>
                      <a:endParaRPr lang="es-ES" dirty="0"/>
                    </a:p>
                  </a:txBody>
                  <a:tcPr/>
                </a:tc>
                <a:tc>
                  <a:txBody>
                    <a:bodyPr/>
                    <a:lstStyle/>
                    <a:p>
                      <a:pPr algn="r"/>
                      <a:r>
                        <a:rPr lang="es-ES_tradnl" dirty="0" err="1"/>
                        <a:t>Pag</a:t>
                      </a:r>
                      <a:r>
                        <a:rPr lang="es-ES_tradnl" dirty="0"/>
                        <a:t>.</a:t>
                      </a:r>
                      <a:endParaRPr lang="es-ES" dirty="0"/>
                    </a:p>
                  </a:txBody>
                  <a:tcPr/>
                </a:tc>
                <a:extLst>
                  <a:ext uri="{0D108BD9-81ED-4DB2-BD59-A6C34878D82A}">
                    <a16:rowId xmlns:a16="http://schemas.microsoft.com/office/drawing/2014/main" val="10000"/>
                  </a:ext>
                </a:extLst>
              </a:tr>
              <a:tr h="434086">
                <a:tc>
                  <a:txBody>
                    <a:bodyPr/>
                    <a:lstStyle/>
                    <a:p>
                      <a:r>
                        <a:rPr lang="es-ES_tradnl" dirty="0"/>
                        <a:t>1.</a:t>
                      </a:r>
                      <a:endParaRPr lang="es-ES" dirty="0"/>
                    </a:p>
                  </a:txBody>
                  <a:tcPr/>
                </a:tc>
                <a:tc>
                  <a:txBody>
                    <a:bodyPr/>
                    <a:lstStyle/>
                    <a:p>
                      <a:r>
                        <a:rPr lang="es-ES_tradnl" dirty="0">
                          <a:solidFill>
                            <a:schemeClr val="tx1"/>
                          </a:solidFill>
                        </a:rPr>
                        <a:t>La I+D en la industria farmacéutica</a:t>
                      </a:r>
                      <a:endParaRPr lang="es-ES" dirty="0"/>
                    </a:p>
                  </a:txBody>
                  <a:tcPr/>
                </a:tc>
                <a:tc>
                  <a:txBody>
                    <a:bodyPr/>
                    <a:lstStyle/>
                    <a:p>
                      <a:pPr algn="r"/>
                      <a:r>
                        <a:rPr lang="es-ES_tradnl" dirty="0"/>
                        <a:t>4</a:t>
                      </a:r>
                      <a:endParaRPr lang="es-ES" dirty="0"/>
                    </a:p>
                  </a:txBody>
                  <a:tcPr/>
                </a:tc>
                <a:extLst>
                  <a:ext uri="{0D108BD9-81ED-4DB2-BD59-A6C34878D82A}">
                    <a16:rowId xmlns:a16="http://schemas.microsoft.com/office/drawing/2014/main" val="10001"/>
                  </a:ext>
                </a:extLst>
              </a:tr>
              <a:tr h="434086">
                <a:tc>
                  <a:txBody>
                    <a:bodyPr/>
                    <a:lstStyle/>
                    <a:p>
                      <a:r>
                        <a:rPr lang="es-ES_tradnl" dirty="0"/>
                        <a:t>2.</a:t>
                      </a:r>
                      <a:endParaRPr lang="es-ES" dirty="0"/>
                    </a:p>
                  </a:txBody>
                  <a:tcPr/>
                </a:tc>
                <a:tc>
                  <a:txBody>
                    <a:bodyPr/>
                    <a:lstStyle/>
                    <a:p>
                      <a:r>
                        <a:rPr lang="es-ES_tradnl" dirty="0">
                          <a:solidFill>
                            <a:schemeClr val="tx1"/>
                          </a:solidFill>
                        </a:rPr>
                        <a:t>El Proyecto BEST</a:t>
                      </a:r>
                      <a:endParaRPr lang="es-ES" dirty="0"/>
                    </a:p>
                  </a:txBody>
                  <a:tcPr/>
                </a:tc>
                <a:tc>
                  <a:txBody>
                    <a:bodyPr/>
                    <a:lstStyle/>
                    <a:p>
                      <a:pPr algn="r"/>
                      <a:r>
                        <a:rPr lang="es-ES_tradnl" dirty="0"/>
                        <a:t>19</a:t>
                      </a:r>
                      <a:endParaRPr lang="es-ES" dirty="0"/>
                    </a:p>
                  </a:txBody>
                  <a:tcPr/>
                </a:tc>
                <a:extLst>
                  <a:ext uri="{0D108BD9-81ED-4DB2-BD59-A6C34878D82A}">
                    <a16:rowId xmlns:a16="http://schemas.microsoft.com/office/drawing/2014/main" val="10002"/>
                  </a:ext>
                </a:extLst>
              </a:tr>
              <a:tr h="434086">
                <a:tc>
                  <a:txBody>
                    <a:bodyPr/>
                    <a:lstStyle/>
                    <a:p>
                      <a:r>
                        <a:rPr lang="es-ES_tradnl" dirty="0"/>
                        <a:t>3.</a:t>
                      </a:r>
                      <a:endParaRPr lang="es-ES" dirty="0"/>
                    </a:p>
                  </a:txBody>
                  <a:tcPr/>
                </a:tc>
                <a:tc>
                  <a:txBody>
                    <a:bodyPr/>
                    <a:lstStyle/>
                    <a:p>
                      <a:r>
                        <a:rPr lang="es-ES_tradnl" dirty="0">
                          <a:solidFill>
                            <a:schemeClr val="tx1"/>
                          </a:solidFill>
                        </a:rPr>
                        <a:t>Contenido </a:t>
                      </a:r>
                      <a:r>
                        <a:rPr lang="es-ES_tradnl" dirty="0" err="1">
                          <a:solidFill>
                            <a:schemeClr val="tx1"/>
                          </a:solidFill>
                        </a:rPr>
                        <a:t>BDMetrics</a:t>
                      </a:r>
                      <a:endParaRPr lang="es-ES" dirty="0"/>
                    </a:p>
                  </a:txBody>
                  <a:tcPr/>
                </a:tc>
                <a:tc>
                  <a:txBody>
                    <a:bodyPr/>
                    <a:lstStyle/>
                    <a:p>
                      <a:pPr algn="r"/>
                      <a:r>
                        <a:rPr lang="es-ES_tradnl" dirty="0"/>
                        <a:t>24</a:t>
                      </a:r>
                      <a:endParaRPr lang="es-ES" dirty="0"/>
                    </a:p>
                  </a:txBody>
                  <a:tcPr/>
                </a:tc>
                <a:extLst>
                  <a:ext uri="{0D108BD9-81ED-4DB2-BD59-A6C34878D82A}">
                    <a16:rowId xmlns:a16="http://schemas.microsoft.com/office/drawing/2014/main" val="10003"/>
                  </a:ext>
                </a:extLst>
              </a:tr>
              <a:tr h="434086">
                <a:tc>
                  <a:txBody>
                    <a:bodyPr/>
                    <a:lstStyle/>
                    <a:p>
                      <a:r>
                        <a:rPr lang="es-ES_tradnl" dirty="0"/>
                        <a:t>4.</a:t>
                      </a:r>
                      <a:endParaRPr lang="es-ES" dirty="0"/>
                    </a:p>
                  </a:txBody>
                  <a:tcPr/>
                </a:tc>
                <a:tc>
                  <a:txBody>
                    <a:bodyPr/>
                    <a:lstStyle/>
                    <a:p>
                      <a:r>
                        <a:rPr lang="es-ES_tradnl" dirty="0">
                          <a:solidFill>
                            <a:schemeClr val="tx1"/>
                          </a:solidFill>
                        </a:rPr>
                        <a:t>Tipología de la Investigación Clínica</a:t>
                      </a:r>
                      <a:endParaRPr lang="es-ES" dirty="0"/>
                    </a:p>
                  </a:txBody>
                  <a:tcPr/>
                </a:tc>
                <a:tc>
                  <a:txBody>
                    <a:bodyPr/>
                    <a:lstStyle/>
                    <a:p>
                      <a:pPr algn="r"/>
                      <a:r>
                        <a:rPr lang="es-ES_tradnl" dirty="0"/>
                        <a:t>37</a:t>
                      </a:r>
                      <a:endParaRPr lang="es-ES" dirty="0"/>
                    </a:p>
                  </a:txBody>
                  <a:tcPr/>
                </a:tc>
                <a:extLst>
                  <a:ext uri="{0D108BD9-81ED-4DB2-BD59-A6C34878D82A}">
                    <a16:rowId xmlns:a16="http://schemas.microsoft.com/office/drawing/2014/main" val="10004"/>
                  </a:ext>
                </a:extLst>
              </a:tr>
              <a:tr h="434086">
                <a:tc>
                  <a:txBody>
                    <a:bodyPr/>
                    <a:lstStyle/>
                    <a:p>
                      <a:r>
                        <a:rPr lang="es-ES_tradnl" dirty="0"/>
                        <a:t>5.</a:t>
                      </a:r>
                      <a:endParaRPr lang="es-ES" dirty="0"/>
                    </a:p>
                  </a:txBody>
                  <a:tcPr/>
                </a:tc>
                <a:tc>
                  <a:txBody>
                    <a:bodyPr/>
                    <a:lstStyle/>
                    <a:p>
                      <a:r>
                        <a:rPr lang="es-ES_tradnl" dirty="0">
                          <a:solidFill>
                            <a:schemeClr val="tx1"/>
                          </a:solidFill>
                        </a:rPr>
                        <a:t>Indicadores de Tiempos</a:t>
                      </a:r>
                      <a:endParaRPr lang="es-ES" dirty="0"/>
                    </a:p>
                  </a:txBody>
                  <a:tcPr/>
                </a:tc>
                <a:tc>
                  <a:txBody>
                    <a:bodyPr/>
                    <a:lstStyle/>
                    <a:p>
                      <a:pPr algn="r"/>
                      <a:r>
                        <a:rPr lang="es-ES_tradnl" dirty="0"/>
                        <a:t>70</a:t>
                      </a:r>
                      <a:endParaRPr lang="es-ES" dirty="0"/>
                    </a:p>
                  </a:txBody>
                  <a:tcPr/>
                </a:tc>
                <a:extLst>
                  <a:ext uri="{0D108BD9-81ED-4DB2-BD59-A6C34878D82A}">
                    <a16:rowId xmlns:a16="http://schemas.microsoft.com/office/drawing/2014/main" val="10005"/>
                  </a:ext>
                </a:extLst>
              </a:tr>
              <a:tr h="434086">
                <a:tc>
                  <a:txBody>
                    <a:bodyPr/>
                    <a:lstStyle/>
                    <a:p>
                      <a:r>
                        <a:rPr lang="es-ES_tradnl" dirty="0"/>
                        <a:t>6.</a:t>
                      </a:r>
                      <a:endParaRPr lang="es-ES" dirty="0"/>
                    </a:p>
                  </a:txBody>
                  <a:tcPr/>
                </a:tc>
                <a:tc>
                  <a:txBody>
                    <a:bodyPr/>
                    <a:lstStyle/>
                    <a:p>
                      <a:r>
                        <a:rPr lang="es-ES_tradnl" dirty="0">
                          <a:solidFill>
                            <a:schemeClr val="tx1"/>
                          </a:solidFill>
                        </a:rPr>
                        <a:t>Indicadores de Tiempos: análisis por etapas</a:t>
                      </a:r>
                      <a:endParaRPr lang="es-ES" dirty="0"/>
                    </a:p>
                  </a:txBody>
                  <a:tcPr/>
                </a:tc>
                <a:tc>
                  <a:txBody>
                    <a:bodyPr/>
                    <a:lstStyle/>
                    <a:p>
                      <a:pPr algn="r"/>
                      <a:r>
                        <a:rPr lang="es-ES_tradnl" dirty="0"/>
                        <a:t>91</a:t>
                      </a:r>
                      <a:endParaRPr lang="es-ES" dirty="0"/>
                    </a:p>
                  </a:txBody>
                  <a:tcPr/>
                </a:tc>
                <a:extLst>
                  <a:ext uri="{0D108BD9-81ED-4DB2-BD59-A6C34878D82A}">
                    <a16:rowId xmlns:a16="http://schemas.microsoft.com/office/drawing/2014/main" val="10006"/>
                  </a:ext>
                </a:extLst>
              </a:tr>
              <a:tr h="434086">
                <a:tc>
                  <a:txBody>
                    <a:bodyPr/>
                    <a:lstStyle/>
                    <a:p>
                      <a:r>
                        <a:rPr lang="es-ES_tradnl" dirty="0"/>
                        <a:t>7.</a:t>
                      </a:r>
                      <a:endParaRPr lang="es-ES" dirty="0"/>
                    </a:p>
                  </a:txBody>
                  <a:tcPr/>
                </a:tc>
                <a:tc>
                  <a:txBody>
                    <a:bodyPr/>
                    <a:lstStyle/>
                    <a:p>
                      <a:r>
                        <a:rPr lang="es-ES_tradnl" dirty="0">
                          <a:solidFill>
                            <a:schemeClr val="tx1"/>
                          </a:solidFill>
                        </a:rPr>
                        <a:t>Benchmarking Internacional de Tiempos</a:t>
                      </a:r>
                      <a:endParaRPr lang="es-ES" dirty="0"/>
                    </a:p>
                  </a:txBody>
                  <a:tcPr/>
                </a:tc>
                <a:tc>
                  <a:txBody>
                    <a:bodyPr/>
                    <a:lstStyle/>
                    <a:p>
                      <a:pPr algn="r"/>
                      <a:r>
                        <a:rPr lang="es-ES_tradnl" dirty="0"/>
                        <a:t>118</a:t>
                      </a:r>
                      <a:endParaRPr lang="es-ES" dirty="0"/>
                    </a:p>
                  </a:txBody>
                  <a:tcPr/>
                </a:tc>
                <a:extLst>
                  <a:ext uri="{0D108BD9-81ED-4DB2-BD59-A6C34878D82A}">
                    <a16:rowId xmlns:a16="http://schemas.microsoft.com/office/drawing/2014/main" val="10007"/>
                  </a:ext>
                </a:extLst>
              </a:tr>
              <a:tr h="434086">
                <a:tc>
                  <a:txBody>
                    <a:bodyPr/>
                    <a:lstStyle/>
                    <a:p>
                      <a:r>
                        <a:rPr lang="es-ES_tradnl" dirty="0"/>
                        <a:t>8.</a:t>
                      </a:r>
                      <a:endParaRPr lang="es-ES" dirty="0"/>
                    </a:p>
                  </a:txBody>
                  <a:tcPr/>
                </a:tc>
                <a:tc>
                  <a:txBody>
                    <a:bodyPr/>
                    <a:lstStyle/>
                    <a:p>
                      <a:r>
                        <a:rPr lang="es-ES_tradnl" dirty="0">
                          <a:solidFill>
                            <a:schemeClr val="tx1"/>
                          </a:solidFill>
                        </a:rPr>
                        <a:t>Indicadores de Reclutamiento </a:t>
                      </a:r>
                      <a:endParaRPr lang="es-ES" dirty="0"/>
                    </a:p>
                  </a:txBody>
                  <a:tcPr/>
                </a:tc>
                <a:tc>
                  <a:txBody>
                    <a:bodyPr/>
                    <a:lstStyle/>
                    <a:p>
                      <a:pPr algn="r"/>
                      <a:r>
                        <a:rPr lang="es-ES_tradnl" dirty="0">
                          <a:solidFill>
                            <a:schemeClr val="tx1"/>
                          </a:solidFill>
                        </a:rPr>
                        <a:t>141</a:t>
                      </a:r>
                      <a:endParaRPr lang="es-ES" dirty="0">
                        <a:solidFill>
                          <a:schemeClr val="tx1"/>
                        </a:solidFill>
                      </a:endParaRPr>
                    </a:p>
                  </a:txBody>
                  <a:tcPr/>
                </a:tc>
                <a:extLst>
                  <a:ext uri="{0D108BD9-81ED-4DB2-BD59-A6C34878D82A}">
                    <a16:rowId xmlns:a16="http://schemas.microsoft.com/office/drawing/2014/main" val="10008"/>
                  </a:ext>
                </a:extLst>
              </a:tr>
              <a:tr h="434086">
                <a:tc>
                  <a:txBody>
                    <a:bodyPr/>
                    <a:lstStyle/>
                    <a:p>
                      <a:r>
                        <a:rPr lang="es-ES_tradnl" dirty="0"/>
                        <a:t>9.</a:t>
                      </a:r>
                      <a:endParaRPr lang="es-ES" dirty="0"/>
                    </a:p>
                  </a:txBody>
                  <a:tcPr/>
                </a:tc>
                <a:tc>
                  <a:txBody>
                    <a:bodyPr/>
                    <a:lstStyle/>
                    <a:p>
                      <a:r>
                        <a:rPr lang="es-ES_tradnl" dirty="0"/>
                        <a:t>Comparación</a:t>
                      </a:r>
                      <a:r>
                        <a:rPr lang="es-ES_tradnl" baseline="0" dirty="0"/>
                        <a:t> Indicadores: fases tempranas y Oncología</a:t>
                      </a:r>
                      <a:endParaRPr lang="es-ES" dirty="0"/>
                    </a:p>
                  </a:txBody>
                  <a:tcPr/>
                </a:tc>
                <a:tc>
                  <a:txBody>
                    <a:bodyPr/>
                    <a:lstStyle/>
                    <a:p>
                      <a:pPr algn="r"/>
                      <a:r>
                        <a:rPr lang="es-ES_tradnl" dirty="0">
                          <a:solidFill>
                            <a:schemeClr val="tx1"/>
                          </a:solidFill>
                        </a:rPr>
                        <a:t>167</a:t>
                      </a:r>
                      <a:endParaRPr lang="es-ES" dirty="0">
                        <a:solidFill>
                          <a:schemeClr val="tx1"/>
                        </a:solidFill>
                      </a:endParaRPr>
                    </a:p>
                  </a:txBody>
                  <a:tcPr/>
                </a:tc>
                <a:extLst>
                  <a:ext uri="{0D108BD9-81ED-4DB2-BD59-A6C34878D82A}">
                    <a16:rowId xmlns:a16="http://schemas.microsoft.com/office/drawing/2014/main" val="10009"/>
                  </a:ext>
                </a:extLst>
              </a:tr>
              <a:tr h="434086">
                <a:tc>
                  <a:txBody>
                    <a:bodyPr/>
                    <a:lstStyle/>
                    <a:p>
                      <a:r>
                        <a:rPr lang="es-ES_tradnl" dirty="0"/>
                        <a:t>10.</a:t>
                      </a:r>
                      <a:endParaRPr lang="es-ES" dirty="0"/>
                    </a:p>
                  </a:txBody>
                  <a:tcPr/>
                </a:tc>
                <a:tc>
                  <a:txBody>
                    <a:bodyPr/>
                    <a:lstStyle/>
                    <a:p>
                      <a:r>
                        <a:rPr lang="es-ES_tradnl" dirty="0"/>
                        <a:t>Análisis por Centros</a:t>
                      </a:r>
                      <a:endParaRPr lang="es-ES" dirty="0"/>
                    </a:p>
                  </a:txBody>
                  <a:tcPr/>
                </a:tc>
                <a:tc>
                  <a:txBody>
                    <a:bodyPr/>
                    <a:lstStyle/>
                    <a:p>
                      <a:pPr algn="r"/>
                      <a:r>
                        <a:rPr lang="es-ES_tradnl" dirty="0">
                          <a:solidFill>
                            <a:schemeClr val="tx1"/>
                          </a:solidFill>
                        </a:rPr>
                        <a:t>172</a:t>
                      </a:r>
                      <a:endParaRPr lang="es-ES" dirty="0">
                        <a:solidFill>
                          <a:schemeClr val="tx1"/>
                        </a:solidFill>
                      </a:endParaRPr>
                    </a:p>
                  </a:txBody>
                  <a:tcPr/>
                </a:tc>
                <a:extLst>
                  <a:ext uri="{0D108BD9-81ED-4DB2-BD59-A6C34878D82A}">
                    <a16:rowId xmlns:a16="http://schemas.microsoft.com/office/drawing/2014/main" val="10010"/>
                  </a:ext>
                </a:extLst>
              </a:tr>
            </a:tbl>
          </a:graphicData>
        </a:graphic>
      </p:graphicFrame>
      <p:sp>
        <p:nvSpPr>
          <p:cNvPr id="6"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dirty="0"/>
              <a:t>La I+D en la industria farmacéutica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4</a:t>
            </a:fld>
            <a:endParaRPr lang="es-ES"/>
          </a:p>
        </p:txBody>
      </p:sp>
      <p:sp>
        <p:nvSpPr>
          <p:cNvPr id="6" name="Rectangle 3"/>
          <p:cNvSpPr txBox="1">
            <a:spLocks noChangeArrowheads="1"/>
          </p:cNvSpPr>
          <p:nvPr/>
        </p:nvSpPr>
        <p:spPr>
          <a:xfrm>
            <a:off x="381000" y="1066799"/>
            <a:ext cx="8382000" cy="3824177"/>
          </a:xfrm>
          <a:prstGeom prst="rect">
            <a:avLst/>
          </a:prstGeom>
          <a:solidFill>
            <a:srgbClr val="F0E0DD"/>
          </a:solidFill>
        </p:spPr>
        <p:txBody>
          <a:bodyPr vert="horz" lIns="91440" tIns="45720" rIns="91440" bIns="45720" rtlCol="0">
            <a:normAutofit/>
          </a:bodyPr>
          <a:lstStyle/>
          <a:p>
            <a:pPr marL="342900" marR="0" lvl="0" indent="-34290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4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En esta sección se presenta:</a:t>
            </a:r>
          </a:p>
          <a:p>
            <a:pPr marL="742950" marR="0" lvl="1" indent="-285750" algn="l" defTabSz="914400" rtl="0" eaLnBrk="1" fontAlgn="auto" latinLnBrk="0" hangingPunct="1">
              <a:lnSpc>
                <a:spcPct val="100000"/>
              </a:lnSpc>
              <a:spcBef>
                <a:spcPct val="20000"/>
              </a:spcBef>
              <a:spcAft>
                <a:spcPts val="400"/>
              </a:spcAft>
              <a:buClrTx/>
              <a:buSzPct val="70000"/>
              <a:buFont typeface="Wingdings" pitchFamily="2" charset="2"/>
              <a:buChar char="q"/>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La </a:t>
            </a:r>
            <a:r>
              <a:rPr lang="es-ES_tradnl" sz="2000" dirty="0">
                <a:latin typeface="Tahoma" pitchFamily="34" charset="0"/>
                <a:ea typeface="Tahoma" pitchFamily="34" charset="0"/>
                <a:cs typeface="Tahoma" pitchFamily="34" charset="0"/>
              </a:rPr>
              <a:t>inversión </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en investigación de la industria farmacéutica por etapas de desarrollo.</a:t>
            </a:r>
          </a:p>
          <a:p>
            <a:pPr marL="742950" marR="0" lvl="1" indent="-285750" algn="l" defTabSz="914400" rtl="0" eaLnBrk="1" fontAlgn="auto" latinLnBrk="0" hangingPunct="1">
              <a:lnSpc>
                <a:spcPct val="100000"/>
              </a:lnSpc>
              <a:spcBef>
                <a:spcPct val="20000"/>
              </a:spcBef>
              <a:spcAft>
                <a:spcPts val="400"/>
              </a:spcAft>
              <a:buClrTx/>
              <a:buSzPct val="70000"/>
              <a:buFont typeface="Wingdings" pitchFamily="2" charset="2"/>
              <a:buChar char="q"/>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El desglose de estas inversión según su ejecución: intramuros / extramuros.</a:t>
            </a:r>
          </a:p>
          <a:p>
            <a:pPr marL="742950" marR="0" lvl="1" indent="-285750" algn="l" defTabSz="914400" rtl="0" eaLnBrk="1" fontAlgn="auto" latinLnBrk="0" hangingPunct="1">
              <a:lnSpc>
                <a:spcPct val="100000"/>
              </a:lnSpc>
              <a:spcBef>
                <a:spcPct val="20000"/>
              </a:spcBef>
              <a:spcAft>
                <a:spcPts val="400"/>
              </a:spcAft>
              <a:buClrTx/>
              <a:buSzPct val="70000"/>
              <a:buFont typeface="Wingdings" pitchFamily="2" charset="2"/>
              <a:buChar char="q"/>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El reparto de la inversión extramuros en investigación entre las distintas Comunidades Autónomas así como su evolución en el tiempo.</a:t>
            </a:r>
          </a:p>
          <a:p>
            <a:pPr marL="742950" marR="0" lvl="1" indent="-285750" algn="l" defTabSz="914400" rtl="0" eaLnBrk="1" fontAlgn="auto" latinLnBrk="0" hangingPunct="1">
              <a:lnSpc>
                <a:spcPct val="100000"/>
              </a:lnSpc>
              <a:spcBef>
                <a:spcPct val="20000"/>
              </a:spcBef>
              <a:spcAft>
                <a:spcPts val="400"/>
              </a:spcAft>
              <a:buClrTx/>
              <a:buSzPct val="70000"/>
              <a:buFont typeface="Wingdings" pitchFamily="2" charset="2"/>
              <a:buChar char="q"/>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La evolución de la inversión en Investigación Clínica por fases de la investigación.</a:t>
            </a:r>
          </a:p>
        </p:txBody>
      </p:sp>
      <p:sp>
        <p:nvSpPr>
          <p:cNvPr id="7"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dirty="0"/>
              <a:t>La Investigación en la Industria Farmacéutica</a:t>
            </a:r>
          </a:p>
        </p:txBody>
      </p:sp>
      <p:sp>
        <p:nvSpPr>
          <p:cNvPr id="5" name="Slide Number Placeholder 4"/>
          <p:cNvSpPr>
            <a:spLocks noGrp="1"/>
          </p:cNvSpPr>
          <p:nvPr>
            <p:ph type="sldNum" sz="quarter" idx="12"/>
          </p:nvPr>
        </p:nvSpPr>
        <p:spPr>
          <a:xfrm>
            <a:off x="8352000" y="6336000"/>
            <a:ext cx="514400" cy="365125"/>
          </a:xfrm>
        </p:spPr>
        <p:txBody>
          <a:bodyPr/>
          <a:lstStyle/>
          <a:p>
            <a:fld id="{419BED6A-9DA2-43AC-BC7D-13EADAE94253}" type="slidenum">
              <a:rPr lang="es-ES" smtClean="0"/>
              <a:pPr/>
              <a:t>5</a:t>
            </a:fld>
            <a:endParaRPr lang="es-ES" dirty="0"/>
          </a:p>
        </p:txBody>
      </p:sp>
      <p:sp>
        <p:nvSpPr>
          <p:cNvPr id="103"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pic>
        <p:nvPicPr>
          <p:cNvPr id="8" name="Imagen 7">
            <a:extLst>
              <a:ext uri="{FF2B5EF4-FFF2-40B4-BE49-F238E27FC236}">
                <a16:creationId xmlns:a16="http://schemas.microsoft.com/office/drawing/2014/main" id="{A0268750-ABAB-4B63-B1E3-632EBDF93D5B}"/>
              </a:ext>
            </a:extLst>
          </p:cNvPr>
          <p:cNvPicPr>
            <a:picLocks noChangeAspect="1"/>
          </p:cNvPicPr>
          <p:nvPr/>
        </p:nvPicPr>
        <p:blipFill>
          <a:blip r:embed="rId2"/>
          <a:stretch>
            <a:fillRect/>
          </a:stretch>
        </p:blipFill>
        <p:spPr>
          <a:xfrm>
            <a:off x="101921" y="2204864"/>
            <a:ext cx="8940157" cy="3158131"/>
          </a:xfrm>
          <a:prstGeom prst="rect">
            <a:avLst/>
          </a:prstGeom>
        </p:spPr>
      </p:pic>
      <p:sp>
        <p:nvSpPr>
          <p:cNvPr id="9" name="CuadroTexto 8">
            <a:extLst>
              <a:ext uri="{FF2B5EF4-FFF2-40B4-BE49-F238E27FC236}">
                <a16:creationId xmlns:a16="http://schemas.microsoft.com/office/drawing/2014/main" id="{769A5430-42C2-4D9B-B347-DAE802281243}"/>
              </a:ext>
            </a:extLst>
          </p:cNvPr>
          <p:cNvSpPr txBox="1"/>
          <p:nvPr/>
        </p:nvSpPr>
        <p:spPr>
          <a:xfrm>
            <a:off x="304528" y="5711769"/>
            <a:ext cx="2880320" cy="400110"/>
          </a:xfrm>
          <a:prstGeom prst="rect">
            <a:avLst/>
          </a:prstGeom>
          <a:noFill/>
        </p:spPr>
        <p:txBody>
          <a:bodyPr wrap="square" rtlCol="0">
            <a:spAutoFit/>
          </a:body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err="1">
                <a:latin typeface="HelveticaNeueLT Std" pitchFamily="34" charset="0"/>
              </a:rPr>
              <a:t>Farmaindustria</a:t>
            </a:r>
            <a:endParaRPr lang="es-ES" altLang="es-ES" sz="1000" dirty="0">
              <a:latin typeface="HelveticaNeueLT Std" pitchFamily="34" charset="0"/>
            </a:endParaRPr>
          </a:p>
          <a:p>
            <a:endParaRPr lang="es-ES" sz="1000" dirty="0"/>
          </a:p>
        </p:txBody>
      </p:sp>
      <p:sp>
        <p:nvSpPr>
          <p:cNvPr id="10" name="1 CuadroTexto">
            <a:extLst>
              <a:ext uri="{FF2B5EF4-FFF2-40B4-BE49-F238E27FC236}">
                <a16:creationId xmlns:a16="http://schemas.microsoft.com/office/drawing/2014/main" id="{4791837E-6D99-41A2-9EB8-533F960AD9DB}"/>
              </a:ext>
            </a:extLst>
          </p:cNvPr>
          <p:cNvSpPr txBox="1"/>
          <p:nvPr/>
        </p:nvSpPr>
        <p:spPr>
          <a:xfrm>
            <a:off x="467544" y="1011162"/>
            <a:ext cx="8398856" cy="840230"/>
          </a:xfrm>
          <a:prstGeom prst="rect">
            <a:avLst/>
          </a:prstGeom>
          <a:noFill/>
        </p:spPr>
        <p:txBody>
          <a:bodyPr wrap="square" rtlCol="0">
            <a:spAutoFit/>
          </a:bodyPr>
          <a:lstStyle/>
          <a:p>
            <a:pPr>
              <a:lnSpc>
                <a:spcPct val="90000"/>
              </a:lnSpc>
              <a:spcBef>
                <a:spcPct val="20000"/>
              </a:spcBef>
              <a:tabLst>
                <a:tab pos="3451225" algn="l"/>
              </a:tabLst>
            </a:pPr>
            <a:r>
              <a:rPr lang="es-ES_tradnl" altLang="es-ES" dirty="0">
                <a:latin typeface="HelveticaNeueLT Std" pitchFamily="34" charset="0"/>
              </a:rPr>
              <a:t>El 60% de los 1.160 millones de euros destinados a I+D en 2020 se dedicaron a </a:t>
            </a:r>
            <a:r>
              <a:rPr lang="es-ES_tradnl" altLang="es-ES" b="1" dirty="0">
                <a:latin typeface="HelveticaNeueLT Std" pitchFamily="34" charset="0"/>
              </a:rPr>
              <a:t>investigación clínica </a:t>
            </a:r>
            <a:r>
              <a:rPr lang="es-ES_tradnl" altLang="es-ES" dirty="0">
                <a:latin typeface="HelveticaNeueLT Std" pitchFamily="34" charset="0"/>
              </a:rPr>
              <a:t>(</a:t>
            </a:r>
            <a:r>
              <a:rPr lang="es-ES_tradnl" altLang="es-ES" b="1" dirty="0">
                <a:latin typeface="HelveticaNeueLT Std" pitchFamily="34" charset="0"/>
              </a:rPr>
              <a:t>697</a:t>
            </a:r>
            <a:r>
              <a:rPr lang="es-ES_tradnl" altLang="es-ES" dirty="0">
                <a:latin typeface="HelveticaNeueLT Std" pitchFamily="34" charset="0"/>
              </a:rPr>
              <a:t> </a:t>
            </a:r>
            <a:r>
              <a:rPr lang="es-ES_tradnl" altLang="es-ES" b="1" dirty="0">
                <a:latin typeface="HelveticaNeueLT Std" pitchFamily="34" charset="0"/>
              </a:rPr>
              <a:t>millones de euros)</a:t>
            </a:r>
            <a:r>
              <a:rPr lang="es-ES_tradnl" altLang="es-ES" dirty="0">
                <a:latin typeface="HelveticaNeueLT Std" pitchFamily="34" charset="0"/>
              </a:rPr>
              <a:t>, invirtiéndose casi </a:t>
            </a:r>
            <a:r>
              <a:rPr lang="es-ES_tradnl" altLang="es-ES" b="1" dirty="0">
                <a:latin typeface="HelveticaNeueLT Std" pitchFamily="34" charset="0"/>
              </a:rPr>
              <a:t>180 millones de euros en investigación básica y preclínica.</a:t>
            </a:r>
            <a:endParaRPr lang="es-ES_tradnl" altLang="es-ES" dirty="0">
              <a:latin typeface="HelveticaNeueLT Std" pitchFamily="34"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000" y="216000"/>
            <a:ext cx="5490136" cy="540000"/>
          </a:xfrm>
        </p:spPr>
        <p:txBody>
          <a:bodyPr>
            <a:normAutofit/>
          </a:bodyPr>
          <a:lstStyle/>
          <a:p>
            <a:r>
              <a:rPr lang="es-ES" dirty="0"/>
              <a:t>Evolución de la inversión en I+D</a:t>
            </a:r>
          </a:p>
        </p:txBody>
      </p:sp>
      <p:sp>
        <p:nvSpPr>
          <p:cNvPr id="5" name="Slide Number Placeholder 4"/>
          <p:cNvSpPr>
            <a:spLocks noGrp="1"/>
          </p:cNvSpPr>
          <p:nvPr>
            <p:ph type="sldNum" sz="quarter" idx="12"/>
          </p:nvPr>
        </p:nvSpPr>
        <p:spPr/>
        <p:txBody>
          <a:bodyPr/>
          <a:lstStyle/>
          <a:p>
            <a:fld id="{419BED6A-9DA2-43AC-BC7D-13EADAE94253}" type="slidenum">
              <a:rPr lang="es-ES" smtClean="0"/>
              <a:pPr/>
              <a:t>6</a:t>
            </a:fld>
            <a:endParaRPr lang="es-ES" dirty="0"/>
          </a:p>
        </p:txBody>
      </p:sp>
      <p:sp>
        <p:nvSpPr>
          <p:cNvPr id="21"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pic>
        <p:nvPicPr>
          <p:cNvPr id="3" name="Imagen 2">
            <a:extLst>
              <a:ext uri="{FF2B5EF4-FFF2-40B4-BE49-F238E27FC236}">
                <a16:creationId xmlns:a16="http://schemas.microsoft.com/office/drawing/2014/main" id="{E5BFFD7D-EEF1-4273-A593-1B5FBD3E7DBF}"/>
              </a:ext>
            </a:extLst>
          </p:cNvPr>
          <p:cNvPicPr>
            <a:picLocks noChangeAspect="1"/>
          </p:cNvPicPr>
          <p:nvPr/>
        </p:nvPicPr>
        <p:blipFill>
          <a:blip r:embed="rId2"/>
          <a:stretch>
            <a:fillRect/>
          </a:stretch>
        </p:blipFill>
        <p:spPr>
          <a:xfrm>
            <a:off x="130764" y="2226641"/>
            <a:ext cx="8862828" cy="2731043"/>
          </a:xfrm>
          <a:prstGeom prst="rect">
            <a:avLst/>
          </a:prstGeom>
        </p:spPr>
      </p:pic>
      <p:sp>
        <p:nvSpPr>
          <p:cNvPr id="31" name="10 CuadroTexto">
            <a:extLst>
              <a:ext uri="{FF2B5EF4-FFF2-40B4-BE49-F238E27FC236}">
                <a16:creationId xmlns:a16="http://schemas.microsoft.com/office/drawing/2014/main" id="{6B8BC3E1-DFB7-4BF0-9D51-04C99B9552D1}"/>
              </a:ext>
            </a:extLst>
          </p:cNvPr>
          <p:cNvSpPr txBox="1"/>
          <p:nvPr/>
        </p:nvSpPr>
        <p:spPr>
          <a:xfrm>
            <a:off x="323528" y="961806"/>
            <a:ext cx="8679886" cy="1077218"/>
          </a:xfrm>
          <a:prstGeom prst="rect">
            <a:avLst/>
          </a:prstGeom>
          <a:noFill/>
        </p:spPr>
        <p:txBody>
          <a:bodyPr wrap="square" rtlCol="0">
            <a:spAutoFit/>
          </a:bodyPr>
          <a:lstStyle/>
          <a:p>
            <a:r>
              <a:rPr lang="es-ES" sz="1600" dirty="0">
                <a:latin typeface="HelveticaNeueLT Std" panose="020B0604020202020204" pitchFamily="34" charset="0"/>
              </a:rPr>
              <a:t>En </a:t>
            </a:r>
            <a:r>
              <a:rPr lang="es-ES" sz="1600" b="1" dirty="0">
                <a:latin typeface="HelveticaNeueLT Std" panose="020B0604020202020204" pitchFamily="34" charset="0"/>
              </a:rPr>
              <a:t>2020,</a:t>
            </a:r>
            <a:r>
              <a:rPr lang="es-ES" sz="1600" dirty="0">
                <a:latin typeface="HelveticaNeueLT Std" panose="020B0604020202020204" pitchFamily="34" charset="0"/>
              </a:rPr>
              <a:t> la inversión en</a:t>
            </a:r>
            <a:r>
              <a:rPr lang="es-ES" sz="1600" b="1" dirty="0">
                <a:latin typeface="HelveticaNeueLT Std" panose="020B0604020202020204" pitchFamily="34" charset="0"/>
              </a:rPr>
              <a:t> I+D de la industria farmacéutica en nuestro país</a:t>
            </a:r>
            <a:r>
              <a:rPr lang="es-ES" sz="1600" dirty="0">
                <a:latin typeface="HelveticaNeueLT Std" panose="020B0604020202020204" pitchFamily="34" charset="0"/>
              </a:rPr>
              <a:t>, a pesar de las dificultades sufridas durante el período en que estuvo en vigor el estado de alarma debido a la pandemia (marzo-junio)*, ha superado los </a:t>
            </a:r>
            <a:r>
              <a:rPr lang="es-ES" sz="1600" b="1" dirty="0">
                <a:latin typeface="HelveticaNeueLT Std" panose="020B0604020202020204" pitchFamily="34" charset="0"/>
              </a:rPr>
              <a:t>1.160 millones de euros</a:t>
            </a:r>
            <a:r>
              <a:rPr lang="es-ES" sz="1600" dirty="0">
                <a:latin typeface="HelveticaNeueLT Std" panose="020B0604020202020204" pitchFamily="34" charset="0"/>
              </a:rPr>
              <a:t>, el </a:t>
            </a:r>
            <a:r>
              <a:rPr lang="es-ES" sz="1600" b="1" dirty="0">
                <a:latin typeface="HelveticaNeueLT Std" panose="020B0604020202020204" pitchFamily="34" charset="0"/>
              </a:rPr>
              <a:t>segundo mejor registro en la historia del sector</a:t>
            </a:r>
            <a:r>
              <a:rPr lang="es-ES" sz="1600" dirty="0">
                <a:latin typeface="HelveticaNeueLT Std" panose="020B0604020202020204" pitchFamily="34" charset="0"/>
              </a:rPr>
              <a:t>.</a:t>
            </a:r>
          </a:p>
        </p:txBody>
      </p:sp>
      <p:sp>
        <p:nvSpPr>
          <p:cNvPr id="32" name="CuadroTexto 31">
            <a:extLst>
              <a:ext uri="{FF2B5EF4-FFF2-40B4-BE49-F238E27FC236}">
                <a16:creationId xmlns:a16="http://schemas.microsoft.com/office/drawing/2014/main" id="{E7083FA4-4780-4EAA-A0BF-06987EAE7D76}"/>
              </a:ext>
            </a:extLst>
          </p:cNvPr>
          <p:cNvSpPr txBox="1"/>
          <p:nvPr/>
        </p:nvSpPr>
        <p:spPr>
          <a:xfrm>
            <a:off x="333349" y="5026922"/>
            <a:ext cx="8670065" cy="977960"/>
          </a:xfrm>
          <a:prstGeom prst="rect">
            <a:avLst/>
          </a:prstGeom>
          <a:noFill/>
        </p:spPr>
        <p:txBody>
          <a:bodyPr wrap="square" rtlCol="0">
            <a:spAutoFit/>
          </a:bodyPr>
          <a:lstStyle/>
          <a:p>
            <a:pPr algn="just"/>
            <a:r>
              <a:rPr lang="es-ES" sz="959" b="0" i="1" dirty="0">
                <a:effectLst/>
                <a:latin typeface="HelveticaNeueLT Std" panose="020B0604020202020204" pitchFamily="34" charset="0"/>
                <a:ea typeface="Times New Roman" panose="02020603050405020304" pitchFamily="18" charset="0"/>
              </a:rPr>
              <a:t>(*) Para contextualizar la situación en 2020, se han de tener en cuenta las </a:t>
            </a:r>
            <a:r>
              <a:rPr lang="es-ES" sz="959" b="0" i="1" spc="-25" dirty="0">
                <a:effectLst/>
                <a:latin typeface="HelveticaNeueLT Std" panose="020B0604020202020204" pitchFamily="34" charset="0"/>
                <a:ea typeface="Times New Roman" panose="02020603050405020304" pitchFamily="18" charset="0"/>
              </a:rPr>
              <a:t>medidas excepcionales aplicables a los ensayos clínicos para gestionar los problemas derivados de la emergencia por COVID-19, decretadas por la AEMPS,</a:t>
            </a:r>
            <a:r>
              <a:rPr lang="es-ES" sz="959" i="1" dirty="0">
                <a:effectLst/>
                <a:latin typeface="HelveticaNeueLT Std" panose="020B0604020202020204" pitchFamily="34" charset="0"/>
                <a:ea typeface="Calibri" panose="020F0502020204030204" pitchFamily="34" charset="0"/>
              </a:rPr>
              <a:t> que habilitaban al promotor junto con el investigador, en base a una valoración beneficio/riesgo de las características del ensayo y las circunstancias de los centros participantes, a interrumpir el reclutamiento e incluso el tratamiento de los pacientes del ensayo por motivos de seguridad. Las medidas de la AEMPS también afectaron a las visitas programadas de seguimiento, el acceso de personal ajeno a los centros y la monitorización del ensayo in situ y tuvieron su mayor impacto en los meses que estuvo en vigor el estado de alarma decretado al inicio de la pandemia (14 de marzo-21 de junio de 2020).</a:t>
            </a:r>
            <a:endParaRPr lang="es-ES" sz="959" i="1" dirty="0"/>
          </a:p>
        </p:txBody>
      </p:sp>
      <p:sp>
        <p:nvSpPr>
          <p:cNvPr id="34" name="CuadroTexto 33">
            <a:extLst>
              <a:ext uri="{FF2B5EF4-FFF2-40B4-BE49-F238E27FC236}">
                <a16:creationId xmlns:a16="http://schemas.microsoft.com/office/drawing/2014/main" id="{7B5F2A19-F00E-4592-97DC-A7691673BB46}"/>
              </a:ext>
            </a:extLst>
          </p:cNvPr>
          <p:cNvSpPr txBox="1"/>
          <p:nvPr/>
        </p:nvSpPr>
        <p:spPr>
          <a:xfrm>
            <a:off x="827584" y="6028215"/>
            <a:ext cx="2880320" cy="400110"/>
          </a:xfrm>
          <a:prstGeom prst="rect">
            <a:avLst/>
          </a:prstGeom>
          <a:noFill/>
        </p:spPr>
        <p:txBody>
          <a:bodyPr wrap="square" rtlCol="0">
            <a:spAutoFit/>
          </a:body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err="1">
                <a:latin typeface="HelveticaNeueLT Std" pitchFamily="34" charset="0"/>
              </a:rPr>
              <a:t>Farmaindustria</a:t>
            </a:r>
            <a:endParaRPr lang="es-ES" altLang="es-ES" sz="1000" dirty="0">
              <a:latin typeface="HelveticaNeueLT Std" pitchFamily="34" charset="0"/>
            </a:endParaRPr>
          </a:p>
          <a:p>
            <a:endParaRPr lang="es-ES" sz="1000" dirty="0"/>
          </a:p>
        </p:txBody>
      </p:sp>
      <p:sp>
        <p:nvSpPr>
          <p:cNvPr id="35" name="CuadroTexto 34">
            <a:extLst>
              <a:ext uri="{FF2B5EF4-FFF2-40B4-BE49-F238E27FC236}">
                <a16:creationId xmlns:a16="http://schemas.microsoft.com/office/drawing/2014/main" id="{4D45ECDA-4FD8-4A89-A630-D822F28E3EBB}"/>
              </a:ext>
            </a:extLst>
          </p:cNvPr>
          <p:cNvSpPr txBox="1"/>
          <p:nvPr/>
        </p:nvSpPr>
        <p:spPr>
          <a:xfrm>
            <a:off x="8403477" y="2420888"/>
            <a:ext cx="205723" cy="353943"/>
          </a:xfrm>
          <a:prstGeom prst="rect">
            <a:avLst/>
          </a:prstGeom>
          <a:noFill/>
        </p:spPr>
        <p:txBody>
          <a:bodyPr wrap="square" rtlCol="0">
            <a:spAutoFit/>
          </a:bodyPr>
          <a:lstStyle/>
          <a:p>
            <a:r>
              <a:rPr lang="es-ES" sz="1700" b="1" dirty="0">
                <a:solidFill>
                  <a:srgbClr val="B73479"/>
                </a:solidFill>
                <a:latin typeface="HelveticaNeueLT Std" panose="020B0604020202020204" pitchFamily="34" charset="0"/>
              </a:rPr>
              <a:t>*</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dirty="0"/>
              <a:t>Evolución del personal en I+D</a:t>
            </a:r>
          </a:p>
        </p:txBody>
      </p:sp>
      <p:sp>
        <p:nvSpPr>
          <p:cNvPr id="5" name="Slide Number Placeholder 4"/>
          <p:cNvSpPr>
            <a:spLocks noGrp="1"/>
          </p:cNvSpPr>
          <p:nvPr>
            <p:ph type="sldNum" sz="quarter" idx="12"/>
          </p:nvPr>
        </p:nvSpPr>
        <p:spPr/>
        <p:txBody>
          <a:bodyPr/>
          <a:lstStyle/>
          <a:p>
            <a:fld id="{419BED6A-9DA2-43AC-BC7D-13EADAE94253}" type="slidenum">
              <a:rPr lang="es-ES" smtClean="0"/>
              <a:pPr/>
              <a:t>7</a:t>
            </a:fld>
            <a:endParaRPr lang="es-ES"/>
          </a:p>
        </p:txBody>
      </p:sp>
      <p:sp>
        <p:nvSpPr>
          <p:cNvPr id="12"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
        <p:nvSpPr>
          <p:cNvPr id="14" name="Marcador de contenido 2">
            <a:extLst>
              <a:ext uri="{FF2B5EF4-FFF2-40B4-BE49-F238E27FC236}">
                <a16:creationId xmlns:a16="http://schemas.microsoft.com/office/drawing/2014/main" id="{19D0EDC1-3F03-426A-B659-FB876727ADB3}"/>
              </a:ext>
            </a:extLst>
          </p:cNvPr>
          <p:cNvSpPr txBox="1">
            <a:spLocks/>
          </p:cNvSpPr>
          <p:nvPr/>
        </p:nvSpPr>
        <p:spPr>
          <a:xfrm>
            <a:off x="251520" y="1196752"/>
            <a:ext cx="8514472" cy="967539"/>
          </a:xfrm>
          <a:prstGeom prst="rect">
            <a:avLst/>
          </a:prstGeom>
          <a:noFill/>
        </p:spPr>
        <p:txBody>
          <a:bodyPr vert="horz" lIns="91440" tIns="45720" rIns="91440" bIns="45720" rtlCol="0">
            <a:normAutofit/>
          </a:bodyPr>
          <a:lstStyle>
            <a:lvl1pPr marL="342900" indent="-342900" algn="l" defTabSz="914400" rtl="0" eaLnBrk="1" latinLnBrk="0" hangingPunct="1">
              <a:spcBef>
                <a:spcPts val="600"/>
              </a:spcBef>
              <a:spcAft>
                <a:spcPts val="600"/>
              </a:spcAft>
              <a:buFont typeface="Arial" pitchFamily="34" charset="0"/>
              <a:buNone/>
              <a:defRPr sz="2400" kern="1200">
                <a:solidFill>
                  <a:schemeClr val="tx1"/>
                </a:solidFill>
                <a:latin typeface="Tahoma" pitchFamily="34" charset="0"/>
                <a:ea typeface="Tahoma" pitchFamily="34" charset="0"/>
                <a:cs typeface="Tahoma" pitchFamily="34" charset="0"/>
              </a:defRPr>
            </a:lvl1pPr>
            <a:lvl2pPr marL="742950" indent="-285750" algn="l" defTabSz="914400" rtl="0" eaLnBrk="1" latinLnBrk="0" hangingPunct="1">
              <a:spcBef>
                <a:spcPct val="20000"/>
              </a:spcBef>
              <a:spcAft>
                <a:spcPts val="400"/>
              </a:spcAft>
              <a:buSzPct val="70000"/>
              <a:buFont typeface="Wingdings" pitchFamily="2" charset="2"/>
              <a:buChar char="q"/>
              <a:defRPr sz="2000" kern="1200">
                <a:solidFill>
                  <a:schemeClr val="tx1"/>
                </a:solidFill>
                <a:latin typeface="Tahoma" pitchFamily="34" charset="0"/>
                <a:ea typeface="Tahoma" pitchFamily="34" charset="0"/>
                <a:cs typeface="Tahoma" pitchFamily="34" charset="0"/>
              </a:defRPr>
            </a:lvl2pPr>
            <a:lvl3pPr marL="1143000" indent="-228600" algn="l" defTabSz="914400" rtl="0" eaLnBrk="1" latinLnBrk="0" hangingPunct="1">
              <a:spcBef>
                <a:spcPct val="20000"/>
              </a:spcBef>
              <a:buFont typeface="Wingdings" pitchFamily="2" charset="2"/>
              <a:buChar char="§"/>
              <a:defRPr sz="1600" kern="1200">
                <a:solidFill>
                  <a:schemeClr val="tx1"/>
                </a:solidFill>
                <a:latin typeface="Tahoma" pitchFamily="34" charset="0"/>
                <a:ea typeface="Tahoma" pitchFamily="34" charset="0"/>
                <a:cs typeface="Tahoma" pitchFamily="34" charset="0"/>
              </a:defRPr>
            </a:lvl3pPr>
            <a:lvl4pPr marL="1600200" indent="-228600" algn="l" defTabSz="914400" rtl="0" eaLnBrk="1" latinLnBrk="0" hangingPunct="1">
              <a:spcBef>
                <a:spcPct val="20000"/>
              </a:spcBef>
              <a:buFont typeface="Arial" pitchFamily="34" charset="0"/>
              <a:buChar char="–"/>
              <a:defRPr sz="1400" kern="1200">
                <a:solidFill>
                  <a:schemeClr val="tx1"/>
                </a:solidFill>
                <a:latin typeface="Tahoma" pitchFamily="34" charset="0"/>
                <a:ea typeface="Tahoma" pitchFamily="34" charset="0"/>
                <a:cs typeface="Tahoma" pitchFamily="34" charset="0"/>
              </a:defRPr>
            </a:lvl4pPr>
            <a:lvl5pPr marL="2057400" indent="-228600" algn="l" defTabSz="914400" rtl="0" eaLnBrk="1" latinLnBrk="0" hangingPunct="1">
              <a:spcBef>
                <a:spcPct val="20000"/>
              </a:spcBef>
              <a:buFont typeface="Arial" pitchFamily="34" charset="0"/>
              <a:buChar char="•"/>
              <a:defRPr sz="1200" kern="1200">
                <a:solidFill>
                  <a:schemeClr val="tx1"/>
                </a:solidFill>
                <a:latin typeface="Tahoma" pitchFamily="34" charset="0"/>
                <a:ea typeface="Tahoma" pitchFamily="34" charset="0"/>
                <a:cs typeface="Tahom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r>
              <a:rPr lang="es-ES_tradnl" altLang="es-ES" sz="1600" dirty="0">
                <a:latin typeface="HelveticaNeueLT Std" pitchFamily="34" charset="0"/>
              </a:rPr>
              <a:t>El </a:t>
            </a:r>
            <a:r>
              <a:rPr lang="es-ES_tradnl" altLang="es-ES" sz="1600" b="1" dirty="0">
                <a:latin typeface="HelveticaNeueLT Std" pitchFamily="34" charset="0"/>
              </a:rPr>
              <a:t>empleo directo </a:t>
            </a:r>
            <a:r>
              <a:rPr lang="es-ES_tradnl" altLang="es-ES" sz="1600" dirty="0">
                <a:latin typeface="HelveticaNeueLT Std" pitchFamily="34" charset="0"/>
              </a:rPr>
              <a:t>en tareas de investigación y desarrollo de la industria farmacéutica creció en 2020 un </a:t>
            </a:r>
            <a:r>
              <a:rPr lang="es-ES_tradnl" altLang="es-ES" sz="1600" b="1" dirty="0">
                <a:latin typeface="HelveticaNeueLT Std" pitchFamily="34" charset="0"/>
              </a:rPr>
              <a:t>+1,1% </a:t>
            </a:r>
            <a:r>
              <a:rPr lang="es-ES_tradnl" altLang="es-ES" sz="1600" dirty="0">
                <a:latin typeface="HelveticaNeueLT Std" pitchFamily="34" charset="0"/>
              </a:rPr>
              <a:t>y se situó en </a:t>
            </a:r>
            <a:r>
              <a:rPr lang="es-ES_tradnl" altLang="es-ES" sz="1600" b="1" dirty="0">
                <a:latin typeface="HelveticaNeueLT Std" pitchFamily="34" charset="0"/>
              </a:rPr>
              <a:t>5.063 personas</a:t>
            </a:r>
            <a:r>
              <a:rPr lang="es-ES_tradnl" altLang="es-ES" sz="1600" dirty="0">
                <a:latin typeface="HelveticaNeueLT Std" pitchFamily="34" charset="0"/>
              </a:rPr>
              <a:t>, lo que supone un nuevo </a:t>
            </a:r>
            <a:r>
              <a:rPr lang="es-ES_tradnl" altLang="es-ES" sz="1600" b="1" dirty="0">
                <a:latin typeface="HelveticaNeueLT Std" pitchFamily="34" charset="0"/>
              </a:rPr>
              <a:t>máximo histórico</a:t>
            </a:r>
            <a:r>
              <a:rPr lang="es-ES_tradnl" altLang="es-ES" sz="1600" dirty="0">
                <a:latin typeface="HelveticaNeueLT Std" pitchFamily="34" charset="0"/>
              </a:rPr>
              <a:t>.</a:t>
            </a:r>
          </a:p>
          <a:p>
            <a:pPr marL="0"/>
            <a:endParaRPr lang="es-ES" sz="1600" b="1" dirty="0">
              <a:latin typeface="HelveticaNeueLT Std" panose="020B0604020202020204" pitchFamily="34" charset="0"/>
              <a:ea typeface="+mn-ea"/>
              <a:cs typeface="+mn-cs"/>
            </a:endParaRPr>
          </a:p>
          <a:p>
            <a:endParaRPr lang="es-ES" sz="1600" dirty="0"/>
          </a:p>
        </p:txBody>
      </p:sp>
      <p:pic>
        <p:nvPicPr>
          <p:cNvPr id="18" name="Imagen 17">
            <a:extLst>
              <a:ext uri="{FF2B5EF4-FFF2-40B4-BE49-F238E27FC236}">
                <a16:creationId xmlns:a16="http://schemas.microsoft.com/office/drawing/2014/main" id="{1B7CAF42-D38D-4FCD-8CE1-C6AA70BB2C3C}"/>
              </a:ext>
            </a:extLst>
          </p:cNvPr>
          <p:cNvPicPr>
            <a:picLocks noChangeAspect="1"/>
          </p:cNvPicPr>
          <p:nvPr/>
        </p:nvPicPr>
        <p:blipFill>
          <a:blip r:embed="rId2"/>
          <a:stretch>
            <a:fillRect/>
          </a:stretch>
        </p:blipFill>
        <p:spPr>
          <a:xfrm>
            <a:off x="356334" y="2276872"/>
            <a:ext cx="8352928" cy="2925114"/>
          </a:xfrm>
          <a:prstGeom prst="rect">
            <a:avLst/>
          </a:prstGeom>
        </p:spPr>
      </p:pic>
      <p:sp>
        <p:nvSpPr>
          <p:cNvPr id="19" name="CuadroTexto 18">
            <a:extLst>
              <a:ext uri="{FF2B5EF4-FFF2-40B4-BE49-F238E27FC236}">
                <a16:creationId xmlns:a16="http://schemas.microsoft.com/office/drawing/2014/main" id="{C08CC65A-BF2D-46E6-83E1-B7737685C1D0}"/>
              </a:ext>
            </a:extLst>
          </p:cNvPr>
          <p:cNvSpPr txBox="1"/>
          <p:nvPr/>
        </p:nvSpPr>
        <p:spPr>
          <a:xfrm>
            <a:off x="304528" y="5711769"/>
            <a:ext cx="2880320" cy="400110"/>
          </a:xfrm>
          <a:prstGeom prst="rect">
            <a:avLst/>
          </a:prstGeom>
          <a:noFill/>
        </p:spPr>
        <p:txBody>
          <a:bodyPr wrap="square" rtlCol="0">
            <a:spAutoFit/>
          </a:body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err="1">
                <a:latin typeface="HelveticaNeueLT Std" pitchFamily="34" charset="0"/>
              </a:rPr>
              <a:t>Farmaindustria</a:t>
            </a:r>
            <a:endParaRPr lang="es-ES" altLang="es-ES" sz="1000" dirty="0">
              <a:latin typeface="HelveticaNeueLT Std" pitchFamily="34" charset="0"/>
            </a:endParaRPr>
          </a:p>
          <a:p>
            <a:endParaRPr lang="es-ES" sz="10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dirty="0"/>
              <a:t>Inversión en I+D intramuros / extramuros</a:t>
            </a:r>
          </a:p>
        </p:txBody>
      </p:sp>
      <p:sp>
        <p:nvSpPr>
          <p:cNvPr id="5" name="Slide Number Placeholder 4"/>
          <p:cNvSpPr>
            <a:spLocks noGrp="1"/>
          </p:cNvSpPr>
          <p:nvPr>
            <p:ph type="sldNum" sz="quarter" idx="12"/>
          </p:nvPr>
        </p:nvSpPr>
        <p:spPr/>
        <p:txBody>
          <a:bodyPr/>
          <a:lstStyle/>
          <a:p>
            <a:fld id="{419BED6A-9DA2-43AC-BC7D-13EADAE94253}" type="slidenum">
              <a:rPr lang="es-ES" smtClean="0"/>
              <a:pPr/>
              <a:t>8</a:t>
            </a:fld>
            <a:endParaRPr lang="es-ES"/>
          </a:p>
        </p:txBody>
      </p:sp>
      <p:sp>
        <p:nvSpPr>
          <p:cNvPr id="14"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
        <p:nvSpPr>
          <p:cNvPr id="22" name="Text Box 14">
            <a:extLst>
              <a:ext uri="{FF2B5EF4-FFF2-40B4-BE49-F238E27FC236}">
                <a16:creationId xmlns:a16="http://schemas.microsoft.com/office/drawing/2014/main" id="{CC6C3D29-9BB8-4945-AFEB-D70D676EA3CB}"/>
              </a:ext>
            </a:extLst>
          </p:cNvPr>
          <p:cNvSpPr txBox="1">
            <a:spLocks noChangeArrowheads="1"/>
          </p:cNvSpPr>
          <p:nvPr/>
        </p:nvSpPr>
        <p:spPr bwMode="auto">
          <a:xfrm>
            <a:off x="611560" y="5860082"/>
            <a:ext cx="1656184" cy="241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179" tIns="43589" rIns="87179" bIns="43589">
            <a:spAutoFit/>
          </a:bodyPr>
          <a:lstStyle>
            <a:lvl1pPr defTabSz="871538">
              <a:defRPr sz="2400">
                <a:solidFill>
                  <a:schemeClr val="tx1"/>
                </a:solidFill>
                <a:latin typeface="Times New Roman" pitchFamily="18" charset="0"/>
              </a:defRPr>
            </a:lvl1pPr>
            <a:lvl2pPr marL="436563" defTabSz="871538">
              <a:defRPr sz="2400">
                <a:solidFill>
                  <a:schemeClr val="tx1"/>
                </a:solidFill>
                <a:latin typeface="Times New Roman" pitchFamily="18" charset="0"/>
              </a:defRPr>
            </a:lvl2pPr>
            <a:lvl3pPr marL="871538" defTabSz="871538">
              <a:defRPr sz="2400">
                <a:solidFill>
                  <a:schemeClr val="tx1"/>
                </a:solidFill>
                <a:latin typeface="Times New Roman" pitchFamily="18" charset="0"/>
              </a:defRPr>
            </a:lvl3pPr>
            <a:lvl4pPr marL="1308100" defTabSz="871538">
              <a:defRPr sz="2400">
                <a:solidFill>
                  <a:schemeClr val="tx1"/>
                </a:solidFill>
                <a:latin typeface="Times New Roman" pitchFamily="18" charset="0"/>
              </a:defRPr>
            </a:lvl4pPr>
            <a:lvl5pPr marL="1743075" defTabSz="871538">
              <a:defRPr sz="2400">
                <a:solidFill>
                  <a:schemeClr val="tx1"/>
                </a:solidFill>
                <a:latin typeface="Times New Roman" pitchFamily="18" charset="0"/>
              </a:defRPr>
            </a:lvl5pPr>
            <a:lvl6pPr marL="2200275" defTabSz="871538" eaLnBrk="0" fontAlgn="base" hangingPunct="0">
              <a:spcBef>
                <a:spcPct val="0"/>
              </a:spcBef>
              <a:spcAft>
                <a:spcPct val="0"/>
              </a:spcAft>
              <a:defRPr sz="2400">
                <a:solidFill>
                  <a:schemeClr val="tx1"/>
                </a:solidFill>
                <a:latin typeface="Times New Roman" pitchFamily="18" charset="0"/>
              </a:defRPr>
            </a:lvl6pPr>
            <a:lvl7pPr marL="2657475" defTabSz="871538" eaLnBrk="0" fontAlgn="base" hangingPunct="0">
              <a:spcBef>
                <a:spcPct val="0"/>
              </a:spcBef>
              <a:spcAft>
                <a:spcPct val="0"/>
              </a:spcAft>
              <a:defRPr sz="2400">
                <a:solidFill>
                  <a:schemeClr val="tx1"/>
                </a:solidFill>
                <a:latin typeface="Times New Roman" pitchFamily="18" charset="0"/>
              </a:defRPr>
            </a:lvl7pPr>
            <a:lvl8pPr marL="3114675" defTabSz="871538" eaLnBrk="0" fontAlgn="base" hangingPunct="0">
              <a:spcBef>
                <a:spcPct val="0"/>
              </a:spcBef>
              <a:spcAft>
                <a:spcPct val="0"/>
              </a:spcAft>
              <a:defRPr sz="2400">
                <a:solidFill>
                  <a:schemeClr val="tx1"/>
                </a:solidFill>
                <a:latin typeface="Times New Roman" pitchFamily="18" charset="0"/>
              </a:defRPr>
            </a:lvl8pPr>
            <a:lvl9pPr marL="3571875" defTabSz="871538" eaLnBrk="0" fontAlgn="base" hangingPunct="0">
              <a:spcBef>
                <a:spcPct val="0"/>
              </a:spcBef>
              <a:spcAft>
                <a:spcPct val="0"/>
              </a:spcAft>
              <a:defRPr sz="2400">
                <a:solidFill>
                  <a:schemeClr val="tx1"/>
                </a:solidFill>
                <a:latin typeface="Times New Roman" pitchFamily="18" charset="0"/>
              </a:defRPr>
            </a:lvl9p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err="1">
                <a:latin typeface="HelveticaNeueLT Std" pitchFamily="34" charset="0"/>
              </a:rPr>
              <a:t>Farmaindustria</a:t>
            </a:r>
            <a:endParaRPr lang="es-ES" altLang="es-ES" sz="1000" dirty="0">
              <a:latin typeface="HelveticaNeueLT Std" pitchFamily="34" charset="0"/>
            </a:endParaRPr>
          </a:p>
        </p:txBody>
      </p:sp>
      <p:pic>
        <p:nvPicPr>
          <p:cNvPr id="4" name="Imagen 3">
            <a:extLst>
              <a:ext uri="{FF2B5EF4-FFF2-40B4-BE49-F238E27FC236}">
                <a16:creationId xmlns:a16="http://schemas.microsoft.com/office/drawing/2014/main" id="{0C5628F7-EEE6-4BDD-80E8-CB331F147077}"/>
              </a:ext>
            </a:extLst>
          </p:cNvPr>
          <p:cNvPicPr>
            <a:picLocks noChangeAspect="1"/>
          </p:cNvPicPr>
          <p:nvPr/>
        </p:nvPicPr>
        <p:blipFill>
          <a:blip r:embed="rId2"/>
          <a:stretch>
            <a:fillRect/>
          </a:stretch>
        </p:blipFill>
        <p:spPr>
          <a:xfrm>
            <a:off x="-13972" y="2970595"/>
            <a:ext cx="9144000" cy="2796988"/>
          </a:xfrm>
          <a:prstGeom prst="rect">
            <a:avLst/>
          </a:prstGeom>
        </p:spPr>
      </p:pic>
      <p:sp>
        <p:nvSpPr>
          <p:cNvPr id="9" name="1 CuadroTexto">
            <a:extLst>
              <a:ext uri="{FF2B5EF4-FFF2-40B4-BE49-F238E27FC236}">
                <a16:creationId xmlns:a16="http://schemas.microsoft.com/office/drawing/2014/main" id="{CC1EBF59-2EEB-43C7-8148-8C102924A1F4}"/>
              </a:ext>
            </a:extLst>
          </p:cNvPr>
          <p:cNvSpPr txBox="1"/>
          <p:nvPr/>
        </p:nvSpPr>
        <p:spPr>
          <a:xfrm>
            <a:off x="306000" y="1108382"/>
            <a:ext cx="8758896" cy="1769715"/>
          </a:xfrm>
          <a:prstGeom prst="rect">
            <a:avLst/>
          </a:prstGeom>
          <a:noFill/>
        </p:spPr>
        <p:txBody>
          <a:bodyPr wrap="square" rtlCol="0">
            <a:spAutoFit/>
          </a:bodyPr>
          <a:lstStyle/>
          <a:p>
            <a:pPr>
              <a:lnSpc>
                <a:spcPct val="90000"/>
              </a:lnSpc>
              <a:spcBef>
                <a:spcPct val="20000"/>
              </a:spcBef>
              <a:spcAft>
                <a:spcPts val="600"/>
              </a:spcAft>
              <a:tabLst>
                <a:tab pos="3451225" algn="l"/>
              </a:tabLst>
            </a:pPr>
            <a:r>
              <a:rPr lang="es-ES_tradnl" altLang="es-ES" sz="1600" dirty="0">
                <a:latin typeface="HelveticaNeueLT Std" pitchFamily="34" charset="0"/>
              </a:rPr>
              <a:t>En el año 2020, la inversión en I+D ejecutada en los centros de investigación propios de las compañías (</a:t>
            </a:r>
            <a:r>
              <a:rPr lang="es-ES_tradnl" altLang="es-ES" sz="1600" b="1" dirty="0">
                <a:latin typeface="HelveticaNeueLT Std" pitchFamily="34" charset="0"/>
              </a:rPr>
              <a:t>I+D intramuros) </a:t>
            </a:r>
            <a:r>
              <a:rPr lang="es-ES_tradnl" altLang="es-ES" sz="1600" dirty="0">
                <a:latin typeface="HelveticaNeueLT Std" pitchFamily="34" charset="0"/>
              </a:rPr>
              <a:t>alcanzó los </a:t>
            </a:r>
            <a:r>
              <a:rPr lang="es-ES_tradnl" altLang="es-ES" sz="1600" b="1" dirty="0">
                <a:latin typeface="HelveticaNeueLT Std" pitchFamily="34" charset="0"/>
              </a:rPr>
              <a:t>632 millones de euros</a:t>
            </a:r>
            <a:r>
              <a:rPr lang="es-ES_tradnl" altLang="es-ES" sz="1600" dirty="0">
                <a:latin typeface="HelveticaNeueLT Std" pitchFamily="34" charset="0"/>
              </a:rPr>
              <a:t>, representando el 54% del total</a:t>
            </a:r>
            <a:r>
              <a:rPr lang="es-ES_tradnl" altLang="es-ES" sz="1600" b="1" dirty="0">
                <a:latin typeface="HelveticaNeueLT Std" pitchFamily="34" charset="0"/>
              </a:rPr>
              <a:t>.</a:t>
            </a:r>
          </a:p>
          <a:p>
            <a:pPr>
              <a:lnSpc>
                <a:spcPct val="90000"/>
              </a:lnSpc>
              <a:spcBef>
                <a:spcPct val="20000"/>
              </a:spcBef>
              <a:tabLst>
                <a:tab pos="3451225" algn="l"/>
              </a:tabLst>
            </a:pPr>
            <a:r>
              <a:rPr lang="es-ES_tradnl" altLang="es-ES" sz="1600" dirty="0">
                <a:latin typeface="HelveticaNeueLT Std" pitchFamily="34" charset="0"/>
              </a:rPr>
              <a:t>Adicionalmente, la industria farmacéutica destinó otros </a:t>
            </a:r>
            <a:r>
              <a:rPr lang="es-ES_tradnl" altLang="es-ES" sz="1600" b="1" dirty="0">
                <a:latin typeface="HelveticaNeueLT Std" pitchFamily="34" charset="0"/>
              </a:rPr>
              <a:t>528 millones de euros </a:t>
            </a:r>
            <a:r>
              <a:rPr lang="es-ES_tradnl" altLang="es-ES" sz="1600" dirty="0">
                <a:latin typeface="HelveticaNeueLT Std" pitchFamily="34" charset="0"/>
              </a:rPr>
              <a:t>a contratos de investigación con </a:t>
            </a:r>
            <a:r>
              <a:rPr lang="es-ES_tradnl" altLang="es-ES" sz="1600" b="1" dirty="0">
                <a:latin typeface="HelveticaNeueLT Std" pitchFamily="34" charset="0"/>
              </a:rPr>
              <a:t>hospitales, universidades y organismos públicos y privados </a:t>
            </a:r>
            <a:r>
              <a:rPr lang="es-ES_tradnl" altLang="es-ES" sz="1600" dirty="0">
                <a:latin typeface="HelveticaNeueLT Std" pitchFamily="34" charset="0"/>
              </a:rPr>
              <a:t>(gasto en </a:t>
            </a:r>
            <a:r>
              <a:rPr lang="es-ES_tradnl" altLang="es-ES" sz="1600" b="1" dirty="0">
                <a:latin typeface="HelveticaNeueLT Std" pitchFamily="34" charset="0"/>
              </a:rPr>
              <a:t>I+D extramuros</a:t>
            </a:r>
            <a:r>
              <a:rPr lang="es-ES_tradnl" altLang="es-ES" sz="1600" dirty="0">
                <a:latin typeface="HelveticaNeueLT Std" pitchFamily="34" charset="0"/>
              </a:rPr>
              <a:t>), lo que supone una contribución </a:t>
            </a:r>
            <a:r>
              <a:rPr lang="es-ES_tradnl" altLang="es-ES" sz="1600" b="1" dirty="0">
                <a:latin typeface="HelveticaNeueLT Std" pitchFamily="34" charset="0"/>
              </a:rPr>
              <a:t>clave</a:t>
            </a:r>
            <a:r>
              <a:rPr lang="es-ES_tradnl" altLang="es-ES" sz="1600" dirty="0">
                <a:latin typeface="HelveticaNeueLT Std" pitchFamily="34" charset="0"/>
              </a:rPr>
              <a:t> para garantizar la </a:t>
            </a:r>
            <a:r>
              <a:rPr lang="es-ES_tradnl" altLang="es-ES" sz="1600" b="1" dirty="0">
                <a:latin typeface="HelveticaNeueLT Std" pitchFamily="34" charset="0"/>
              </a:rPr>
              <a:t>sostenibilidad financiera </a:t>
            </a:r>
            <a:r>
              <a:rPr lang="es-ES_tradnl" altLang="es-ES" sz="1600" dirty="0">
                <a:latin typeface="HelveticaNeueLT Std" pitchFamily="34" charset="0"/>
              </a:rPr>
              <a:t>de estos centros.</a:t>
            </a:r>
          </a:p>
        </p:txBody>
      </p:sp>
      <p:sp>
        <p:nvSpPr>
          <p:cNvPr id="10" name="1 CuadroTexto">
            <a:extLst>
              <a:ext uri="{FF2B5EF4-FFF2-40B4-BE49-F238E27FC236}">
                <a16:creationId xmlns:a16="http://schemas.microsoft.com/office/drawing/2014/main" id="{9E4CCEBA-4CA7-47C5-90DA-E0CD06CA1C98}"/>
              </a:ext>
            </a:extLst>
          </p:cNvPr>
          <p:cNvSpPr txBox="1"/>
          <p:nvPr/>
        </p:nvSpPr>
        <p:spPr>
          <a:xfrm>
            <a:off x="6295160" y="4644447"/>
            <a:ext cx="2844124" cy="954107"/>
          </a:xfrm>
          <a:prstGeom prst="rect">
            <a:avLst/>
          </a:prstGeom>
          <a:noFill/>
        </p:spPr>
        <p:txBody>
          <a:bodyPr wrap="square" rtlCol="0">
            <a:spAutoFit/>
          </a:bodyPr>
          <a:lstStyle/>
          <a:p>
            <a:pPr>
              <a:spcBef>
                <a:spcPct val="20000"/>
              </a:spcBef>
              <a:tabLst>
                <a:tab pos="3451225" algn="l"/>
              </a:tabLst>
            </a:pPr>
            <a:r>
              <a:rPr lang="es-ES_tradnl" altLang="es-ES" sz="1400" dirty="0">
                <a:latin typeface="HelveticaNeueLT Std" pitchFamily="34" charset="0"/>
              </a:rPr>
              <a:t>Un 86% del gasto extramuros corresponde a ensayos clínicos. El resto son colaboraciones en investigación básica y preclínica.</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 sz="2400" dirty="0"/>
              <a:t>Inversión en I+D intramuros / extramuros: evolución</a:t>
            </a:r>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9</a:t>
            </a:fld>
            <a:endParaRPr lang="es-ES"/>
          </a:p>
        </p:txBody>
      </p:sp>
      <p:sp>
        <p:nvSpPr>
          <p:cNvPr id="23" name="Text Box 14">
            <a:extLst>
              <a:ext uri="{FF2B5EF4-FFF2-40B4-BE49-F238E27FC236}">
                <a16:creationId xmlns:a16="http://schemas.microsoft.com/office/drawing/2014/main" id="{3B617106-CC8E-48C2-BBEE-6D401C44F5FC}"/>
              </a:ext>
            </a:extLst>
          </p:cNvPr>
          <p:cNvSpPr txBox="1">
            <a:spLocks noChangeArrowheads="1"/>
          </p:cNvSpPr>
          <p:nvPr/>
        </p:nvSpPr>
        <p:spPr bwMode="auto">
          <a:xfrm>
            <a:off x="611560" y="5659281"/>
            <a:ext cx="1656184" cy="241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179" tIns="43589" rIns="87179" bIns="43589">
            <a:spAutoFit/>
          </a:bodyPr>
          <a:lstStyle>
            <a:lvl1pPr defTabSz="871538">
              <a:defRPr sz="2400">
                <a:solidFill>
                  <a:schemeClr val="tx1"/>
                </a:solidFill>
                <a:latin typeface="Times New Roman" pitchFamily="18" charset="0"/>
              </a:defRPr>
            </a:lvl1pPr>
            <a:lvl2pPr marL="436563" defTabSz="871538">
              <a:defRPr sz="2400">
                <a:solidFill>
                  <a:schemeClr val="tx1"/>
                </a:solidFill>
                <a:latin typeface="Times New Roman" pitchFamily="18" charset="0"/>
              </a:defRPr>
            </a:lvl2pPr>
            <a:lvl3pPr marL="871538" defTabSz="871538">
              <a:defRPr sz="2400">
                <a:solidFill>
                  <a:schemeClr val="tx1"/>
                </a:solidFill>
                <a:latin typeface="Times New Roman" pitchFamily="18" charset="0"/>
              </a:defRPr>
            </a:lvl3pPr>
            <a:lvl4pPr marL="1308100" defTabSz="871538">
              <a:defRPr sz="2400">
                <a:solidFill>
                  <a:schemeClr val="tx1"/>
                </a:solidFill>
                <a:latin typeface="Times New Roman" pitchFamily="18" charset="0"/>
              </a:defRPr>
            </a:lvl4pPr>
            <a:lvl5pPr marL="1743075" defTabSz="871538">
              <a:defRPr sz="2400">
                <a:solidFill>
                  <a:schemeClr val="tx1"/>
                </a:solidFill>
                <a:latin typeface="Times New Roman" pitchFamily="18" charset="0"/>
              </a:defRPr>
            </a:lvl5pPr>
            <a:lvl6pPr marL="2200275" defTabSz="871538" eaLnBrk="0" fontAlgn="base" hangingPunct="0">
              <a:spcBef>
                <a:spcPct val="0"/>
              </a:spcBef>
              <a:spcAft>
                <a:spcPct val="0"/>
              </a:spcAft>
              <a:defRPr sz="2400">
                <a:solidFill>
                  <a:schemeClr val="tx1"/>
                </a:solidFill>
                <a:latin typeface="Times New Roman" pitchFamily="18" charset="0"/>
              </a:defRPr>
            </a:lvl6pPr>
            <a:lvl7pPr marL="2657475" defTabSz="871538" eaLnBrk="0" fontAlgn="base" hangingPunct="0">
              <a:spcBef>
                <a:spcPct val="0"/>
              </a:spcBef>
              <a:spcAft>
                <a:spcPct val="0"/>
              </a:spcAft>
              <a:defRPr sz="2400">
                <a:solidFill>
                  <a:schemeClr val="tx1"/>
                </a:solidFill>
                <a:latin typeface="Times New Roman" pitchFamily="18" charset="0"/>
              </a:defRPr>
            </a:lvl7pPr>
            <a:lvl8pPr marL="3114675" defTabSz="871538" eaLnBrk="0" fontAlgn="base" hangingPunct="0">
              <a:spcBef>
                <a:spcPct val="0"/>
              </a:spcBef>
              <a:spcAft>
                <a:spcPct val="0"/>
              </a:spcAft>
              <a:defRPr sz="2400">
                <a:solidFill>
                  <a:schemeClr val="tx1"/>
                </a:solidFill>
                <a:latin typeface="Times New Roman" pitchFamily="18" charset="0"/>
              </a:defRPr>
            </a:lvl8pPr>
            <a:lvl9pPr marL="3571875" defTabSz="871538" eaLnBrk="0" fontAlgn="base" hangingPunct="0">
              <a:spcBef>
                <a:spcPct val="0"/>
              </a:spcBef>
              <a:spcAft>
                <a:spcPct val="0"/>
              </a:spcAft>
              <a:defRPr sz="2400">
                <a:solidFill>
                  <a:schemeClr val="tx1"/>
                </a:solidFill>
                <a:latin typeface="Times New Roman" pitchFamily="18" charset="0"/>
              </a:defRPr>
            </a:lvl9p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err="1">
                <a:latin typeface="HelveticaNeueLT Std" pitchFamily="34" charset="0"/>
              </a:rPr>
              <a:t>Farmaindustria</a:t>
            </a:r>
            <a:endParaRPr lang="es-ES" altLang="es-ES" sz="1000" dirty="0">
              <a:latin typeface="HelveticaNeueLT Std" pitchFamily="34" charset="0"/>
            </a:endParaRPr>
          </a:p>
        </p:txBody>
      </p:sp>
      <p:pic>
        <p:nvPicPr>
          <p:cNvPr id="3" name="Imagen 2">
            <a:extLst>
              <a:ext uri="{FF2B5EF4-FFF2-40B4-BE49-F238E27FC236}">
                <a16:creationId xmlns:a16="http://schemas.microsoft.com/office/drawing/2014/main" id="{3D9A69AD-68C3-4CAC-8053-C4FDB0E86DEF}"/>
              </a:ext>
            </a:extLst>
          </p:cNvPr>
          <p:cNvPicPr>
            <a:picLocks noChangeAspect="1"/>
          </p:cNvPicPr>
          <p:nvPr/>
        </p:nvPicPr>
        <p:blipFill>
          <a:blip r:embed="rId2"/>
          <a:stretch>
            <a:fillRect/>
          </a:stretch>
        </p:blipFill>
        <p:spPr>
          <a:xfrm>
            <a:off x="0" y="2092718"/>
            <a:ext cx="9144000" cy="3317966"/>
          </a:xfrm>
          <a:prstGeom prst="rect">
            <a:avLst/>
          </a:prstGeom>
        </p:spPr>
      </p:pic>
      <p:sp>
        <p:nvSpPr>
          <p:cNvPr id="9" name="1 CuadroTexto">
            <a:extLst>
              <a:ext uri="{FF2B5EF4-FFF2-40B4-BE49-F238E27FC236}">
                <a16:creationId xmlns:a16="http://schemas.microsoft.com/office/drawing/2014/main" id="{501D98B0-DB8B-43E1-9F00-72FB8D0D8AE2}"/>
              </a:ext>
            </a:extLst>
          </p:cNvPr>
          <p:cNvSpPr txBox="1"/>
          <p:nvPr/>
        </p:nvSpPr>
        <p:spPr>
          <a:xfrm>
            <a:off x="306000" y="1086991"/>
            <a:ext cx="8686888" cy="757130"/>
          </a:xfrm>
          <a:prstGeom prst="rect">
            <a:avLst/>
          </a:prstGeom>
          <a:noFill/>
        </p:spPr>
        <p:txBody>
          <a:bodyPr wrap="square" rtlCol="0">
            <a:spAutoFit/>
          </a:bodyPr>
          <a:lstStyle/>
          <a:p>
            <a:pPr>
              <a:lnSpc>
                <a:spcPct val="90000"/>
              </a:lnSpc>
              <a:spcBef>
                <a:spcPct val="20000"/>
              </a:spcBef>
              <a:tabLst>
                <a:tab pos="3451225" algn="l"/>
              </a:tabLst>
            </a:pPr>
            <a:r>
              <a:rPr lang="es-ES_tradnl" altLang="es-ES" sz="1600" dirty="0">
                <a:latin typeface="HelveticaNeueLT Std" pitchFamily="34" charset="0"/>
              </a:rPr>
              <a:t>La estructura de la inversión en I+D de las compañías farmacéuticas muestra un </a:t>
            </a:r>
            <a:r>
              <a:rPr lang="es-ES_tradnl" altLang="es-ES" sz="1600" b="1" dirty="0">
                <a:latin typeface="HelveticaNeueLT Std" pitchFamily="34" charset="0"/>
              </a:rPr>
              <a:t>repunte en los últimos años del peso de las colaboraciones externas (gasto I+D extramuros), </a:t>
            </a:r>
            <a:r>
              <a:rPr lang="es-ES_tradnl" altLang="es-ES" sz="1600" dirty="0">
                <a:latin typeface="HelveticaNeueLT Std" pitchFamily="34" charset="0"/>
              </a:rPr>
              <a:t>que suponen en la actualidad el </a:t>
            </a:r>
            <a:r>
              <a:rPr lang="es-ES_tradnl" altLang="es-ES" sz="1600" b="1" dirty="0">
                <a:latin typeface="HelveticaNeueLT Std" pitchFamily="34" charset="0"/>
              </a:rPr>
              <a:t>46%</a:t>
            </a:r>
            <a:r>
              <a:rPr lang="es-ES_tradnl" altLang="es-ES" sz="1600" dirty="0">
                <a:latin typeface="HelveticaNeueLT Std" pitchFamily="34" charset="0"/>
              </a:rPr>
              <a:t> del gasto ejecutado.</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Inversión en I+D extramuros por CCAA</a:t>
            </a:r>
            <a:endParaRPr lang="es-ES" dirty="0"/>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10</a:t>
            </a:fld>
            <a:endParaRPr lang="es-ES"/>
          </a:p>
        </p:txBody>
      </p:sp>
      <p:sp>
        <p:nvSpPr>
          <p:cNvPr id="51" name="Text Box 14">
            <a:extLst>
              <a:ext uri="{FF2B5EF4-FFF2-40B4-BE49-F238E27FC236}">
                <a16:creationId xmlns:a16="http://schemas.microsoft.com/office/drawing/2014/main" id="{7A398E5F-9537-4292-B75F-ECBF2D0C6F72}"/>
              </a:ext>
            </a:extLst>
          </p:cNvPr>
          <p:cNvSpPr txBox="1">
            <a:spLocks noChangeArrowheads="1"/>
          </p:cNvSpPr>
          <p:nvPr/>
        </p:nvSpPr>
        <p:spPr bwMode="auto">
          <a:xfrm>
            <a:off x="611560" y="5671543"/>
            <a:ext cx="1656184" cy="241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179" tIns="43589" rIns="87179" bIns="43589">
            <a:spAutoFit/>
          </a:bodyPr>
          <a:lstStyle>
            <a:lvl1pPr defTabSz="871538">
              <a:defRPr sz="2400">
                <a:solidFill>
                  <a:schemeClr val="tx1"/>
                </a:solidFill>
                <a:latin typeface="Times New Roman" pitchFamily="18" charset="0"/>
              </a:defRPr>
            </a:lvl1pPr>
            <a:lvl2pPr marL="436563" defTabSz="871538">
              <a:defRPr sz="2400">
                <a:solidFill>
                  <a:schemeClr val="tx1"/>
                </a:solidFill>
                <a:latin typeface="Times New Roman" pitchFamily="18" charset="0"/>
              </a:defRPr>
            </a:lvl2pPr>
            <a:lvl3pPr marL="871538" defTabSz="871538">
              <a:defRPr sz="2400">
                <a:solidFill>
                  <a:schemeClr val="tx1"/>
                </a:solidFill>
                <a:latin typeface="Times New Roman" pitchFamily="18" charset="0"/>
              </a:defRPr>
            </a:lvl3pPr>
            <a:lvl4pPr marL="1308100" defTabSz="871538">
              <a:defRPr sz="2400">
                <a:solidFill>
                  <a:schemeClr val="tx1"/>
                </a:solidFill>
                <a:latin typeface="Times New Roman" pitchFamily="18" charset="0"/>
              </a:defRPr>
            </a:lvl4pPr>
            <a:lvl5pPr marL="1743075" defTabSz="871538">
              <a:defRPr sz="2400">
                <a:solidFill>
                  <a:schemeClr val="tx1"/>
                </a:solidFill>
                <a:latin typeface="Times New Roman" pitchFamily="18" charset="0"/>
              </a:defRPr>
            </a:lvl5pPr>
            <a:lvl6pPr marL="2200275" defTabSz="871538" eaLnBrk="0" fontAlgn="base" hangingPunct="0">
              <a:spcBef>
                <a:spcPct val="0"/>
              </a:spcBef>
              <a:spcAft>
                <a:spcPct val="0"/>
              </a:spcAft>
              <a:defRPr sz="2400">
                <a:solidFill>
                  <a:schemeClr val="tx1"/>
                </a:solidFill>
                <a:latin typeface="Times New Roman" pitchFamily="18" charset="0"/>
              </a:defRPr>
            </a:lvl6pPr>
            <a:lvl7pPr marL="2657475" defTabSz="871538" eaLnBrk="0" fontAlgn="base" hangingPunct="0">
              <a:spcBef>
                <a:spcPct val="0"/>
              </a:spcBef>
              <a:spcAft>
                <a:spcPct val="0"/>
              </a:spcAft>
              <a:defRPr sz="2400">
                <a:solidFill>
                  <a:schemeClr val="tx1"/>
                </a:solidFill>
                <a:latin typeface="Times New Roman" pitchFamily="18" charset="0"/>
              </a:defRPr>
            </a:lvl7pPr>
            <a:lvl8pPr marL="3114675" defTabSz="871538" eaLnBrk="0" fontAlgn="base" hangingPunct="0">
              <a:spcBef>
                <a:spcPct val="0"/>
              </a:spcBef>
              <a:spcAft>
                <a:spcPct val="0"/>
              </a:spcAft>
              <a:defRPr sz="2400">
                <a:solidFill>
                  <a:schemeClr val="tx1"/>
                </a:solidFill>
                <a:latin typeface="Times New Roman" pitchFamily="18" charset="0"/>
              </a:defRPr>
            </a:lvl8pPr>
            <a:lvl9pPr marL="3571875" defTabSz="871538" eaLnBrk="0" fontAlgn="base" hangingPunct="0">
              <a:spcBef>
                <a:spcPct val="0"/>
              </a:spcBef>
              <a:spcAft>
                <a:spcPct val="0"/>
              </a:spcAft>
              <a:defRPr sz="2400">
                <a:solidFill>
                  <a:schemeClr val="tx1"/>
                </a:solidFill>
                <a:latin typeface="Times New Roman" pitchFamily="18" charset="0"/>
              </a:defRPr>
            </a:lvl9p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err="1">
                <a:latin typeface="HelveticaNeueLT Std" pitchFamily="34" charset="0"/>
              </a:rPr>
              <a:t>Farmaindustria</a:t>
            </a:r>
            <a:endParaRPr lang="es-ES" altLang="es-ES" sz="1000" dirty="0">
              <a:latin typeface="HelveticaNeueLT Std" pitchFamily="34" charset="0"/>
            </a:endParaRPr>
          </a:p>
        </p:txBody>
      </p:sp>
      <p:pic>
        <p:nvPicPr>
          <p:cNvPr id="8" name="Imagen 7">
            <a:extLst>
              <a:ext uri="{FF2B5EF4-FFF2-40B4-BE49-F238E27FC236}">
                <a16:creationId xmlns:a16="http://schemas.microsoft.com/office/drawing/2014/main" id="{175D9ADD-F406-4285-8E3E-02E7147C707F}"/>
              </a:ext>
            </a:extLst>
          </p:cNvPr>
          <p:cNvPicPr>
            <a:picLocks noChangeAspect="1"/>
          </p:cNvPicPr>
          <p:nvPr/>
        </p:nvPicPr>
        <p:blipFill>
          <a:blip r:embed="rId2"/>
          <a:stretch>
            <a:fillRect/>
          </a:stretch>
        </p:blipFill>
        <p:spPr>
          <a:xfrm>
            <a:off x="-180528" y="1018514"/>
            <a:ext cx="9144000" cy="4693255"/>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Evolución</a:t>
            </a:r>
            <a:r>
              <a:rPr lang="en-GB" dirty="0"/>
              <a:t> I+</a:t>
            </a:r>
            <a:r>
              <a:rPr lang="es-ES_tradnl" dirty="0"/>
              <a:t>D</a:t>
            </a:r>
            <a:r>
              <a:rPr lang="en-GB" dirty="0"/>
              <a:t> </a:t>
            </a:r>
            <a:r>
              <a:rPr lang="en-GB" dirty="0" err="1"/>
              <a:t>extramuros</a:t>
            </a:r>
            <a:r>
              <a:rPr lang="en-GB" dirty="0"/>
              <a:t> </a:t>
            </a:r>
            <a:r>
              <a:rPr lang="en-GB" dirty="0" err="1"/>
              <a:t>por</a:t>
            </a:r>
            <a:r>
              <a:rPr lang="en-GB" dirty="0"/>
              <a:t> CCAA</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11</a:t>
            </a:fld>
            <a:endParaRPr lang="es-ES"/>
          </a:p>
        </p:txBody>
      </p:sp>
      <p:sp>
        <p:nvSpPr>
          <p:cNvPr id="8"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
        <p:nvSpPr>
          <p:cNvPr id="15" name="Text Box 14">
            <a:extLst>
              <a:ext uri="{FF2B5EF4-FFF2-40B4-BE49-F238E27FC236}">
                <a16:creationId xmlns:a16="http://schemas.microsoft.com/office/drawing/2014/main" id="{6E9AE0D3-1812-426A-9A53-EFB2ACA63785}"/>
              </a:ext>
            </a:extLst>
          </p:cNvPr>
          <p:cNvSpPr txBox="1">
            <a:spLocks noChangeArrowheads="1"/>
          </p:cNvSpPr>
          <p:nvPr/>
        </p:nvSpPr>
        <p:spPr bwMode="auto">
          <a:xfrm>
            <a:off x="306000" y="5440038"/>
            <a:ext cx="6048672" cy="395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179" tIns="43589" rIns="87179" bIns="43589">
            <a:spAutoFit/>
          </a:bodyPr>
          <a:lstStyle>
            <a:lvl1pPr defTabSz="871538">
              <a:defRPr sz="2400">
                <a:solidFill>
                  <a:schemeClr val="tx1"/>
                </a:solidFill>
                <a:latin typeface="Times New Roman" pitchFamily="18" charset="0"/>
              </a:defRPr>
            </a:lvl1pPr>
            <a:lvl2pPr marL="436563" defTabSz="871538">
              <a:defRPr sz="2400">
                <a:solidFill>
                  <a:schemeClr val="tx1"/>
                </a:solidFill>
                <a:latin typeface="Times New Roman" pitchFamily="18" charset="0"/>
              </a:defRPr>
            </a:lvl2pPr>
            <a:lvl3pPr marL="871538" defTabSz="871538">
              <a:defRPr sz="2400">
                <a:solidFill>
                  <a:schemeClr val="tx1"/>
                </a:solidFill>
                <a:latin typeface="Times New Roman" pitchFamily="18" charset="0"/>
              </a:defRPr>
            </a:lvl3pPr>
            <a:lvl4pPr marL="1308100" defTabSz="871538">
              <a:defRPr sz="2400">
                <a:solidFill>
                  <a:schemeClr val="tx1"/>
                </a:solidFill>
                <a:latin typeface="Times New Roman" pitchFamily="18" charset="0"/>
              </a:defRPr>
            </a:lvl4pPr>
            <a:lvl5pPr marL="1743075" defTabSz="871538">
              <a:defRPr sz="2400">
                <a:solidFill>
                  <a:schemeClr val="tx1"/>
                </a:solidFill>
                <a:latin typeface="Times New Roman" pitchFamily="18" charset="0"/>
              </a:defRPr>
            </a:lvl5pPr>
            <a:lvl6pPr marL="2200275" defTabSz="871538" eaLnBrk="0" fontAlgn="base" hangingPunct="0">
              <a:spcBef>
                <a:spcPct val="0"/>
              </a:spcBef>
              <a:spcAft>
                <a:spcPct val="0"/>
              </a:spcAft>
              <a:defRPr sz="2400">
                <a:solidFill>
                  <a:schemeClr val="tx1"/>
                </a:solidFill>
                <a:latin typeface="Times New Roman" pitchFamily="18" charset="0"/>
              </a:defRPr>
            </a:lvl6pPr>
            <a:lvl7pPr marL="2657475" defTabSz="871538" eaLnBrk="0" fontAlgn="base" hangingPunct="0">
              <a:spcBef>
                <a:spcPct val="0"/>
              </a:spcBef>
              <a:spcAft>
                <a:spcPct val="0"/>
              </a:spcAft>
              <a:defRPr sz="2400">
                <a:solidFill>
                  <a:schemeClr val="tx1"/>
                </a:solidFill>
                <a:latin typeface="Times New Roman" pitchFamily="18" charset="0"/>
              </a:defRPr>
            </a:lvl7pPr>
            <a:lvl8pPr marL="3114675" defTabSz="871538" eaLnBrk="0" fontAlgn="base" hangingPunct="0">
              <a:spcBef>
                <a:spcPct val="0"/>
              </a:spcBef>
              <a:spcAft>
                <a:spcPct val="0"/>
              </a:spcAft>
              <a:defRPr sz="2400">
                <a:solidFill>
                  <a:schemeClr val="tx1"/>
                </a:solidFill>
                <a:latin typeface="Times New Roman" pitchFamily="18" charset="0"/>
              </a:defRPr>
            </a:lvl8pPr>
            <a:lvl9pPr marL="3571875" defTabSz="871538" eaLnBrk="0" fontAlgn="base" hangingPunct="0">
              <a:spcBef>
                <a:spcPct val="0"/>
              </a:spcBef>
              <a:spcAft>
                <a:spcPct val="0"/>
              </a:spcAft>
              <a:defRPr sz="2400">
                <a:solidFill>
                  <a:schemeClr val="tx1"/>
                </a:solidFill>
                <a:latin typeface="Times New Roman" pitchFamily="18" charset="0"/>
              </a:defRPr>
            </a:lvl9p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a:latin typeface="HelveticaNeueLT Std" pitchFamily="34" charset="0"/>
              </a:rPr>
              <a:t>Farmaindustria </a:t>
            </a:r>
            <a:r>
              <a:rPr lang="es-ES" altLang="es-ES" sz="1000" dirty="0">
                <a:latin typeface="HelveticaNeueLT Std" pitchFamily="34" charset="0"/>
              </a:rPr>
              <a:t>(gastos I+D) e INE (cifras oficiales de población Padrón municipal a 1/1/2020)</a:t>
            </a:r>
          </a:p>
          <a:p>
            <a:endParaRPr lang="es-ES" altLang="es-ES" sz="1000" dirty="0">
              <a:latin typeface="HelveticaNeueLT Std" pitchFamily="34" charset="0"/>
            </a:endParaRPr>
          </a:p>
        </p:txBody>
      </p:sp>
      <p:pic>
        <p:nvPicPr>
          <p:cNvPr id="7" name="Imagen 6">
            <a:extLst>
              <a:ext uri="{FF2B5EF4-FFF2-40B4-BE49-F238E27FC236}">
                <a16:creationId xmlns:a16="http://schemas.microsoft.com/office/drawing/2014/main" id="{02AD4143-59CD-40CF-9E32-A3324C4D1C1C}"/>
              </a:ext>
            </a:extLst>
          </p:cNvPr>
          <p:cNvPicPr>
            <a:picLocks noChangeAspect="1"/>
          </p:cNvPicPr>
          <p:nvPr/>
        </p:nvPicPr>
        <p:blipFill>
          <a:blip r:embed="rId2"/>
          <a:stretch>
            <a:fillRect/>
          </a:stretch>
        </p:blipFill>
        <p:spPr>
          <a:xfrm>
            <a:off x="170002" y="1409700"/>
            <a:ext cx="8794486" cy="3884232"/>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Evolución</a:t>
            </a:r>
            <a:r>
              <a:rPr lang="en-GB" dirty="0"/>
              <a:t> I+</a:t>
            </a:r>
            <a:r>
              <a:rPr lang="es-ES_tradnl" dirty="0"/>
              <a:t>D</a:t>
            </a:r>
            <a:r>
              <a:rPr lang="en-GB" dirty="0"/>
              <a:t> </a:t>
            </a:r>
            <a:r>
              <a:rPr lang="en-GB" dirty="0" err="1"/>
              <a:t>extramuros</a:t>
            </a:r>
            <a:r>
              <a:rPr lang="en-GB" dirty="0"/>
              <a:t> </a:t>
            </a:r>
            <a:r>
              <a:rPr lang="en-GB" dirty="0" err="1"/>
              <a:t>por</a:t>
            </a:r>
            <a:r>
              <a:rPr lang="en-GB" dirty="0"/>
              <a:t> CCAA</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12</a:t>
            </a:fld>
            <a:endParaRPr lang="es-ES"/>
          </a:p>
        </p:txBody>
      </p:sp>
      <p:sp>
        <p:nvSpPr>
          <p:cNvPr id="8"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
        <p:nvSpPr>
          <p:cNvPr id="14" name="Text Box 14">
            <a:extLst>
              <a:ext uri="{FF2B5EF4-FFF2-40B4-BE49-F238E27FC236}">
                <a16:creationId xmlns:a16="http://schemas.microsoft.com/office/drawing/2014/main" id="{B9205E86-D290-4643-BF2F-30388C4E77D0}"/>
              </a:ext>
            </a:extLst>
          </p:cNvPr>
          <p:cNvSpPr txBox="1">
            <a:spLocks noChangeArrowheads="1"/>
          </p:cNvSpPr>
          <p:nvPr/>
        </p:nvSpPr>
        <p:spPr bwMode="auto">
          <a:xfrm>
            <a:off x="306000" y="5440038"/>
            <a:ext cx="6048672" cy="395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179" tIns="43589" rIns="87179" bIns="43589">
            <a:spAutoFit/>
          </a:bodyPr>
          <a:lstStyle>
            <a:lvl1pPr defTabSz="871538">
              <a:defRPr sz="2400">
                <a:solidFill>
                  <a:schemeClr val="tx1"/>
                </a:solidFill>
                <a:latin typeface="Times New Roman" pitchFamily="18" charset="0"/>
              </a:defRPr>
            </a:lvl1pPr>
            <a:lvl2pPr marL="436563" defTabSz="871538">
              <a:defRPr sz="2400">
                <a:solidFill>
                  <a:schemeClr val="tx1"/>
                </a:solidFill>
                <a:latin typeface="Times New Roman" pitchFamily="18" charset="0"/>
              </a:defRPr>
            </a:lvl2pPr>
            <a:lvl3pPr marL="871538" defTabSz="871538">
              <a:defRPr sz="2400">
                <a:solidFill>
                  <a:schemeClr val="tx1"/>
                </a:solidFill>
                <a:latin typeface="Times New Roman" pitchFamily="18" charset="0"/>
              </a:defRPr>
            </a:lvl3pPr>
            <a:lvl4pPr marL="1308100" defTabSz="871538">
              <a:defRPr sz="2400">
                <a:solidFill>
                  <a:schemeClr val="tx1"/>
                </a:solidFill>
                <a:latin typeface="Times New Roman" pitchFamily="18" charset="0"/>
              </a:defRPr>
            </a:lvl4pPr>
            <a:lvl5pPr marL="1743075" defTabSz="871538">
              <a:defRPr sz="2400">
                <a:solidFill>
                  <a:schemeClr val="tx1"/>
                </a:solidFill>
                <a:latin typeface="Times New Roman" pitchFamily="18" charset="0"/>
              </a:defRPr>
            </a:lvl5pPr>
            <a:lvl6pPr marL="2200275" defTabSz="871538" eaLnBrk="0" fontAlgn="base" hangingPunct="0">
              <a:spcBef>
                <a:spcPct val="0"/>
              </a:spcBef>
              <a:spcAft>
                <a:spcPct val="0"/>
              </a:spcAft>
              <a:defRPr sz="2400">
                <a:solidFill>
                  <a:schemeClr val="tx1"/>
                </a:solidFill>
                <a:latin typeface="Times New Roman" pitchFamily="18" charset="0"/>
              </a:defRPr>
            </a:lvl6pPr>
            <a:lvl7pPr marL="2657475" defTabSz="871538" eaLnBrk="0" fontAlgn="base" hangingPunct="0">
              <a:spcBef>
                <a:spcPct val="0"/>
              </a:spcBef>
              <a:spcAft>
                <a:spcPct val="0"/>
              </a:spcAft>
              <a:defRPr sz="2400">
                <a:solidFill>
                  <a:schemeClr val="tx1"/>
                </a:solidFill>
                <a:latin typeface="Times New Roman" pitchFamily="18" charset="0"/>
              </a:defRPr>
            </a:lvl7pPr>
            <a:lvl8pPr marL="3114675" defTabSz="871538" eaLnBrk="0" fontAlgn="base" hangingPunct="0">
              <a:spcBef>
                <a:spcPct val="0"/>
              </a:spcBef>
              <a:spcAft>
                <a:spcPct val="0"/>
              </a:spcAft>
              <a:defRPr sz="2400">
                <a:solidFill>
                  <a:schemeClr val="tx1"/>
                </a:solidFill>
                <a:latin typeface="Times New Roman" pitchFamily="18" charset="0"/>
              </a:defRPr>
            </a:lvl8pPr>
            <a:lvl9pPr marL="3571875" defTabSz="871538" eaLnBrk="0" fontAlgn="base" hangingPunct="0">
              <a:spcBef>
                <a:spcPct val="0"/>
              </a:spcBef>
              <a:spcAft>
                <a:spcPct val="0"/>
              </a:spcAft>
              <a:defRPr sz="2400">
                <a:solidFill>
                  <a:schemeClr val="tx1"/>
                </a:solidFill>
                <a:latin typeface="Times New Roman" pitchFamily="18" charset="0"/>
              </a:defRPr>
            </a:lvl9p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a:latin typeface="HelveticaNeueLT Std" pitchFamily="34" charset="0"/>
              </a:rPr>
              <a:t>Farmaindustria </a:t>
            </a:r>
            <a:r>
              <a:rPr lang="es-ES" altLang="es-ES" sz="1000" dirty="0">
                <a:latin typeface="HelveticaNeueLT Std" pitchFamily="34" charset="0"/>
              </a:rPr>
              <a:t>(gastos I+D) e INE (cifras oficiales de población Padrón municipal a 1/1/2020)</a:t>
            </a:r>
          </a:p>
          <a:p>
            <a:endParaRPr lang="es-ES" altLang="es-ES" sz="1000" dirty="0">
              <a:latin typeface="HelveticaNeueLT Std" pitchFamily="34" charset="0"/>
            </a:endParaRPr>
          </a:p>
        </p:txBody>
      </p:sp>
      <p:pic>
        <p:nvPicPr>
          <p:cNvPr id="7" name="Imagen 6">
            <a:extLst>
              <a:ext uri="{FF2B5EF4-FFF2-40B4-BE49-F238E27FC236}">
                <a16:creationId xmlns:a16="http://schemas.microsoft.com/office/drawing/2014/main" id="{D5965746-5A83-4F27-8F54-65BBFB9F684A}"/>
              </a:ext>
            </a:extLst>
          </p:cNvPr>
          <p:cNvPicPr>
            <a:picLocks noChangeAspect="1"/>
          </p:cNvPicPr>
          <p:nvPr/>
        </p:nvPicPr>
        <p:blipFill>
          <a:blip r:embed="rId2"/>
          <a:stretch>
            <a:fillRect/>
          </a:stretch>
        </p:blipFill>
        <p:spPr>
          <a:xfrm>
            <a:off x="179512" y="1196752"/>
            <a:ext cx="9075948" cy="3917807"/>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Evolución</a:t>
            </a:r>
            <a:r>
              <a:rPr lang="en-GB" dirty="0"/>
              <a:t> I+</a:t>
            </a:r>
            <a:r>
              <a:rPr lang="es-ES_tradnl" dirty="0"/>
              <a:t>D</a:t>
            </a:r>
            <a:r>
              <a:rPr lang="en-GB" dirty="0"/>
              <a:t> </a:t>
            </a:r>
            <a:r>
              <a:rPr lang="en-GB" dirty="0" err="1"/>
              <a:t>extramuros</a:t>
            </a:r>
            <a:r>
              <a:rPr lang="en-GB" dirty="0"/>
              <a:t> </a:t>
            </a:r>
            <a:r>
              <a:rPr lang="en-GB" dirty="0" err="1"/>
              <a:t>por</a:t>
            </a:r>
            <a:r>
              <a:rPr lang="en-GB" dirty="0"/>
              <a:t> CCAA</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13</a:t>
            </a:fld>
            <a:endParaRPr lang="es-ES"/>
          </a:p>
        </p:txBody>
      </p:sp>
      <p:sp>
        <p:nvSpPr>
          <p:cNvPr id="8"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
        <p:nvSpPr>
          <p:cNvPr id="14" name="Text Box 14">
            <a:extLst>
              <a:ext uri="{FF2B5EF4-FFF2-40B4-BE49-F238E27FC236}">
                <a16:creationId xmlns:a16="http://schemas.microsoft.com/office/drawing/2014/main" id="{3CA75C06-EA77-45D9-8042-89C5DCF07419}"/>
              </a:ext>
            </a:extLst>
          </p:cNvPr>
          <p:cNvSpPr txBox="1">
            <a:spLocks noChangeArrowheads="1"/>
          </p:cNvSpPr>
          <p:nvPr/>
        </p:nvSpPr>
        <p:spPr bwMode="auto">
          <a:xfrm>
            <a:off x="306000" y="5440038"/>
            <a:ext cx="6048672" cy="395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179" tIns="43589" rIns="87179" bIns="43589">
            <a:spAutoFit/>
          </a:bodyPr>
          <a:lstStyle>
            <a:lvl1pPr defTabSz="871538">
              <a:defRPr sz="2400">
                <a:solidFill>
                  <a:schemeClr val="tx1"/>
                </a:solidFill>
                <a:latin typeface="Times New Roman" pitchFamily="18" charset="0"/>
              </a:defRPr>
            </a:lvl1pPr>
            <a:lvl2pPr marL="436563" defTabSz="871538">
              <a:defRPr sz="2400">
                <a:solidFill>
                  <a:schemeClr val="tx1"/>
                </a:solidFill>
                <a:latin typeface="Times New Roman" pitchFamily="18" charset="0"/>
              </a:defRPr>
            </a:lvl2pPr>
            <a:lvl3pPr marL="871538" defTabSz="871538">
              <a:defRPr sz="2400">
                <a:solidFill>
                  <a:schemeClr val="tx1"/>
                </a:solidFill>
                <a:latin typeface="Times New Roman" pitchFamily="18" charset="0"/>
              </a:defRPr>
            </a:lvl3pPr>
            <a:lvl4pPr marL="1308100" defTabSz="871538">
              <a:defRPr sz="2400">
                <a:solidFill>
                  <a:schemeClr val="tx1"/>
                </a:solidFill>
                <a:latin typeface="Times New Roman" pitchFamily="18" charset="0"/>
              </a:defRPr>
            </a:lvl4pPr>
            <a:lvl5pPr marL="1743075" defTabSz="871538">
              <a:defRPr sz="2400">
                <a:solidFill>
                  <a:schemeClr val="tx1"/>
                </a:solidFill>
                <a:latin typeface="Times New Roman" pitchFamily="18" charset="0"/>
              </a:defRPr>
            </a:lvl5pPr>
            <a:lvl6pPr marL="2200275" defTabSz="871538" eaLnBrk="0" fontAlgn="base" hangingPunct="0">
              <a:spcBef>
                <a:spcPct val="0"/>
              </a:spcBef>
              <a:spcAft>
                <a:spcPct val="0"/>
              </a:spcAft>
              <a:defRPr sz="2400">
                <a:solidFill>
                  <a:schemeClr val="tx1"/>
                </a:solidFill>
                <a:latin typeface="Times New Roman" pitchFamily="18" charset="0"/>
              </a:defRPr>
            </a:lvl6pPr>
            <a:lvl7pPr marL="2657475" defTabSz="871538" eaLnBrk="0" fontAlgn="base" hangingPunct="0">
              <a:spcBef>
                <a:spcPct val="0"/>
              </a:spcBef>
              <a:spcAft>
                <a:spcPct val="0"/>
              </a:spcAft>
              <a:defRPr sz="2400">
                <a:solidFill>
                  <a:schemeClr val="tx1"/>
                </a:solidFill>
                <a:latin typeface="Times New Roman" pitchFamily="18" charset="0"/>
              </a:defRPr>
            </a:lvl7pPr>
            <a:lvl8pPr marL="3114675" defTabSz="871538" eaLnBrk="0" fontAlgn="base" hangingPunct="0">
              <a:spcBef>
                <a:spcPct val="0"/>
              </a:spcBef>
              <a:spcAft>
                <a:spcPct val="0"/>
              </a:spcAft>
              <a:defRPr sz="2400">
                <a:solidFill>
                  <a:schemeClr val="tx1"/>
                </a:solidFill>
                <a:latin typeface="Times New Roman" pitchFamily="18" charset="0"/>
              </a:defRPr>
            </a:lvl8pPr>
            <a:lvl9pPr marL="3571875" defTabSz="871538" eaLnBrk="0" fontAlgn="base" hangingPunct="0">
              <a:spcBef>
                <a:spcPct val="0"/>
              </a:spcBef>
              <a:spcAft>
                <a:spcPct val="0"/>
              </a:spcAft>
              <a:defRPr sz="2400">
                <a:solidFill>
                  <a:schemeClr val="tx1"/>
                </a:solidFill>
                <a:latin typeface="Times New Roman" pitchFamily="18" charset="0"/>
              </a:defRPr>
            </a:lvl9p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a:latin typeface="HelveticaNeueLT Std" pitchFamily="34" charset="0"/>
              </a:rPr>
              <a:t>Farmaindustria </a:t>
            </a:r>
            <a:r>
              <a:rPr lang="es-ES" altLang="es-ES" sz="1000" dirty="0">
                <a:latin typeface="HelveticaNeueLT Std" pitchFamily="34" charset="0"/>
              </a:rPr>
              <a:t>(gastos I+D) e INE (cifras oficiales de población Padrón municipal a 1/1/2020)</a:t>
            </a:r>
          </a:p>
          <a:p>
            <a:endParaRPr lang="es-ES" altLang="es-ES" sz="1000" dirty="0">
              <a:latin typeface="HelveticaNeueLT Std" pitchFamily="34" charset="0"/>
            </a:endParaRPr>
          </a:p>
        </p:txBody>
      </p:sp>
      <p:pic>
        <p:nvPicPr>
          <p:cNvPr id="7" name="Imagen 6">
            <a:extLst>
              <a:ext uri="{FF2B5EF4-FFF2-40B4-BE49-F238E27FC236}">
                <a16:creationId xmlns:a16="http://schemas.microsoft.com/office/drawing/2014/main" id="{D5FDD915-8F15-4AC2-B128-586A7FCE0DD3}"/>
              </a:ext>
            </a:extLst>
          </p:cNvPr>
          <p:cNvPicPr>
            <a:picLocks noChangeAspect="1"/>
          </p:cNvPicPr>
          <p:nvPr/>
        </p:nvPicPr>
        <p:blipFill>
          <a:blip r:embed="rId2"/>
          <a:stretch>
            <a:fillRect/>
          </a:stretch>
        </p:blipFill>
        <p:spPr>
          <a:xfrm>
            <a:off x="107504" y="1249113"/>
            <a:ext cx="9144000" cy="3813085"/>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a:t>Evolución</a:t>
            </a:r>
            <a:r>
              <a:rPr lang="en-GB" dirty="0"/>
              <a:t> I+</a:t>
            </a:r>
            <a:r>
              <a:rPr lang="es-ES_tradnl" dirty="0"/>
              <a:t>D</a:t>
            </a:r>
            <a:r>
              <a:rPr lang="en-GB" dirty="0"/>
              <a:t> </a:t>
            </a:r>
            <a:r>
              <a:rPr lang="en-GB" dirty="0" err="1"/>
              <a:t>extramuros</a:t>
            </a:r>
            <a:r>
              <a:rPr lang="en-GB" dirty="0"/>
              <a:t> </a:t>
            </a:r>
            <a:r>
              <a:rPr lang="en-GB" dirty="0" err="1"/>
              <a:t>por</a:t>
            </a:r>
            <a:r>
              <a:rPr lang="en-GB" dirty="0"/>
              <a:t> CCAA</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14</a:t>
            </a:fld>
            <a:endParaRPr lang="es-ES"/>
          </a:p>
        </p:txBody>
      </p:sp>
      <p:sp>
        <p:nvSpPr>
          <p:cNvPr id="8"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
        <p:nvSpPr>
          <p:cNvPr id="12" name="Text Box 14">
            <a:extLst>
              <a:ext uri="{FF2B5EF4-FFF2-40B4-BE49-F238E27FC236}">
                <a16:creationId xmlns:a16="http://schemas.microsoft.com/office/drawing/2014/main" id="{0589EDC0-392A-4C25-98A5-D9F344969239}"/>
              </a:ext>
            </a:extLst>
          </p:cNvPr>
          <p:cNvSpPr txBox="1">
            <a:spLocks noChangeArrowheads="1"/>
          </p:cNvSpPr>
          <p:nvPr/>
        </p:nvSpPr>
        <p:spPr bwMode="auto">
          <a:xfrm>
            <a:off x="306000" y="5440038"/>
            <a:ext cx="6048672" cy="395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179" tIns="43589" rIns="87179" bIns="43589">
            <a:spAutoFit/>
          </a:bodyPr>
          <a:lstStyle>
            <a:lvl1pPr defTabSz="871538">
              <a:defRPr sz="2400">
                <a:solidFill>
                  <a:schemeClr val="tx1"/>
                </a:solidFill>
                <a:latin typeface="Times New Roman" pitchFamily="18" charset="0"/>
              </a:defRPr>
            </a:lvl1pPr>
            <a:lvl2pPr marL="436563" defTabSz="871538">
              <a:defRPr sz="2400">
                <a:solidFill>
                  <a:schemeClr val="tx1"/>
                </a:solidFill>
                <a:latin typeface="Times New Roman" pitchFamily="18" charset="0"/>
              </a:defRPr>
            </a:lvl2pPr>
            <a:lvl3pPr marL="871538" defTabSz="871538">
              <a:defRPr sz="2400">
                <a:solidFill>
                  <a:schemeClr val="tx1"/>
                </a:solidFill>
                <a:latin typeface="Times New Roman" pitchFamily="18" charset="0"/>
              </a:defRPr>
            </a:lvl3pPr>
            <a:lvl4pPr marL="1308100" defTabSz="871538">
              <a:defRPr sz="2400">
                <a:solidFill>
                  <a:schemeClr val="tx1"/>
                </a:solidFill>
                <a:latin typeface="Times New Roman" pitchFamily="18" charset="0"/>
              </a:defRPr>
            </a:lvl4pPr>
            <a:lvl5pPr marL="1743075" defTabSz="871538">
              <a:defRPr sz="2400">
                <a:solidFill>
                  <a:schemeClr val="tx1"/>
                </a:solidFill>
                <a:latin typeface="Times New Roman" pitchFamily="18" charset="0"/>
              </a:defRPr>
            </a:lvl5pPr>
            <a:lvl6pPr marL="2200275" defTabSz="871538" eaLnBrk="0" fontAlgn="base" hangingPunct="0">
              <a:spcBef>
                <a:spcPct val="0"/>
              </a:spcBef>
              <a:spcAft>
                <a:spcPct val="0"/>
              </a:spcAft>
              <a:defRPr sz="2400">
                <a:solidFill>
                  <a:schemeClr val="tx1"/>
                </a:solidFill>
                <a:latin typeface="Times New Roman" pitchFamily="18" charset="0"/>
              </a:defRPr>
            </a:lvl6pPr>
            <a:lvl7pPr marL="2657475" defTabSz="871538" eaLnBrk="0" fontAlgn="base" hangingPunct="0">
              <a:spcBef>
                <a:spcPct val="0"/>
              </a:spcBef>
              <a:spcAft>
                <a:spcPct val="0"/>
              </a:spcAft>
              <a:defRPr sz="2400">
                <a:solidFill>
                  <a:schemeClr val="tx1"/>
                </a:solidFill>
                <a:latin typeface="Times New Roman" pitchFamily="18" charset="0"/>
              </a:defRPr>
            </a:lvl7pPr>
            <a:lvl8pPr marL="3114675" defTabSz="871538" eaLnBrk="0" fontAlgn="base" hangingPunct="0">
              <a:spcBef>
                <a:spcPct val="0"/>
              </a:spcBef>
              <a:spcAft>
                <a:spcPct val="0"/>
              </a:spcAft>
              <a:defRPr sz="2400">
                <a:solidFill>
                  <a:schemeClr val="tx1"/>
                </a:solidFill>
                <a:latin typeface="Times New Roman" pitchFamily="18" charset="0"/>
              </a:defRPr>
            </a:lvl8pPr>
            <a:lvl9pPr marL="3571875" defTabSz="871538" eaLnBrk="0" fontAlgn="base" hangingPunct="0">
              <a:spcBef>
                <a:spcPct val="0"/>
              </a:spcBef>
              <a:spcAft>
                <a:spcPct val="0"/>
              </a:spcAft>
              <a:defRPr sz="2400">
                <a:solidFill>
                  <a:schemeClr val="tx1"/>
                </a:solidFill>
                <a:latin typeface="Times New Roman" pitchFamily="18" charset="0"/>
              </a:defRPr>
            </a:lvl9p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a:latin typeface="HelveticaNeueLT Std" pitchFamily="34" charset="0"/>
              </a:rPr>
              <a:t>Farmaindustria </a:t>
            </a:r>
            <a:r>
              <a:rPr lang="es-ES" altLang="es-ES" sz="1000" dirty="0">
                <a:latin typeface="HelveticaNeueLT Std" pitchFamily="34" charset="0"/>
              </a:rPr>
              <a:t>(gastos I+D) e INE (cifras oficiales de población Padrón municipal a 1/1/2020)</a:t>
            </a:r>
          </a:p>
          <a:p>
            <a:endParaRPr lang="es-ES" altLang="es-ES" sz="1000" dirty="0">
              <a:latin typeface="HelveticaNeueLT Std" pitchFamily="34" charset="0"/>
            </a:endParaRPr>
          </a:p>
        </p:txBody>
      </p:sp>
      <p:pic>
        <p:nvPicPr>
          <p:cNvPr id="7" name="Imagen 6">
            <a:extLst>
              <a:ext uri="{FF2B5EF4-FFF2-40B4-BE49-F238E27FC236}">
                <a16:creationId xmlns:a16="http://schemas.microsoft.com/office/drawing/2014/main" id="{99865359-58C8-4544-A0F3-085C7F72E7BD}"/>
              </a:ext>
            </a:extLst>
          </p:cNvPr>
          <p:cNvPicPr>
            <a:picLocks noChangeAspect="1"/>
          </p:cNvPicPr>
          <p:nvPr/>
        </p:nvPicPr>
        <p:blipFill>
          <a:blip r:embed="rId2"/>
          <a:stretch>
            <a:fillRect/>
          </a:stretch>
        </p:blipFill>
        <p:spPr>
          <a:xfrm>
            <a:off x="217342" y="1196752"/>
            <a:ext cx="8818816" cy="3740759"/>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Inversión en Investigación Clínica por fases</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15</a:t>
            </a:fld>
            <a:endParaRPr lang="es-ES"/>
          </a:p>
        </p:txBody>
      </p:sp>
      <p:sp>
        <p:nvSpPr>
          <p:cNvPr id="15"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
        <p:nvSpPr>
          <p:cNvPr id="24" name="Text Box 14">
            <a:extLst>
              <a:ext uri="{FF2B5EF4-FFF2-40B4-BE49-F238E27FC236}">
                <a16:creationId xmlns:a16="http://schemas.microsoft.com/office/drawing/2014/main" id="{A169F50D-2CB1-4065-8DCA-1575561CC957}"/>
              </a:ext>
            </a:extLst>
          </p:cNvPr>
          <p:cNvSpPr txBox="1">
            <a:spLocks noChangeArrowheads="1"/>
          </p:cNvSpPr>
          <p:nvPr/>
        </p:nvSpPr>
        <p:spPr bwMode="auto">
          <a:xfrm>
            <a:off x="4562088" y="5795554"/>
            <a:ext cx="1656184" cy="241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179" tIns="43589" rIns="87179" bIns="43589">
            <a:spAutoFit/>
          </a:bodyPr>
          <a:lstStyle>
            <a:lvl1pPr defTabSz="871538">
              <a:defRPr sz="2400">
                <a:solidFill>
                  <a:schemeClr val="tx1"/>
                </a:solidFill>
                <a:latin typeface="Times New Roman" pitchFamily="18" charset="0"/>
              </a:defRPr>
            </a:lvl1pPr>
            <a:lvl2pPr marL="436563" defTabSz="871538">
              <a:defRPr sz="2400">
                <a:solidFill>
                  <a:schemeClr val="tx1"/>
                </a:solidFill>
                <a:latin typeface="Times New Roman" pitchFamily="18" charset="0"/>
              </a:defRPr>
            </a:lvl2pPr>
            <a:lvl3pPr marL="871538" defTabSz="871538">
              <a:defRPr sz="2400">
                <a:solidFill>
                  <a:schemeClr val="tx1"/>
                </a:solidFill>
                <a:latin typeface="Times New Roman" pitchFamily="18" charset="0"/>
              </a:defRPr>
            </a:lvl3pPr>
            <a:lvl4pPr marL="1308100" defTabSz="871538">
              <a:defRPr sz="2400">
                <a:solidFill>
                  <a:schemeClr val="tx1"/>
                </a:solidFill>
                <a:latin typeface="Times New Roman" pitchFamily="18" charset="0"/>
              </a:defRPr>
            </a:lvl4pPr>
            <a:lvl5pPr marL="1743075" defTabSz="871538">
              <a:defRPr sz="2400">
                <a:solidFill>
                  <a:schemeClr val="tx1"/>
                </a:solidFill>
                <a:latin typeface="Times New Roman" pitchFamily="18" charset="0"/>
              </a:defRPr>
            </a:lvl5pPr>
            <a:lvl6pPr marL="2200275" defTabSz="871538" eaLnBrk="0" fontAlgn="base" hangingPunct="0">
              <a:spcBef>
                <a:spcPct val="0"/>
              </a:spcBef>
              <a:spcAft>
                <a:spcPct val="0"/>
              </a:spcAft>
              <a:defRPr sz="2400">
                <a:solidFill>
                  <a:schemeClr val="tx1"/>
                </a:solidFill>
                <a:latin typeface="Times New Roman" pitchFamily="18" charset="0"/>
              </a:defRPr>
            </a:lvl6pPr>
            <a:lvl7pPr marL="2657475" defTabSz="871538" eaLnBrk="0" fontAlgn="base" hangingPunct="0">
              <a:spcBef>
                <a:spcPct val="0"/>
              </a:spcBef>
              <a:spcAft>
                <a:spcPct val="0"/>
              </a:spcAft>
              <a:defRPr sz="2400">
                <a:solidFill>
                  <a:schemeClr val="tx1"/>
                </a:solidFill>
                <a:latin typeface="Times New Roman" pitchFamily="18" charset="0"/>
              </a:defRPr>
            </a:lvl7pPr>
            <a:lvl8pPr marL="3114675" defTabSz="871538" eaLnBrk="0" fontAlgn="base" hangingPunct="0">
              <a:spcBef>
                <a:spcPct val="0"/>
              </a:spcBef>
              <a:spcAft>
                <a:spcPct val="0"/>
              </a:spcAft>
              <a:defRPr sz="2400">
                <a:solidFill>
                  <a:schemeClr val="tx1"/>
                </a:solidFill>
                <a:latin typeface="Times New Roman" pitchFamily="18" charset="0"/>
              </a:defRPr>
            </a:lvl8pPr>
            <a:lvl9pPr marL="3571875" defTabSz="871538" eaLnBrk="0" fontAlgn="base" hangingPunct="0">
              <a:spcBef>
                <a:spcPct val="0"/>
              </a:spcBef>
              <a:spcAft>
                <a:spcPct val="0"/>
              </a:spcAft>
              <a:defRPr sz="2400">
                <a:solidFill>
                  <a:schemeClr val="tx1"/>
                </a:solidFill>
                <a:latin typeface="Times New Roman" pitchFamily="18" charset="0"/>
              </a:defRPr>
            </a:lvl9p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err="1">
                <a:latin typeface="HelveticaNeueLT Std" pitchFamily="34" charset="0"/>
              </a:rPr>
              <a:t>Farmaindustria</a:t>
            </a:r>
            <a:endParaRPr lang="es-ES" altLang="es-ES" sz="1000" dirty="0">
              <a:latin typeface="HelveticaNeueLT Std" pitchFamily="34" charset="0"/>
            </a:endParaRPr>
          </a:p>
        </p:txBody>
      </p:sp>
      <p:pic>
        <p:nvPicPr>
          <p:cNvPr id="6" name="Imagen 5">
            <a:extLst>
              <a:ext uri="{FF2B5EF4-FFF2-40B4-BE49-F238E27FC236}">
                <a16:creationId xmlns:a16="http://schemas.microsoft.com/office/drawing/2014/main" id="{D15F9D61-8E3F-43F3-A99A-747F043682E0}"/>
              </a:ext>
            </a:extLst>
          </p:cNvPr>
          <p:cNvPicPr>
            <a:picLocks noChangeAspect="1"/>
          </p:cNvPicPr>
          <p:nvPr/>
        </p:nvPicPr>
        <p:blipFill>
          <a:blip r:embed="rId2"/>
          <a:stretch>
            <a:fillRect/>
          </a:stretch>
        </p:blipFill>
        <p:spPr>
          <a:xfrm>
            <a:off x="1979712" y="1837305"/>
            <a:ext cx="6028598" cy="3405543"/>
          </a:xfrm>
          <a:prstGeom prst="rect">
            <a:avLst/>
          </a:prstGeom>
        </p:spPr>
      </p:pic>
      <p:sp>
        <p:nvSpPr>
          <p:cNvPr id="11" name="Rectángulo 10">
            <a:extLst>
              <a:ext uri="{FF2B5EF4-FFF2-40B4-BE49-F238E27FC236}">
                <a16:creationId xmlns:a16="http://schemas.microsoft.com/office/drawing/2014/main" id="{4F7F7574-2EAA-423C-97FA-437DA8E3C615}"/>
              </a:ext>
            </a:extLst>
          </p:cNvPr>
          <p:cNvSpPr/>
          <p:nvPr/>
        </p:nvSpPr>
        <p:spPr>
          <a:xfrm>
            <a:off x="179512" y="987411"/>
            <a:ext cx="8686888" cy="757130"/>
          </a:xfrm>
          <a:prstGeom prst="rect">
            <a:avLst/>
          </a:prstGeom>
        </p:spPr>
        <p:txBody>
          <a:bodyPr wrap="square">
            <a:spAutoFit/>
          </a:bodyPr>
          <a:lstStyle/>
          <a:p>
            <a:pPr>
              <a:lnSpc>
                <a:spcPct val="90000"/>
              </a:lnSpc>
              <a:spcBef>
                <a:spcPct val="20000"/>
              </a:spcBef>
              <a:tabLst>
                <a:tab pos="3451225" algn="l"/>
              </a:tabLst>
            </a:pPr>
            <a:r>
              <a:rPr lang="es-ES_tradnl" altLang="es-ES" sz="1600" dirty="0">
                <a:latin typeface="HelveticaNeueLT Std" pitchFamily="34" charset="0"/>
              </a:rPr>
              <a:t>En el año 2020, se invirtieron </a:t>
            </a:r>
            <a:r>
              <a:rPr lang="es-ES_tradnl" altLang="es-ES" sz="1600" b="1" dirty="0">
                <a:latin typeface="HelveticaNeueLT Std" pitchFamily="34" charset="0"/>
              </a:rPr>
              <a:t>697 millones de euros en investigación clínica, </a:t>
            </a:r>
            <a:r>
              <a:rPr lang="es-ES_tradnl" altLang="es-ES" sz="1600" dirty="0">
                <a:latin typeface="HelveticaNeueLT Std" pitchFamily="34" charset="0"/>
              </a:rPr>
              <a:t>de los cuales casi la mitad se destinó a ensayos en fase III y un </a:t>
            </a:r>
            <a:r>
              <a:rPr lang="es-ES_tradnl" altLang="es-ES" sz="1600" b="1" dirty="0">
                <a:latin typeface="HelveticaNeueLT Std" pitchFamily="34" charset="0"/>
              </a:rPr>
              <a:t>37,7%</a:t>
            </a:r>
            <a:r>
              <a:rPr lang="es-ES_tradnl" altLang="es-ES" sz="1600" dirty="0">
                <a:latin typeface="HelveticaNeueLT Std" pitchFamily="34" charset="0"/>
              </a:rPr>
              <a:t> a </a:t>
            </a:r>
            <a:r>
              <a:rPr lang="es-ES_tradnl" altLang="es-ES" sz="1600" b="1" dirty="0">
                <a:latin typeface="HelveticaNeueLT Std" pitchFamily="34" charset="0"/>
              </a:rPr>
              <a:t>fases tempranas </a:t>
            </a:r>
            <a:r>
              <a:rPr lang="es-ES_tradnl" altLang="es-ES" sz="1600" dirty="0">
                <a:latin typeface="HelveticaNeueLT Std" pitchFamily="34" charset="0"/>
              </a:rPr>
              <a:t>(fases I y II), es decir, </a:t>
            </a:r>
            <a:r>
              <a:rPr lang="es-ES_tradnl" altLang="es-ES" sz="1600" b="1" dirty="0">
                <a:latin typeface="HelveticaNeueLT Std" pitchFamily="34" charset="0"/>
              </a:rPr>
              <a:t>262 millones de euros.</a:t>
            </a:r>
          </a:p>
        </p:txBody>
      </p:sp>
      <p:sp>
        <p:nvSpPr>
          <p:cNvPr id="12" name="1 CuadroTexto">
            <a:extLst>
              <a:ext uri="{FF2B5EF4-FFF2-40B4-BE49-F238E27FC236}">
                <a16:creationId xmlns:a16="http://schemas.microsoft.com/office/drawing/2014/main" id="{E033FC25-0E35-4EA7-A966-F2FEF352363E}"/>
              </a:ext>
            </a:extLst>
          </p:cNvPr>
          <p:cNvSpPr txBox="1"/>
          <p:nvPr/>
        </p:nvSpPr>
        <p:spPr>
          <a:xfrm>
            <a:off x="203843" y="4535393"/>
            <a:ext cx="3249472" cy="1600438"/>
          </a:xfrm>
          <a:prstGeom prst="rect">
            <a:avLst/>
          </a:prstGeom>
          <a:noFill/>
        </p:spPr>
        <p:txBody>
          <a:bodyPr wrap="square" rtlCol="0">
            <a:spAutoFit/>
          </a:bodyPr>
          <a:lstStyle/>
          <a:p>
            <a:pPr>
              <a:spcBef>
                <a:spcPct val="20000"/>
              </a:spcBef>
              <a:tabLst>
                <a:tab pos="3451225" algn="l"/>
              </a:tabLst>
            </a:pPr>
            <a:r>
              <a:rPr lang="es-ES_tradnl" altLang="es-ES" sz="1400" dirty="0">
                <a:latin typeface="HelveticaNeueLT Std" pitchFamily="34" charset="0"/>
              </a:rPr>
              <a:t>La distribución por nº de ensayos (fuente: BEST) es distinta: </a:t>
            </a:r>
            <a:r>
              <a:rPr lang="es-ES_tradnl" altLang="es-ES" sz="1400" b="1" dirty="0">
                <a:latin typeface="HelveticaNeueLT Std" pitchFamily="34" charset="0"/>
              </a:rPr>
              <a:t>las fases 1 y 2 son el 55% de los ensayos</a:t>
            </a:r>
            <a:r>
              <a:rPr lang="es-ES_tradnl" altLang="es-ES" sz="1400" dirty="0">
                <a:latin typeface="HelveticaNeueLT Std" pitchFamily="34" charset="0"/>
              </a:rPr>
              <a:t> (frente al 38% en gasto), los </a:t>
            </a:r>
            <a:r>
              <a:rPr lang="es-ES_tradnl" altLang="es-ES" sz="1400" b="1" dirty="0">
                <a:latin typeface="HelveticaNeueLT Std" pitchFamily="34" charset="0"/>
              </a:rPr>
              <a:t>fase 3 el 41%</a:t>
            </a:r>
            <a:r>
              <a:rPr lang="es-ES_tradnl" altLang="es-ES" sz="1400" dirty="0">
                <a:latin typeface="HelveticaNeueLT Std" pitchFamily="34" charset="0"/>
              </a:rPr>
              <a:t> (frente al 49%) y </a:t>
            </a:r>
            <a:r>
              <a:rPr lang="es-ES_tradnl" altLang="es-ES" sz="1400" b="1" dirty="0">
                <a:latin typeface="HelveticaNeueLT Std" pitchFamily="34" charset="0"/>
              </a:rPr>
              <a:t>los fase 4 solo el 4%</a:t>
            </a:r>
            <a:r>
              <a:rPr lang="es-ES_tradnl" altLang="es-ES" sz="1400" dirty="0">
                <a:latin typeface="HelveticaNeueLT Std" pitchFamily="34" charset="0"/>
              </a:rPr>
              <a:t> (frente al 14% en gasto, por la mayor </a:t>
            </a:r>
            <a:r>
              <a:rPr lang="es-ES_tradnl" altLang="es-ES" sz="1400" i="1" dirty="0">
                <a:latin typeface="HelveticaNeueLT Std" pitchFamily="34" charset="0"/>
              </a:rPr>
              <a:t>n</a:t>
            </a:r>
            <a:r>
              <a:rPr lang="es-ES_tradnl" altLang="es-ES" sz="1400" dirty="0">
                <a:latin typeface="HelveticaNeueLT Std" pitchFamily="34" charset="0"/>
              </a:rPr>
              <a:t> de pacientes)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dirty="0"/>
              <a:t>Evolución inversión en Investigación Clínica</a:t>
            </a:r>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16</a:t>
            </a:fld>
            <a:endParaRPr lang="es-ES"/>
          </a:p>
        </p:txBody>
      </p:sp>
      <p:sp>
        <p:nvSpPr>
          <p:cNvPr id="13" name="Text Box 14">
            <a:extLst>
              <a:ext uri="{FF2B5EF4-FFF2-40B4-BE49-F238E27FC236}">
                <a16:creationId xmlns:a16="http://schemas.microsoft.com/office/drawing/2014/main" id="{AD4A0FFC-54BE-4834-A697-8E43E4F487DA}"/>
              </a:ext>
            </a:extLst>
          </p:cNvPr>
          <p:cNvSpPr txBox="1">
            <a:spLocks noChangeArrowheads="1"/>
          </p:cNvSpPr>
          <p:nvPr/>
        </p:nvSpPr>
        <p:spPr bwMode="auto">
          <a:xfrm>
            <a:off x="611560" y="5823518"/>
            <a:ext cx="1656184" cy="241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179" tIns="43589" rIns="87179" bIns="43589">
            <a:spAutoFit/>
          </a:bodyPr>
          <a:lstStyle>
            <a:lvl1pPr defTabSz="871538">
              <a:defRPr sz="2400">
                <a:solidFill>
                  <a:schemeClr val="tx1"/>
                </a:solidFill>
                <a:latin typeface="Times New Roman" pitchFamily="18" charset="0"/>
              </a:defRPr>
            </a:lvl1pPr>
            <a:lvl2pPr marL="436563" defTabSz="871538">
              <a:defRPr sz="2400">
                <a:solidFill>
                  <a:schemeClr val="tx1"/>
                </a:solidFill>
                <a:latin typeface="Times New Roman" pitchFamily="18" charset="0"/>
              </a:defRPr>
            </a:lvl2pPr>
            <a:lvl3pPr marL="871538" defTabSz="871538">
              <a:defRPr sz="2400">
                <a:solidFill>
                  <a:schemeClr val="tx1"/>
                </a:solidFill>
                <a:latin typeface="Times New Roman" pitchFamily="18" charset="0"/>
              </a:defRPr>
            </a:lvl3pPr>
            <a:lvl4pPr marL="1308100" defTabSz="871538">
              <a:defRPr sz="2400">
                <a:solidFill>
                  <a:schemeClr val="tx1"/>
                </a:solidFill>
                <a:latin typeface="Times New Roman" pitchFamily="18" charset="0"/>
              </a:defRPr>
            </a:lvl4pPr>
            <a:lvl5pPr marL="1743075" defTabSz="871538">
              <a:defRPr sz="2400">
                <a:solidFill>
                  <a:schemeClr val="tx1"/>
                </a:solidFill>
                <a:latin typeface="Times New Roman" pitchFamily="18" charset="0"/>
              </a:defRPr>
            </a:lvl5pPr>
            <a:lvl6pPr marL="2200275" defTabSz="871538" eaLnBrk="0" fontAlgn="base" hangingPunct="0">
              <a:spcBef>
                <a:spcPct val="0"/>
              </a:spcBef>
              <a:spcAft>
                <a:spcPct val="0"/>
              </a:spcAft>
              <a:defRPr sz="2400">
                <a:solidFill>
                  <a:schemeClr val="tx1"/>
                </a:solidFill>
                <a:latin typeface="Times New Roman" pitchFamily="18" charset="0"/>
              </a:defRPr>
            </a:lvl6pPr>
            <a:lvl7pPr marL="2657475" defTabSz="871538" eaLnBrk="0" fontAlgn="base" hangingPunct="0">
              <a:spcBef>
                <a:spcPct val="0"/>
              </a:spcBef>
              <a:spcAft>
                <a:spcPct val="0"/>
              </a:spcAft>
              <a:defRPr sz="2400">
                <a:solidFill>
                  <a:schemeClr val="tx1"/>
                </a:solidFill>
                <a:latin typeface="Times New Roman" pitchFamily="18" charset="0"/>
              </a:defRPr>
            </a:lvl7pPr>
            <a:lvl8pPr marL="3114675" defTabSz="871538" eaLnBrk="0" fontAlgn="base" hangingPunct="0">
              <a:spcBef>
                <a:spcPct val="0"/>
              </a:spcBef>
              <a:spcAft>
                <a:spcPct val="0"/>
              </a:spcAft>
              <a:defRPr sz="2400">
                <a:solidFill>
                  <a:schemeClr val="tx1"/>
                </a:solidFill>
                <a:latin typeface="Times New Roman" pitchFamily="18" charset="0"/>
              </a:defRPr>
            </a:lvl8pPr>
            <a:lvl9pPr marL="3571875" defTabSz="871538" eaLnBrk="0" fontAlgn="base" hangingPunct="0">
              <a:spcBef>
                <a:spcPct val="0"/>
              </a:spcBef>
              <a:spcAft>
                <a:spcPct val="0"/>
              </a:spcAft>
              <a:defRPr sz="2400">
                <a:solidFill>
                  <a:schemeClr val="tx1"/>
                </a:solidFill>
                <a:latin typeface="Times New Roman" pitchFamily="18" charset="0"/>
              </a:defRPr>
            </a:lvl9p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err="1">
                <a:latin typeface="HelveticaNeueLT Std" pitchFamily="34" charset="0"/>
              </a:rPr>
              <a:t>Farmaindustria</a:t>
            </a:r>
            <a:endParaRPr lang="es-ES" altLang="es-ES" sz="1000" dirty="0">
              <a:latin typeface="HelveticaNeueLT Std" pitchFamily="34" charset="0"/>
            </a:endParaRPr>
          </a:p>
        </p:txBody>
      </p:sp>
      <p:pic>
        <p:nvPicPr>
          <p:cNvPr id="6" name="Imagen 5">
            <a:extLst>
              <a:ext uri="{FF2B5EF4-FFF2-40B4-BE49-F238E27FC236}">
                <a16:creationId xmlns:a16="http://schemas.microsoft.com/office/drawing/2014/main" id="{DF459CF6-9751-4CA9-B8A9-8BBC8B49E28F}"/>
              </a:ext>
            </a:extLst>
          </p:cNvPr>
          <p:cNvPicPr>
            <a:picLocks noChangeAspect="1"/>
          </p:cNvPicPr>
          <p:nvPr/>
        </p:nvPicPr>
        <p:blipFill>
          <a:blip r:embed="rId2"/>
          <a:stretch>
            <a:fillRect/>
          </a:stretch>
        </p:blipFill>
        <p:spPr>
          <a:xfrm>
            <a:off x="836126" y="2281413"/>
            <a:ext cx="7773074" cy="3298222"/>
          </a:xfrm>
          <a:prstGeom prst="rect">
            <a:avLst/>
          </a:prstGeom>
        </p:spPr>
      </p:pic>
      <p:sp>
        <p:nvSpPr>
          <p:cNvPr id="12" name="12 CuadroTexto">
            <a:extLst>
              <a:ext uri="{FF2B5EF4-FFF2-40B4-BE49-F238E27FC236}">
                <a16:creationId xmlns:a16="http://schemas.microsoft.com/office/drawing/2014/main" id="{51597D4E-0FA0-4C45-9C90-0089A0892FEB}"/>
              </a:ext>
            </a:extLst>
          </p:cNvPr>
          <p:cNvSpPr txBox="1"/>
          <p:nvPr/>
        </p:nvSpPr>
        <p:spPr>
          <a:xfrm>
            <a:off x="107505" y="902683"/>
            <a:ext cx="9001000" cy="338554"/>
          </a:xfrm>
          <a:prstGeom prst="rect">
            <a:avLst/>
          </a:prstGeom>
          <a:noFill/>
        </p:spPr>
        <p:txBody>
          <a:bodyPr wrap="square" rtlCol="0">
            <a:spAutoFit/>
          </a:bodyPr>
          <a:lstStyle/>
          <a:p>
            <a:pPr algn="ctr"/>
            <a:r>
              <a:rPr lang="es-ES" sz="1600" b="1" dirty="0">
                <a:solidFill>
                  <a:srgbClr val="1E727F"/>
                </a:solidFill>
                <a:latin typeface="HelveticaNeueLT Std" pitchFamily="34" charset="0"/>
              </a:rPr>
              <a:t>Inversión en investigación clínica: Tasa de variación media anual por fases (2010-2020)</a:t>
            </a:r>
          </a:p>
        </p:txBody>
      </p:sp>
      <p:sp>
        <p:nvSpPr>
          <p:cNvPr id="15" name="28 CuadroTexto">
            <a:extLst>
              <a:ext uri="{FF2B5EF4-FFF2-40B4-BE49-F238E27FC236}">
                <a16:creationId xmlns:a16="http://schemas.microsoft.com/office/drawing/2014/main" id="{B83358EA-2C72-408D-A52F-F0C7426A7658}"/>
              </a:ext>
            </a:extLst>
          </p:cNvPr>
          <p:cNvSpPr txBox="1"/>
          <p:nvPr/>
        </p:nvSpPr>
        <p:spPr>
          <a:xfrm>
            <a:off x="306000" y="1382760"/>
            <a:ext cx="8560400" cy="757130"/>
          </a:xfrm>
          <a:prstGeom prst="rect">
            <a:avLst/>
          </a:prstGeom>
          <a:noFill/>
        </p:spPr>
        <p:txBody>
          <a:bodyPr wrap="square" rtlCol="0">
            <a:spAutoFit/>
          </a:bodyPr>
          <a:lstStyle/>
          <a:p>
            <a:pPr algn="just">
              <a:lnSpc>
                <a:spcPct val="90000"/>
              </a:lnSpc>
              <a:spcBef>
                <a:spcPct val="20000"/>
              </a:spcBef>
              <a:tabLst>
                <a:tab pos="3451225" algn="l"/>
              </a:tabLst>
            </a:pPr>
            <a:r>
              <a:rPr lang="es-ES_tradnl" altLang="es-ES" sz="1600" b="1" dirty="0">
                <a:latin typeface="HelveticaNeueLT Std" pitchFamily="34" charset="0"/>
              </a:rPr>
              <a:t>El gasto en investigación clínica</a:t>
            </a:r>
            <a:r>
              <a:rPr lang="es-ES_tradnl" altLang="es-ES" sz="1600" dirty="0">
                <a:latin typeface="HelveticaNeueLT Std" pitchFamily="34" charset="0"/>
              </a:rPr>
              <a:t> llevado a cabo por la industria farmacéutica </a:t>
            </a:r>
            <a:r>
              <a:rPr lang="es-ES_tradnl" altLang="es-ES" sz="1600" b="1" dirty="0">
                <a:latin typeface="HelveticaNeueLT Std" pitchFamily="34" charset="0"/>
              </a:rPr>
              <a:t>ha aumentado a un ritmo medio anual acumulativo del +4,2% en los últimos 10 años,</a:t>
            </a:r>
            <a:r>
              <a:rPr lang="es-ES_tradnl" altLang="es-ES" sz="1600" dirty="0">
                <a:latin typeface="HelveticaNeueLT Std" pitchFamily="34" charset="0"/>
              </a:rPr>
              <a:t> pasando de 460 millones de euros en 2010 a 697 millones de euros en 2020.</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ES_tradnl" dirty="0"/>
              <a:t>Evolución de la Investigación Clínica por fases</a:t>
            </a:r>
            <a:endParaRPr lang="es-ES" dirty="0"/>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17</a:t>
            </a:fld>
            <a:endParaRPr lang="es-ES"/>
          </a:p>
        </p:txBody>
      </p:sp>
      <p:sp>
        <p:nvSpPr>
          <p:cNvPr id="25" name="Text Box 14">
            <a:extLst>
              <a:ext uri="{FF2B5EF4-FFF2-40B4-BE49-F238E27FC236}">
                <a16:creationId xmlns:a16="http://schemas.microsoft.com/office/drawing/2014/main" id="{97C39D46-EF56-4718-ABB9-DB8BE88CE79A}"/>
              </a:ext>
            </a:extLst>
          </p:cNvPr>
          <p:cNvSpPr txBox="1">
            <a:spLocks noChangeArrowheads="1"/>
          </p:cNvSpPr>
          <p:nvPr/>
        </p:nvSpPr>
        <p:spPr bwMode="auto">
          <a:xfrm>
            <a:off x="611560" y="5738035"/>
            <a:ext cx="1656184" cy="241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87179" tIns="43589" rIns="87179" bIns="43589">
            <a:spAutoFit/>
          </a:bodyPr>
          <a:lstStyle>
            <a:lvl1pPr defTabSz="871538">
              <a:defRPr sz="2400">
                <a:solidFill>
                  <a:schemeClr val="tx1"/>
                </a:solidFill>
                <a:latin typeface="Times New Roman" pitchFamily="18" charset="0"/>
              </a:defRPr>
            </a:lvl1pPr>
            <a:lvl2pPr marL="436563" defTabSz="871538">
              <a:defRPr sz="2400">
                <a:solidFill>
                  <a:schemeClr val="tx1"/>
                </a:solidFill>
                <a:latin typeface="Times New Roman" pitchFamily="18" charset="0"/>
              </a:defRPr>
            </a:lvl2pPr>
            <a:lvl3pPr marL="871538" defTabSz="871538">
              <a:defRPr sz="2400">
                <a:solidFill>
                  <a:schemeClr val="tx1"/>
                </a:solidFill>
                <a:latin typeface="Times New Roman" pitchFamily="18" charset="0"/>
              </a:defRPr>
            </a:lvl3pPr>
            <a:lvl4pPr marL="1308100" defTabSz="871538">
              <a:defRPr sz="2400">
                <a:solidFill>
                  <a:schemeClr val="tx1"/>
                </a:solidFill>
                <a:latin typeface="Times New Roman" pitchFamily="18" charset="0"/>
              </a:defRPr>
            </a:lvl4pPr>
            <a:lvl5pPr marL="1743075" defTabSz="871538">
              <a:defRPr sz="2400">
                <a:solidFill>
                  <a:schemeClr val="tx1"/>
                </a:solidFill>
                <a:latin typeface="Times New Roman" pitchFamily="18" charset="0"/>
              </a:defRPr>
            </a:lvl5pPr>
            <a:lvl6pPr marL="2200275" defTabSz="871538" eaLnBrk="0" fontAlgn="base" hangingPunct="0">
              <a:spcBef>
                <a:spcPct val="0"/>
              </a:spcBef>
              <a:spcAft>
                <a:spcPct val="0"/>
              </a:spcAft>
              <a:defRPr sz="2400">
                <a:solidFill>
                  <a:schemeClr val="tx1"/>
                </a:solidFill>
                <a:latin typeface="Times New Roman" pitchFamily="18" charset="0"/>
              </a:defRPr>
            </a:lvl6pPr>
            <a:lvl7pPr marL="2657475" defTabSz="871538" eaLnBrk="0" fontAlgn="base" hangingPunct="0">
              <a:spcBef>
                <a:spcPct val="0"/>
              </a:spcBef>
              <a:spcAft>
                <a:spcPct val="0"/>
              </a:spcAft>
              <a:defRPr sz="2400">
                <a:solidFill>
                  <a:schemeClr val="tx1"/>
                </a:solidFill>
                <a:latin typeface="Times New Roman" pitchFamily="18" charset="0"/>
              </a:defRPr>
            </a:lvl7pPr>
            <a:lvl8pPr marL="3114675" defTabSz="871538" eaLnBrk="0" fontAlgn="base" hangingPunct="0">
              <a:spcBef>
                <a:spcPct val="0"/>
              </a:spcBef>
              <a:spcAft>
                <a:spcPct val="0"/>
              </a:spcAft>
              <a:defRPr sz="2400">
                <a:solidFill>
                  <a:schemeClr val="tx1"/>
                </a:solidFill>
                <a:latin typeface="Times New Roman" pitchFamily="18" charset="0"/>
              </a:defRPr>
            </a:lvl8pPr>
            <a:lvl9pPr marL="3571875" defTabSz="871538" eaLnBrk="0" fontAlgn="base" hangingPunct="0">
              <a:spcBef>
                <a:spcPct val="0"/>
              </a:spcBef>
              <a:spcAft>
                <a:spcPct val="0"/>
              </a:spcAft>
              <a:defRPr sz="2400">
                <a:solidFill>
                  <a:schemeClr val="tx1"/>
                </a:solidFill>
                <a:latin typeface="Times New Roman" pitchFamily="18" charset="0"/>
              </a:defRPr>
            </a:lvl9pPr>
          </a:lstStyle>
          <a:p>
            <a:r>
              <a:rPr lang="es-ES" altLang="es-ES" sz="1000" b="1" dirty="0">
                <a:latin typeface="HelveticaNeueLT Std" pitchFamily="34" charset="0"/>
              </a:rPr>
              <a:t>Fuente: </a:t>
            </a:r>
            <a:r>
              <a:rPr lang="es-ES" altLang="es-ES" sz="1000" b="1" cap="small" dirty="0">
                <a:latin typeface="HelveticaNeueLT Std" pitchFamily="34" charset="0"/>
              </a:rPr>
              <a:t> </a:t>
            </a:r>
            <a:r>
              <a:rPr lang="es-ES" altLang="es-ES" sz="1000" cap="small" dirty="0" err="1">
                <a:latin typeface="HelveticaNeueLT Std" pitchFamily="34" charset="0"/>
              </a:rPr>
              <a:t>Farmaindustria</a:t>
            </a:r>
            <a:endParaRPr lang="es-ES" altLang="es-ES" sz="1000" dirty="0">
              <a:latin typeface="HelveticaNeueLT Std" pitchFamily="34" charset="0"/>
            </a:endParaRPr>
          </a:p>
        </p:txBody>
      </p:sp>
      <p:pic>
        <p:nvPicPr>
          <p:cNvPr id="6" name="Imagen 5">
            <a:extLst>
              <a:ext uri="{FF2B5EF4-FFF2-40B4-BE49-F238E27FC236}">
                <a16:creationId xmlns:a16="http://schemas.microsoft.com/office/drawing/2014/main" id="{E8B867F5-EF60-4942-98A0-79D764BAC579}"/>
              </a:ext>
            </a:extLst>
          </p:cNvPr>
          <p:cNvPicPr>
            <a:picLocks noChangeAspect="1"/>
          </p:cNvPicPr>
          <p:nvPr/>
        </p:nvPicPr>
        <p:blipFill>
          <a:blip r:embed="rId2"/>
          <a:stretch>
            <a:fillRect/>
          </a:stretch>
        </p:blipFill>
        <p:spPr>
          <a:xfrm>
            <a:off x="277600" y="2348880"/>
            <a:ext cx="9144000" cy="3033108"/>
          </a:xfrm>
          <a:prstGeom prst="rect">
            <a:avLst/>
          </a:prstGeom>
        </p:spPr>
      </p:pic>
      <p:sp>
        <p:nvSpPr>
          <p:cNvPr id="14" name="38 CuadroTexto">
            <a:extLst>
              <a:ext uri="{FF2B5EF4-FFF2-40B4-BE49-F238E27FC236}">
                <a16:creationId xmlns:a16="http://schemas.microsoft.com/office/drawing/2014/main" id="{A96201AB-C93B-46E0-9343-36A929FFB515}"/>
              </a:ext>
            </a:extLst>
          </p:cNvPr>
          <p:cNvSpPr txBox="1"/>
          <p:nvPr/>
        </p:nvSpPr>
        <p:spPr>
          <a:xfrm>
            <a:off x="338063" y="983867"/>
            <a:ext cx="8576491" cy="1200329"/>
          </a:xfrm>
          <a:prstGeom prst="rect">
            <a:avLst/>
          </a:prstGeom>
          <a:noFill/>
        </p:spPr>
        <p:txBody>
          <a:bodyPr wrap="square" rtlCol="0">
            <a:spAutoFit/>
          </a:bodyPr>
          <a:lstStyle/>
          <a:p>
            <a:pPr>
              <a:lnSpc>
                <a:spcPct val="90000"/>
              </a:lnSpc>
              <a:spcBef>
                <a:spcPct val="20000"/>
              </a:spcBef>
              <a:tabLst>
                <a:tab pos="3451225" algn="l"/>
              </a:tabLst>
            </a:pPr>
            <a:r>
              <a:rPr lang="es-ES_tradnl" altLang="es-ES" sz="1600" dirty="0">
                <a:latin typeface="HelveticaNeueLT Std" pitchFamily="34" charset="0"/>
              </a:rPr>
              <a:t>Al comparar la distribución del gasto en investigación clínica en 2010 con la de 2020, se aprecia como </a:t>
            </a:r>
            <a:r>
              <a:rPr lang="es-ES_tradnl" altLang="es-ES" sz="1600" b="1" dirty="0">
                <a:latin typeface="HelveticaNeueLT Std" pitchFamily="34" charset="0"/>
              </a:rPr>
              <a:t>han ganado mucho peso los ensayos en fase I, </a:t>
            </a:r>
            <a:r>
              <a:rPr lang="es-ES_tradnl" altLang="es-ES" sz="1600" dirty="0">
                <a:latin typeface="HelveticaNeueLT Std" pitchFamily="34" charset="0"/>
              </a:rPr>
              <a:t>y en menor medida los fase III</a:t>
            </a:r>
            <a:r>
              <a:rPr lang="es-ES_tradnl" altLang="es-ES" sz="1600" b="1" dirty="0">
                <a:latin typeface="HelveticaNeueLT Std" pitchFamily="34" charset="0"/>
              </a:rPr>
              <a:t>,</a:t>
            </a:r>
            <a:r>
              <a:rPr lang="es-ES_tradnl" altLang="es-ES" sz="1600" dirty="0">
                <a:latin typeface="HelveticaNeueLT Std" pitchFamily="34" charset="0"/>
              </a:rPr>
              <a:t> en detrimento del resto de fases que, aunque han crecido en términos absolutos (ver siguiente página), lo han hecho a un ritmo menor que el resto, por lo que su peso relativo se ha reducido. </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ES" dirty="0"/>
              <a:t>Competitividad de España en Investigación Clínica</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18</a:t>
            </a:fld>
            <a:endParaRPr lang="es-ES"/>
          </a:p>
        </p:txBody>
      </p:sp>
      <p:sp>
        <p:nvSpPr>
          <p:cNvPr id="6" name="Rectangle 3"/>
          <p:cNvSpPr>
            <a:spLocks noChangeArrowheads="1"/>
          </p:cNvSpPr>
          <p:nvPr/>
        </p:nvSpPr>
        <p:spPr bwMode="auto">
          <a:xfrm>
            <a:off x="334963" y="990600"/>
            <a:ext cx="8474075" cy="1006475"/>
          </a:xfrm>
          <a:prstGeom prst="rect">
            <a:avLst/>
          </a:prstGeom>
          <a:solidFill>
            <a:srgbClr val="EAEAEA"/>
          </a:solidFill>
          <a:ln w="9525">
            <a:noFill/>
            <a:miter lim="800000"/>
            <a:headEnd/>
            <a:tailEnd/>
          </a:ln>
          <a:effectLst/>
        </p:spPr>
        <p:txBody>
          <a:bodyPr>
            <a:spAutoFit/>
          </a:bodyPr>
          <a:lstStyle/>
          <a:p>
            <a:r>
              <a:rPr lang="es-ES" sz="2000">
                <a:solidFill>
                  <a:srgbClr val="2D2323"/>
                </a:solidFill>
                <a:latin typeface="Tahoma" pitchFamily="34" charset="0"/>
              </a:rPr>
              <a:t>La </a:t>
            </a:r>
            <a:r>
              <a:rPr lang="es-ES" sz="2000" b="1">
                <a:solidFill>
                  <a:srgbClr val="2D2323"/>
                </a:solidFill>
                <a:latin typeface="Tahoma" pitchFamily="34" charset="0"/>
              </a:rPr>
              <a:t>investigación clínica</a:t>
            </a:r>
            <a:r>
              <a:rPr lang="es-ES" sz="2000">
                <a:solidFill>
                  <a:srgbClr val="2D2323"/>
                </a:solidFill>
                <a:latin typeface="Tahoma" pitchFamily="34" charset="0"/>
              </a:rPr>
              <a:t> es una </a:t>
            </a:r>
            <a:r>
              <a:rPr lang="es-ES" sz="2000" b="1">
                <a:solidFill>
                  <a:srgbClr val="2D2323"/>
                </a:solidFill>
                <a:latin typeface="Tahoma" pitchFamily="34" charset="0"/>
              </a:rPr>
              <a:t>pieza angular</a:t>
            </a:r>
            <a:r>
              <a:rPr lang="es-ES" sz="2000">
                <a:solidFill>
                  <a:srgbClr val="2D2323"/>
                </a:solidFill>
                <a:latin typeface="Tahoma" pitchFamily="34" charset="0"/>
              </a:rPr>
              <a:t> dentro de la I+D farmacéutica</a:t>
            </a:r>
            <a:r>
              <a:rPr lang="es-ES_tradnl" sz="2000">
                <a:solidFill>
                  <a:srgbClr val="2D2323"/>
                </a:solidFill>
                <a:latin typeface="Tahoma" pitchFamily="34" charset="0"/>
              </a:rPr>
              <a:t>, </a:t>
            </a:r>
            <a:r>
              <a:rPr lang="es-ES" sz="2000">
                <a:solidFill>
                  <a:srgbClr val="2D2323"/>
                </a:solidFill>
                <a:latin typeface="Tahoma" pitchFamily="34" charset="0"/>
              </a:rPr>
              <a:t>constituye la </a:t>
            </a:r>
            <a:r>
              <a:rPr lang="es-ES" sz="2000" b="1">
                <a:solidFill>
                  <a:srgbClr val="2D2323"/>
                </a:solidFill>
                <a:latin typeface="Tahoma" pitchFamily="34" charset="0"/>
              </a:rPr>
              <a:t>unión</a:t>
            </a:r>
            <a:r>
              <a:rPr lang="es-ES" sz="2000">
                <a:solidFill>
                  <a:srgbClr val="2D2323"/>
                </a:solidFill>
                <a:latin typeface="Tahoma" pitchFamily="34" charset="0"/>
              </a:rPr>
              <a:t> entre </a:t>
            </a:r>
            <a:r>
              <a:rPr lang="es-ES" sz="2000" b="1">
                <a:solidFill>
                  <a:srgbClr val="2D2323"/>
                </a:solidFill>
                <a:latin typeface="Tahoma" pitchFamily="34" charset="0"/>
              </a:rPr>
              <a:t>la</a:t>
            </a:r>
            <a:r>
              <a:rPr lang="es-ES" sz="2000">
                <a:solidFill>
                  <a:srgbClr val="2D2323"/>
                </a:solidFill>
                <a:latin typeface="Tahoma" pitchFamily="34" charset="0"/>
              </a:rPr>
              <a:t> </a:t>
            </a:r>
            <a:r>
              <a:rPr lang="es-ES" sz="2000" b="1">
                <a:solidFill>
                  <a:srgbClr val="2D2323"/>
                </a:solidFill>
                <a:latin typeface="Tahoma" pitchFamily="34" charset="0"/>
              </a:rPr>
              <a:t>investigación básica</a:t>
            </a:r>
            <a:r>
              <a:rPr lang="es-ES" sz="2000">
                <a:solidFill>
                  <a:srgbClr val="2D2323"/>
                </a:solidFill>
                <a:latin typeface="Tahoma" pitchFamily="34" charset="0"/>
              </a:rPr>
              <a:t> y </a:t>
            </a:r>
            <a:r>
              <a:rPr lang="es-ES" sz="2000" b="1">
                <a:solidFill>
                  <a:srgbClr val="2D2323"/>
                </a:solidFill>
                <a:latin typeface="Tahoma" pitchFamily="34" charset="0"/>
              </a:rPr>
              <a:t>la</a:t>
            </a:r>
            <a:r>
              <a:rPr lang="es-ES" sz="2000">
                <a:solidFill>
                  <a:srgbClr val="2D2323"/>
                </a:solidFill>
                <a:latin typeface="Tahoma" pitchFamily="34" charset="0"/>
              </a:rPr>
              <a:t> </a:t>
            </a:r>
            <a:r>
              <a:rPr lang="es-ES" sz="2000" b="1">
                <a:solidFill>
                  <a:srgbClr val="2D2323"/>
                </a:solidFill>
                <a:latin typeface="Tahoma" pitchFamily="34" charset="0"/>
              </a:rPr>
              <a:t>asistencia a los pacientes</a:t>
            </a:r>
            <a:r>
              <a:rPr lang="es-ES" sz="2000">
                <a:solidFill>
                  <a:srgbClr val="2D2323"/>
                </a:solidFill>
                <a:latin typeface="Tahoma" pitchFamily="34" charset="0"/>
              </a:rPr>
              <a:t>.</a:t>
            </a:r>
          </a:p>
        </p:txBody>
      </p:sp>
      <p:sp>
        <p:nvSpPr>
          <p:cNvPr id="7" name="Rectangle 4"/>
          <p:cNvSpPr>
            <a:spLocks noChangeArrowheads="1"/>
          </p:cNvSpPr>
          <p:nvPr/>
        </p:nvSpPr>
        <p:spPr bwMode="auto">
          <a:xfrm>
            <a:off x="381000" y="2133600"/>
            <a:ext cx="8382000" cy="2705100"/>
          </a:xfrm>
          <a:prstGeom prst="rect">
            <a:avLst/>
          </a:prstGeom>
          <a:noFill/>
          <a:ln w="9525">
            <a:noFill/>
            <a:miter lim="800000"/>
            <a:headEnd/>
            <a:tailEnd/>
          </a:ln>
          <a:effectLst/>
        </p:spPr>
        <p:txBody>
          <a:bodyPr tIns="118800" bIns="118800"/>
          <a:lstStyle/>
          <a:p>
            <a:pPr eaLnBrk="0" hangingPunct="0">
              <a:spcBef>
                <a:spcPct val="30000"/>
              </a:spcBef>
              <a:spcAft>
                <a:spcPct val="30000"/>
              </a:spcAft>
              <a:buSzPct val="75000"/>
              <a:buFont typeface="Wingdings" pitchFamily="2" charset="2"/>
              <a:buNone/>
            </a:pPr>
            <a:r>
              <a:rPr lang="es-ES" sz="2000" dirty="0">
                <a:solidFill>
                  <a:srgbClr val="2D2323"/>
                </a:solidFill>
                <a:latin typeface="Tahoma" pitchFamily="34" charset="0"/>
              </a:rPr>
              <a:t>La investigación clínica tiene un </a:t>
            </a:r>
            <a:r>
              <a:rPr lang="es-ES" sz="2000" b="1" dirty="0">
                <a:solidFill>
                  <a:srgbClr val="2D2323"/>
                </a:solidFill>
                <a:latin typeface="Tahoma" pitchFamily="34" charset="0"/>
              </a:rPr>
              <a:t>papel fundamental</a:t>
            </a:r>
            <a:r>
              <a:rPr lang="es-ES" sz="2000" dirty="0">
                <a:solidFill>
                  <a:srgbClr val="2D2323"/>
                </a:solidFill>
                <a:latin typeface="Tahoma" pitchFamily="34" charset="0"/>
              </a:rPr>
              <a:t> dentro de España.</a:t>
            </a:r>
          </a:p>
          <a:p>
            <a:pPr marL="768350" lvl="1" indent="-285750" eaLnBrk="0" hangingPunct="0">
              <a:spcBef>
                <a:spcPct val="20000"/>
              </a:spcBef>
              <a:spcAft>
                <a:spcPct val="20000"/>
              </a:spcAft>
              <a:buSzPct val="60000"/>
              <a:buFont typeface="Wingdings" pitchFamily="2" charset="2"/>
              <a:buChar char="q"/>
            </a:pPr>
            <a:r>
              <a:rPr lang="es-ES" sz="1600" dirty="0">
                <a:solidFill>
                  <a:srgbClr val="2D2323"/>
                </a:solidFill>
                <a:latin typeface="Tahoma" pitchFamily="34" charset="0"/>
              </a:rPr>
              <a:t>El </a:t>
            </a:r>
            <a:r>
              <a:rPr lang="es-ES" sz="1600" b="1" dirty="0">
                <a:solidFill>
                  <a:srgbClr val="2D2323"/>
                </a:solidFill>
                <a:latin typeface="Tahoma" pitchFamily="34" charset="0"/>
              </a:rPr>
              <a:t>SNS</a:t>
            </a:r>
            <a:r>
              <a:rPr lang="es-ES" sz="1600" dirty="0">
                <a:solidFill>
                  <a:srgbClr val="2D2323"/>
                </a:solidFill>
                <a:latin typeface="Tahoma" pitchFamily="34" charset="0"/>
              </a:rPr>
              <a:t> tiene una cobertura universal y está entre los líderes mundiales en calidad.</a:t>
            </a:r>
          </a:p>
          <a:p>
            <a:pPr marL="768350" lvl="1" indent="-285750" eaLnBrk="0" hangingPunct="0">
              <a:spcBef>
                <a:spcPct val="20000"/>
              </a:spcBef>
              <a:spcAft>
                <a:spcPct val="20000"/>
              </a:spcAft>
              <a:buSzPct val="60000"/>
              <a:buFont typeface="Wingdings" pitchFamily="2" charset="2"/>
              <a:buChar char="q"/>
            </a:pPr>
            <a:r>
              <a:rPr lang="es-ES" sz="1600" dirty="0">
                <a:solidFill>
                  <a:srgbClr val="2D2323"/>
                </a:solidFill>
                <a:latin typeface="Tahoma" pitchFamily="34" charset="0"/>
              </a:rPr>
              <a:t>Los investigadores tienen el </a:t>
            </a:r>
            <a:r>
              <a:rPr lang="es-ES" sz="1600" b="1" dirty="0">
                <a:solidFill>
                  <a:srgbClr val="2D2323"/>
                </a:solidFill>
                <a:latin typeface="Tahoma" pitchFamily="34" charset="0"/>
              </a:rPr>
              <a:t>prestigio y reconocimiento</a:t>
            </a:r>
            <a:r>
              <a:rPr lang="es-ES" sz="1600" dirty="0">
                <a:solidFill>
                  <a:srgbClr val="2D2323"/>
                </a:solidFill>
                <a:latin typeface="Tahoma" pitchFamily="34" charset="0"/>
              </a:rPr>
              <a:t> preciso para acometer esta investigación con los mejores estándares de calidad.</a:t>
            </a:r>
          </a:p>
          <a:p>
            <a:pPr marL="768350" lvl="1" indent="-285750" eaLnBrk="0" hangingPunct="0">
              <a:spcBef>
                <a:spcPct val="20000"/>
              </a:spcBef>
              <a:spcAft>
                <a:spcPct val="20000"/>
              </a:spcAft>
              <a:buSzPct val="60000"/>
              <a:buFont typeface="Wingdings" pitchFamily="2" charset="2"/>
              <a:buChar char="q"/>
            </a:pPr>
            <a:r>
              <a:rPr lang="es-ES" sz="1600" dirty="0">
                <a:solidFill>
                  <a:srgbClr val="2D2323"/>
                </a:solidFill>
                <a:latin typeface="Tahoma" pitchFamily="34" charset="0"/>
              </a:rPr>
              <a:t>La </a:t>
            </a:r>
            <a:r>
              <a:rPr lang="es-ES" sz="1600" b="1" dirty="0">
                <a:solidFill>
                  <a:srgbClr val="2D2323"/>
                </a:solidFill>
                <a:latin typeface="Tahoma" pitchFamily="34" charset="0"/>
              </a:rPr>
              <a:t>industria</a:t>
            </a:r>
            <a:r>
              <a:rPr lang="es-ES" sz="1600" dirty="0">
                <a:solidFill>
                  <a:srgbClr val="2D2323"/>
                </a:solidFill>
                <a:latin typeface="Tahoma" pitchFamily="34" charset="0"/>
              </a:rPr>
              <a:t> establecida en España, tanto la de capital nacional como internacional, es muy activa en investigación y está comprometida con su impulso</a:t>
            </a:r>
            <a:r>
              <a:rPr lang="es-ES_tradnl" sz="1600" dirty="0">
                <a:solidFill>
                  <a:srgbClr val="2D2323"/>
                </a:solidFill>
                <a:latin typeface="Tahoma" pitchFamily="34" charset="0"/>
              </a:rPr>
              <a:t>.</a:t>
            </a:r>
            <a:endParaRPr lang="es-ES" sz="1600" dirty="0">
              <a:solidFill>
                <a:srgbClr val="2D2323"/>
              </a:solidFill>
              <a:latin typeface="Tahoma" pitchFamily="34" charset="0"/>
            </a:endParaRPr>
          </a:p>
          <a:p>
            <a:pPr marL="768350" lvl="1" indent="-285750" eaLnBrk="0" hangingPunct="0">
              <a:spcBef>
                <a:spcPct val="20000"/>
              </a:spcBef>
              <a:spcAft>
                <a:spcPct val="20000"/>
              </a:spcAft>
              <a:buSzPct val="60000"/>
              <a:buFont typeface="Wingdings" pitchFamily="2" charset="2"/>
              <a:buChar char="q"/>
            </a:pPr>
            <a:r>
              <a:rPr lang="es-ES" sz="1600" dirty="0">
                <a:solidFill>
                  <a:srgbClr val="2D2323"/>
                </a:solidFill>
                <a:latin typeface="Tahoma" pitchFamily="34" charset="0"/>
              </a:rPr>
              <a:t>La infraestructura y la logística asociada se encuentran </a:t>
            </a:r>
            <a:r>
              <a:rPr lang="es-ES" sz="1600" b="1" dirty="0">
                <a:solidFill>
                  <a:srgbClr val="2D2323"/>
                </a:solidFill>
                <a:latin typeface="Tahoma" pitchFamily="34" charset="0"/>
              </a:rPr>
              <a:t>perfectamente desarrolladas</a:t>
            </a:r>
            <a:r>
              <a:rPr lang="es-ES_tradnl" sz="1600" dirty="0">
                <a:solidFill>
                  <a:srgbClr val="2D2323"/>
                </a:solidFill>
                <a:latin typeface="Tahoma" pitchFamily="34" charset="0"/>
              </a:rPr>
              <a:t>.</a:t>
            </a:r>
            <a:endParaRPr lang="es-ES_tradnl" sz="1600" b="1" dirty="0">
              <a:solidFill>
                <a:srgbClr val="2D2323"/>
              </a:solidFill>
              <a:latin typeface="Tahoma" pitchFamily="34" charset="0"/>
            </a:endParaRPr>
          </a:p>
        </p:txBody>
      </p:sp>
      <p:sp>
        <p:nvSpPr>
          <p:cNvPr id="8" name="Rectangle 5"/>
          <p:cNvSpPr>
            <a:spLocks noChangeArrowheads="1"/>
          </p:cNvSpPr>
          <p:nvPr/>
        </p:nvSpPr>
        <p:spPr bwMode="auto">
          <a:xfrm>
            <a:off x="584200" y="4953000"/>
            <a:ext cx="7975600" cy="1079500"/>
          </a:xfrm>
          <a:prstGeom prst="rect">
            <a:avLst/>
          </a:prstGeom>
          <a:solidFill>
            <a:srgbClr val="579CAD"/>
          </a:solidFill>
          <a:ln w="9525">
            <a:noFill/>
            <a:miter lim="800000"/>
            <a:headEnd/>
            <a:tailEnd/>
          </a:ln>
          <a:effectLst/>
        </p:spPr>
        <p:txBody>
          <a:bodyPr tIns="82800" bIns="82800">
            <a:spAutoFit/>
          </a:bodyPr>
          <a:lstStyle/>
          <a:p>
            <a:pPr eaLnBrk="0" hangingPunct="0">
              <a:spcBef>
                <a:spcPct val="30000"/>
              </a:spcBef>
              <a:spcAft>
                <a:spcPct val="30000"/>
              </a:spcAft>
              <a:buSzPct val="75000"/>
              <a:buFont typeface="Wingdings" pitchFamily="2" charset="2"/>
              <a:buNone/>
            </a:pPr>
            <a:r>
              <a:rPr lang="es-ES" sz="2000" dirty="0">
                <a:solidFill>
                  <a:schemeClr val="bg1"/>
                </a:solidFill>
                <a:latin typeface="Tahoma" pitchFamily="34" charset="0"/>
              </a:rPr>
              <a:t>España </a:t>
            </a:r>
            <a:r>
              <a:rPr lang="es-ES" sz="2000" b="1" dirty="0">
                <a:solidFill>
                  <a:schemeClr val="bg1"/>
                </a:solidFill>
                <a:latin typeface="Tahoma" pitchFamily="34" charset="0"/>
              </a:rPr>
              <a:t>lo tiene todo</a:t>
            </a:r>
            <a:r>
              <a:rPr lang="es-ES" sz="2000" dirty="0">
                <a:solidFill>
                  <a:schemeClr val="bg1"/>
                </a:solidFill>
                <a:latin typeface="Tahoma" pitchFamily="34" charset="0"/>
              </a:rPr>
              <a:t> para ser uno de los </a:t>
            </a:r>
            <a:r>
              <a:rPr lang="es-ES" sz="2000" b="1" dirty="0">
                <a:solidFill>
                  <a:schemeClr val="bg1"/>
                </a:solidFill>
                <a:latin typeface="Tahoma" pitchFamily="34" charset="0"/>
              </a:rPr>
              <a:t>líderes </a:t>
            </a:r>
            <a:r>
              <a:rPr lang="es-ES" sz="2000" dirty="0">
                <a:solidFill>
                  <a:schemeClr val="bg1"/>
                </a:solidFill>
                <a:latin typeface="Tahoma" pitchFamily="34" charset="0"/>
              </a:rPr>
              <a:t>en investigación clínica</a:t>
            </a:r>
            <a:r>
              <a:rPr lang="es-ES_tradnl" sz="2000" dirty="0">
                <a:solidFill>
                  <a:schemeClr val="bg1"/>
                </a:solidFill>
                <a:latin typeface="Tahoma" pitchFamily="34" charset="0"/>
              </a:rPr>
              <a:t> y de esta forma </a:t>
            </a:r>
            <a:r>
              <a:rPr lang="es-ES_tradnl" sz="2000" b="1" dirty="0">
                <a:solidFill>
                  <a:schemeClr val="bg1"/>
                </a:solidFill>
                <a:latin typeface="Tahoma" pitchFamily="34" charset="0"/>
              </a:rPr>
              <a:t>atraer inversiones</a:t>
            </a:r>
            <a:r>
              <a:rPr lang="es-ES" sz="2000" dirty="0">
                <a:solidFill>
                  <a:schemeClr val="bg1"/>
                </a:solidFill>
                <a:latin typeface="Tahoma" pitchFamily="34" charset="0"/>
              </a:rPr>
              <a:t>: es una </a:t>
            </a:r>
            <a:r>
              <a:rPr lang="es-ES" sz="2000" b="1" dirty="0">
                <a:solidFill>
                  <a:schemeClr val="bg1"/>
                </a:solidFill>
                <a:latin typeface="Tahoma" pitchFamily="34" charset="0"/>
              </a:rPr>
              <a:t>oportunidad</a:t>
            </a:r>
            <a:r>
              <a:rPr lang="es-ES" sz="2000" dirty="0">
                <a:solidFill>
                  <a:schemeClr val="bg1"/>
                </a:solidFill>
                <a:latin typeface="Tahoma" pitchFamily="34" charset="0"/>
              </a:rPr>
              <a:t> que </a:t>
            </a:r>
            <a:r>
              <a:rPr lang="es-ES" sz="2000" b="1" dirty="0">
                <a:solidFill>
                  <a:schemeClr val="bg1"/>
                </a:solidFill>
                <a:latin typeface="Tahoma" pitchFamily="34" charset="0"/>
              </a:rPr>
              <a:t>no se puede perder</a:t>
            </a:r>
            <a:r>
              <a:rPr lang="es-ES" sz="2000" dirty="0">
                <a:solidFill>
                  <a:schemeClr val="bg1"/>
                </a:solidFill>
                <a:latin typeface="Tahoma" pitchFamily="34" charset="0"/>
              </a:rPr>
              <a:t>.</a:t>
            </a:r>
          </a:p>
        </p:txBody>
      </p:sp>
      <p:sp>
        <p:nvSpPr>
          <p:cNvPr id="10"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El proyecto BEST</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19</a:t>
            </a:fld>
            <a:endParaRPr lang="es-ES"/>
          </a:p>
        </p:txBody>
      </p:sp>
      <p:sp>
        <p:nvSpPr>
          <p:cNvPr id="6" name="Rectangle 3"/>
          <p:cNvSpPr txBox="1">
            <a:spLocks noChangeArrowheads="1"/>
          </p:cNvSpPr>
          <p:nvPr/>
        </p:nvSpPr>
        <p:spPr>
          <a:xfrm>
            <a:off x="381000" y="1066800"/>
            <a:ext cx="8382000" cy="2640013"/>
          </a:xfrm>
          <a:prstGeom prst="rect">
            <a:avLst/>
          </a:prstGeom>
          <a:solidFill>
            <a:srgbClr val="F0E0DD"/>
          </a:solidFill>
        </p:spPr>
        <p:txBody>
          <a:bodyPr vert="horz" lIns="91440" tIns="45720" rIns="91440" bIns="45720" rtlCol="0">
            <a:normAutofit/>
          </a:bodyPr>
          <a:lstStyle/>
          <a:p>
            <a:pPr marL="342900" marR="0" lvl="0" indent="-34290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4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En esta sección se presenta:</a:t>
            </a:r>
          </a:p>
          <a:p>
            <a:pPr marL="742950" marR="0" lvl="1" indent="-285750" algn="l" defTabSz="914400" rtl="0" eaLnBrk="1" fontAlgn="auto" latinLnBrk="0" hangingPunct="1">
              <a:lnSpc>
                <a:spcPct val="100000"/>
              </a:lnSpc>
              <a:spcBef>
                <a:spcPct val="20000"/>
              </a:spcBef>
              <a:spcAft>
                <a:spcPts val="400"/>
              </a:spcAft>
              <a:buClrTx/>
              <a:buSzPct val="70000"/>
              <a:buFont typeface="Wingdings" pitchFamily="2" charset="2"/>
              <a:buChar char="q"/>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Definición y objetivos del Proyecto BEST</a:t>
            </a:r>
          </a:p>
          <a:p>
            <a:pPr marL="742950" marR="0" lvl="1" indent="-285750" algn="l" defTabSz="914400" rtl="0" eaLnBrk="1" fontAlgn="auto" latinLnBrk="0" hangingPunct="1">
              <a:lnSpc>
                <a:spcPct val="100000"/>
              </a:lnSpc>
              <a:spcBef>
                <a:spcPct val="20000"/>
              </a:spcBef>
              <a:spcAft>
                <a:spcPts val="400"/>
              </a:spcAft>
              <a:buClrTx/>
              <a:buSzPct val="70000"/>
              <a:buFont typeface="Wingdings" pitchFamily="2" charset="2"/>
              <a:buChar char="q"/>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Los </a:t>
            </a:r>
            <a:r>
              <a:rPr lang="es-ES_tradnl" sz="2000" dirty="0">
                <a:latin typeface="Tahoma" pitchFamily="34" charset="0"/>
                <a:ea typeface="Tahoma" pitchFamily="34" charset="0"/>
                <a:cs typeface="Tahoma" pitchFamily="34" charset="0"/>
              </a:rPr>
              <a:t>participantes</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actualmente adscritos a BEST</a:t>
            </a:r>
          </a:p>
          <a:p>
            <a:pPr marL="742950" marR="0" lvl="1" indent="-285750" algn="l" defTabSz="914400" rtl="0" eaLnBrk="1" fontAlgn="auto" latinLnBrk="0" hangingPunct="1">
              <a:lnSpc>
                <a:spcPct val="100000"/>
              </a:lnSpc>
              <a:spcBef>
                <a:spcPct val="20000"/>
              </a:spcBef>
              <a:spcAft>
                <a:spcPts val="400"/>
              </a:spcAft>
              <a:buClrTx/>
              <a:buSzPct val="70000"/>
              <a:buFont typeface="Wingdings" pitchFamily="2" charset="2"/>
              <a:buChar char="q"/>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La hoja de ruta del proyecto con los resultados obtenidos hasta el momento más relevantes</a:t>
            </a:r>
          </a:p>
          <a:p>
            <a:pPr marL="1143000" marR="0" lvl="2" indent="-228600" algn="l" defTabSz="914400" rtl="0" eaLnBrk="1" fontAlgn="auto" latinLnBrk="0" hangingPunct="1">
              <a:lnSpc>
                <a:spcPct val="100000"/>
              </a:lnSpc>
              <a:spcBef>
                <a:spcPct val="20000"/>
              </a:spcBef>
              <a:spcAft>
                <a:spcPts val="0"/>
              </a:spcAft>
              <a:buClrTx/>
              <a:buSzTx/>
              <a:buFont typeface="Wingdings" pitchFamily="2" charset="2"/>
              <a:buChar char="§"/>
              <a:tabLst/>
              <a:defRPr/>
            </a:pPr>
            <a:r>
              <a:rPr kumimoji="0" lang="es-ES_tradnl"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Los fines que se persiguen con la base de datos </a:t>
            </a:r>
            <a:r>
              <a:rPr kumimoji="0" lang="es-ES_tradnl" sz="1600" b="0" i="0"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BDMetrics</a:t>
            </a:r>
            <a:r>
              <a:rPr kumimoji="0" lang="es-ES_tradnl"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a:t>
            </a:r>
          </a:p>
        </p:txBody>
      </p:sp>
      <p:sp>
        <p:nvSpPr>
          <p:cNvPr id="8"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El proyecto BEST</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20</a:t>
            </a:fld>
            <a:endParaRPr lang="es-ES"/>
          </a:p>
        </p:txBody>
      </p:sp>
      <p:pic>
        <p:nvPicPr>
          <p:cNvPr id="6" name="Picture 3"/>
          <p:cNvPicPr>
            <a:picLocks noChangeAspect="1" noChangeArrowheads="1"/>
          </p:cNvPicPr>
          <p:nvPr/>
        </p:nvPicPr>
        <p:blipFill>
          <a:blip r:embed="rId2" cstate="print"/>
          <a:srcRect/>
          <a:stretch>
            <a:fillRect/>
          </a:stretch>
        </p:blipFill>
        <p:spPr bwMode="auto">
          <a:xfrm>
            <a:off x="228600" y="1493838"/>
            <a:ext cx="4410075" cy="2349500"/>
          </a:xfrm>
          <a:prstGeom prst="rect">
            <a:avLst/>
          </a:prstGeom>
          <a:noFill/>
          <a:ln w="9525">
            <a:noFill/>
            <a:miter lim="800000"/>
            <a:headEnd/>
            <a:tailEnd/>
          </a:ln>
          <a:effectLst/>
        </p:spPr>
      </p:pic>
      <p:sp>
        <p:nvSpPr>
          <p:cNvPr id="7" name="Rectangle 4"/>
          <p:cNvSpPr>
            <a:spLocks noChangeArrowheads="1"/>
          </p:cNvSpPr>
          <p:nvPr/>
        </p:nvSpPr>
        <p:spPr bwMode="auto">
          <a:xfrm>
            <a:off x="488950" y="4506913"/>
            <a:ext cx="8208963" cy="1616075"/>
          </a:xfrm>
          <a:prstGeom prst="rect">
            <a:avLst/>
          </a:prstGeom>
          <a:solidFill>
            <a:srgbClr val="C4D2DE"/>
          </a:solidFill>
          <a:ln w="9525">
            <a:noFill/>
            <a:miter lim="800000"/>
            <a:headEnd/>
            <a:tailEnd/>
          </a:ln>
          <a:effectLst/>
        </p:spPr>
        <p:txBody>
          <a:bodyPr>
            <a:spAutoFit/>
          </a:bodyPr>
          <a:lstStyle/>
          <a:p>
            <a:pPr eaLnBrk="0" hangingPunct="0">
              <a:spcBef>
                <a:spcPct val="30000"/>
              </a:spcBef>
              <a:spcAft>
                <a:spcPct val="30000"/>
              </a:spcAft>
              <a:buSzPct val="75000"/>
              <a:buFont typeface="Wingdings" pitchFamily="2" charset="2"/>
              <a:buNone/>
            </a:pPr>
            <a:r>
              <a:rPr lang="es-ES_tradnl" sz="2000" dirty="0">
                <a:solidFill>
                  <a:srgbClr val="2D2323"/>
                </a:solidFill>
                <a:latin typeface="Tahoma" pitchFamily="34" charset="0"/>
              </a:rPr>
              <a:t>Su objetivo es </a:t>
            </a:r>
            <a:r>
              <a:rPr lang="es-ES_tradnl" sz="2000" b="1" dirty="0">
                <a:solidFill>
                  <a:srgbClr val="2D2323"/>
                </a:solidFill>
                <a:latin typeface="Tahoma" pitchFamily="34" charset="0"/>
              </a:rPr>
              <a:t>fomentar la inversión</a:t>
            </a:r>
            <a:r>
              <a:rPr lang="es-ES_tradnl" sz="2000" dirty="0">
                <a:solidFill>
                  <a:srgbClr val="2D2323"/>
                </a:solidFill>
                <a:latin typeface="Tahoma" pitchFamily="34" charset="0"/>
              </a:rPr>
              <a:t> en I+D a través de </a:t>
            </a:r>
            <a:r>
              <a:rPr lang="es-ES" sz="2000" b="1" dirty="0">
                <a:solidFill>
                  <a:srgbClr val="2D2323"/>
                </a:solidFill>
                <a:latin typeface="Tahoma" pitchFamily="34" charset="0"/>
              </a:rPr>
              <a:t>objetivar</a:t>
            </a:r>
            <a:r>
              <a:rPr lang="es-ES" sz="2000" dirty="0">
                <a:solidFill>
                  <a:srgbClr val="2D2323"/>
                </a:solidFill>
                <a:latin typeface="Tahoma" pitchFamily="34" charset="0"/>
              </a:rPr>
              <a:t> y </a:t>
            </a:r>
            <a:r>
              <a:rPr lang="es-ES" sz="2000" b="1" dirty="0">
                <a:solidFill>
                  <a:srgbClr val="2D2323"/>
                </a:solidFill>
                <a:latin typeface="Tahoma" pitchFamily="34" charset="0"/>
              </a:rPr>
              <a:t>monitorizar</a:t>
            </a:r>
            <a:r>
              <a:rPr lang="es-ES" sz="2000" dirty="0">
                <a:solidFill>
                  <a:srgbClr val="2D2323"/>
                </a:solidFill>
                <a:latin typeface="Tahoma" pitchFamily="34" charset="0"/>
              </a:rPr>
              <a:t> la situación de los </a:t>
            </a:r>
            <a:r>
              <a:rPr lang="es-ES" sz="2000" b="1" dirty="0">
                <a:solidFill>
                  <a:srgbClr val="2D2323"/>
                </a:solidFill>
                <a:latin typeface="Tahoma" pitchFamily="34" charset="0"/>
              </a:rPr>
              <a:t>procesos de Investigación Clínica</a:t>
            </a:r>
            <a:r>
              <a:rPr lang="es-ES" sz="2000" dirty="0">
                <a:solidFill>
                  <a:srgbClr val="2D2323"/>
                </a:solidFill>
                <a:latin typeface="Tahoma" pitchFamily="34" charset="0"/>
              </a:rPr>
              <a:t> en España; </a:t>
            </a:r>
            <a:r>
              <a:rPr lang="es-ES" sz="2000" b="1" dirty="0">
                <a:solidFill>
                  <a:srgbClr val="2D2323"/>
                </a:solidFill>
                <a:latin typeface="Tahoma" pitchFamily="34" charset="0"/>
              </a:rPr>
              <a:t>identificar</a:t>
            </a:r>
            <a:r>
              <a:rPr lang="es-ES" sz="2000" dirty="0">
                <a:solidFill>
                  <a:srgbClr val="2D2323"/>
                </a:solidFill>
                <a:latin typeface="Tahoma" pitchFamily="34" charset="0"/>
              </a:rPr>
              <a:t> las diferentes </a:t>
            </a:r>
            <a:r>
              <a:rPr lang="es-ES" sz="2000" b="1" dirty="0">
                <a:solidFill>
                  <a:srgbClr val="2D2323"/>
                </a:solidFill>
                <a:latin typeface="Tahoma" pitchFamily="34" charset="0"/>
              </a:rPr>
              <a:t>prácticas</a:t>
            </a:r>
            <a:r>
              <a:rPr lang="es-ES" sz="2000" dirty="0">
                <a:solidFill>
                  <a:srgbClr val="2D2323"/>
                </a:solidFill>
                <a:latin typeface="Tahoma" pitchFamily="34" charset="0"/>
              </a:rPr>
              <a:t> y </a:t>
            </a:r>
            <a:r>
              <a:rPr lang="es-ES" sz="2000" b="1" dirty="0">
                <a:solidFill>
                  <a:srgbClr val="2D2323"/>
                </a:solidFill>
                <a:latin typeface="Tahoma" pitchFamily="34" charset="0"/>
              </a:rPr>
              <a:t>tomar medidas</a:t>
            </a:r>
            <a:r>
              <a:rPr lang="es-ES" sz="2000" dirty="0">
                <a:solidFill>
                  <a:srgbClr val="2D2323"/>
                </a:solidFill>
                <a:latin typeface="Tahoma" pitchFamily="34" charset="0"/>
              </a:rPr>
              <a:t> consecuentes que permitan </a:t>
            </a:r>
            <a:r>
              <a:rPr lang="es-ES" sz="2000" b="1" dirty="0">
                <a:solidFill>
                  <a:srgbClr val="2D2323"/>
                </a:solidFill>
                <a:latin typeface="Tahoma" pitchFamily="34" charset="0"/>
              </a:rPr>
              <a:t>mejorar</a:t>
            </a:r>
            <a:r>
              <a:rPr lang="es-ES" sz="2000" dirty="0">
                <a:solidFill>
                  <a:srgbClr val="2D2323"/>
                </a:solidFill>
                <a:latin typeface="Tahoma" pitchFamily="34" charset="0"/>
              </a:rPr>
              <a:t> su </a:t>
            </a:r>
            <a:r>
              <a:rPr lang="es-ES" sz="2000" b="1" dirty="0">
                <a:solidFill>
                  <a:srgbClr val="2D2323"/>
                </a:solidFill>
                <a:latin typeface="Tahoma" pitchFamily="34" charset="0"/>
              </a:rPr>
              <a:t>eficiencia</a:t>
            </a:r>
            <a:r>
              <a:rPr lang="es-ES" sz="2000" dirty="0">
                <a:solidFill>
                  <a:srgbClr val="2D2323"/>
                </a:solidFill>
                <a:latin typeface="Tahoma" pitchFamily="34" charset="0"/>
              </a:rPr>
              <a:t> y </a:t>
            </a:r>
            <a:r>
              <a:rPr lang="es-ES" sz="2000" b="1" dirty="0">
                <a:solidFill>
                  <a:srgbClr val="2D2323"/>
                </a:solidFill>
                <a:latin typeface="Tahoma" pitchFamily="34" charset="0"/>
              </a:rPr>
              <a:t>competitividad</a:t>
            </a:r>
            <a:r>
              <a:rPr lang="es-ES" sz="2000" dirty="0">
                <a:solidFill>
                  <a:srgbClr val="2D2323"/>
                </a:solidFill>
                <a:latin typeface="Tahoma" pitchFamily="34" charset="0"/>
              </a:rPr>
              <a:t> en el terreno.</a:t>
            </a:r>
            <a:endParaRPr lang="es-ES_tradnl" sz="2000" dirty="0">
              <a:solidFill>
                <a:srgbClr val="2D2323"/>
              </a:solidFill>
              <a:latin typeface="Tahoma" pitchFamily="34" charset="0"/>
            </a:endParaRPr>
          </a:p>
        </p:txBody>
      </p:sp>
      <p:sp>
        <p:nvSpPr>
          <p:cNvPr id="8" name="Rectangle 5"/>
          <p:cNvSpPr>
            <a:spLocks noChangeArrowheads="1"/>
          </p:cNvSpPr>
          <p:nvPr/>
        </p:nvSpPr>
        <p:spPr bwMode="auto">
          <a:xfrm>
            <a:off x="4773613" y="950913"/>
            <a:ext cx="3924300" cy="3213100"/>
          </a:xfrm>
          <a:prstGeom prst="rect">
            <a:avLst/>
          </a:prstGeom>
          <a:solidFill>
            <a:srgbClr val="579CAD"/>
          </a:solidFill>
          <a:ln w="9525">
            <a:noFill/>
            <a:miter lim="800000"/>
            <a:headEnd/>
            <a:tailEnd/>
          </a:ln>
          <a:effectLst/>
        </p:spPr>
        <p:txBody>
          <a:bodyPr lIns="126000" tIns="82800" bIns="82800">
            <a:spAutoFit/>
          </a:bodyPr>
          <a:lstStyle/>
          <a:p>
            <a:pPr eaLnBrk="0" hangingPunct="0">
              <a:spcBef>
                <a:spcPct val="30000"/>
              </a:spcBef>
              <a:spcAft>
                <a:spcPct val="30000"/>
              </a:spcAft>
              <a:buSzPct val="75000"/>
              <a:buFont typeface="Wingdings" pitchFamily="2" charset="2"/>
              <a:buNone/>
            </a:pPr>
            <a:r>
              <a:rPr lang="es-ES" sz="2000">
                <a:solidFill>
                  <a:schemeClr val="bg1"/>
                </a:solidFill>
                <a:latin typeface="Tahoma" pitchFamily="34" charset="0"/>
              </a:rPr>
              <a:t>BEST es un proyecto </a:t>
            </a:r>
            <a:r>
              <a:rPr lang="es-ES" sz="2000" b="1">
                <a:solidFill>
                  <a:schemeClr val="bg1"/>
                </a:solidFill>
                <a:latin typeface="Tahoma" pitchFamily="34" charset="0"/>
              </a:rPr>
              <a:t>estratégico impulsado</a:t>
            </a:r>
            <a:r>
              <a:rPr lang="es-ES" sz="2000">
                <a:solidFill>
                  <a:schemeClr val="bg1"/>
                </a:solidFill>
                <a:latin typeface="Tahoma" pitchFamily="34" charset="0"/>
              </a:rPr>
              <a:t> por la </a:t>
            </a:r>
            <a:r>
              <a:rPr lang="es-ES" sz="2000" b="1">
                <a:solidFill>
                  <a:schemeClr val="bg1"/>
                </a:solidFill>
                <a:latin typeface="Tahoma" pitchFamily="34" charset="0"/>
              </a:rPr>
              <a:t>industria farmacéutica</a:t>
            </a:r>
            <a:r>
              <a:rPr lang="es-ES" sz="2000">
                <a:solidFill>
                  <a:schemeClr val="bg1"/>
                </a:solidFill>
                <a:latin typeface="Tahoma" pitchFamily="34" charset="0"/>
              </a:rPr>
              <a:t> que pretende integrar a todos los agentes implicados, tanto públicos como privados, para crear una </a:t>
            </a:r>
            <a:r>
              <a:rPr lang="es-ES" sz="2000" b="1">
                <a:solidFill>
                  <a:schemeClr val="bg1"/>
                </a:solidFill>
                <a:latin typeface="Tahoma" pitchFamily="34" charset="0"/>
              </a:rPr>
              <a:t>plataforma</a:t>
            </a:r>
            <a:r>
              <a:rPr lang="es-ES" sz="2000">
                <a:solidFill>
                  <a:schemeClr val="bg1"/>
                </a:solidFill>
                <a:latin typeface="Tahoma" pitchFamily="34" charset="0"/>
              </a:rPr>
              <a:t> de </a:t>
            </a:r>
            <a:r>
              <a:rPr lang="es-ES" sz="2000" b="1">
                <a:solidFill>
                  <a:schemeClr val="bg1"/>
                </a:solidFill>
                <a:latin typeface="Tahoma" pitchFamily="34" charset="0"/>
              </a:rPr>
              <a:t>excelencia</a:t>
            </a:r>
            <a:r>
              <a:rPr lang="es-ES" sz="2000">
                <a:solidFill>
                  <a:schemeClr val="bg1"/>
                </a:solidFill>
                <a:latin typeface="Tahoma" pitchFamily="34" charset="0"/>
              </a:rPr>
              <a:t> en </a:t>
            </a:r>
            <a:r>
              <a:rPr lang="es-ES" sz="2000" b="1">
                <a:solidFill>
                  <a:schemeClr val="bg1"/>
                </a:solidFill>
                <a:latin typeface="Tahoma" pitchFamily="34" charset="0"/>
              </a:rPr>
              <a:t>investigación clínica</a:t>
            </a:r>
            <a:r>
              <a:rPr lang="es-ES" sz="2000">
                <a:solidFill>
                  <a:schemeClr val="bg1"/>
                </a:solidFill>
                <a:latin typeface="Tahoma" pitchFamily="34" charset="0"/>
              </a:rPr>
              <a:t> de </a:t>
            </a:r>
            <a:r>
              <a:rPr lang="es-ES" sz="2000" b="1">
                <a:solidFill>
                  <a:schemeClr val="bg1"/>
                </a:solidFill>
                <a:latin typeface="Tahoma" pitchFamily="34" charset="0"/>
              </a:rPr>
              <a:t>medicamentos</a:t>
            </a:r>
            <a:r>
              <a:rPr lang="es-ES" sz="2000">
                <a:solidFill>
                  <a:schemeClr val="bg1"/>
                </a:solidFill>
                <a:latin typeface="Tahoma" pitchFamily="34" charset="0"/>
              </a:rPr>
              <a:t> en </a:t>
            </a:r>
            <a:r>
              <a:rPr lang="es-ES" sz="2000" b="1">
                <a:solidFill>
                  <a:schemeClr val="bg1"/>
                </a:solidFill>
                <a:latin typeface="Tahoma" pitchFamily="34" charset="0"/>
              </a:rPr>
              <a:t>España</a:t>
            </a:r>
            <a:r>
              <a:rPr lang="es-ES" sz="2000">
                <a:solidFill>
                  <a:schemeClr val="bg1"/>
                </a:solidFill>
                <a:latin typeface="Tahoma" pitchFamily="34" charset="0"/>
              </a:rPr>
              <a:t>.</a:t>
            </a:r>
            <a:endParaRPr lang="es-ES">
              <a:solidFill>
                <a:schemeClr val="bg1"/>
              </a:solidFill>
              <a:latin typeface="Tahoma" pitchFamily="34" charset="0"/>
            </a:endParaRPr>
          </a:p>
        </p:txBody>
      </p:sp>
      <p:sp>
        <p:nvSpPr>
          <p:cNvPr id="10"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F92C930A-DCD9-413C-ABC4-B8E610FB85B9}"/>
              </a:ext>
            </a:extLst>
          </p:cNvPr>
          <p:cNvPicPr>
            <a:picLocks noChangeAspect="1"/>
          </p:cNvPicPr>
          <p:nvPr/>
        </p:nvPicPr>
        <p:blipFill>
          <a:blip r:embed="rId2"/>
          <a:stretch>
            <a:fillRect/>
          </a:stretch>
        </p:blipFill>
        <p:spPr>
          <a:xfrm>
            <a:off x="755576" y="819655"/>
            <a:ext cx="7251304" cy="5426010"/>
          </a:xfrm>
          <a:prstGeom prst="rect">
            <a:avLst/>
          </a:prstGeom>
        </p:spPr>
      </p:pic>
      <p:sp>
        <p:nvSpPr>
          <p:cNvPr id="2" name="Title 1"/>
          <p:cNvSpPr>
            <a:spLocks noGrp="1"/>
          </p:cNvSpPr>
          <p:nvPr>
            <p:ph type="title"/>
          </p:nvPr>
        </p:nvSpPr>
        <p:spPr/>
        <p:txBody>
          <a:bodyPr/>
          <a:lstStyle/>
          <a:p>
            <a:r>
              <a:rPr lang="es-ES_tradnl" dirty="0"/>
              <a:t>Participantes en el proyecto BEST</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21</a:t>
            </a:fld>
            <a:endParaRPr lang="es-ES"/>
          </a:p>
        </p:txBody>
      </p:sp>
      <p:sp>
        <p:nvSpPr>
          <p:cNvPr id="9"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s-ES" dirty="0"/>
              <a:t>Proyecto BEST: hoja de ruta y primeros resultados</a:t>
            </a:r>
          </a:p>
        </p:txBody>
      </p:sp>
      <p:sp>
        <p:nvSpPr>
          <p:cNvPr id="5" name="Slide Number Placeholder 4"/>
          <p:cNvSpPr>
            <a:spLocks noGrp="1"/>
          </p:cNvSpPr>
          <p:nvPr>
            <p:ph type="sldNum" sz="quarter" idx="12"/>
          </p:nvPr>
        </p:nvSpPr>
        <p:spPr/>
        <p:txBody>
          <a:bodyPr/>
          <a:lstStyle/>
          <a:p>
            <a:fld id="{419BED6A-9DA2-43AC-BC7D-13EADAE94253}" type="slidenum">
              <a:rPr lang="es-ES" smtClean="0"/>
              <a:pPr/>
              <a:t>22</a:t>
            </a:fld>
            <a:endParaRPr lang="es-ES"/>
          </a:p>
        </p:txBody>
      </p:sp>
      <p:pic>
        <p:nvPicPr>
          <p:cNvPr id="6" name="Picture 5130"/>
          <p:cNvPicPr>
            <a:picLocks noChangeAspect="1" noChangeArrowheads="1"/>
          </p:cNvPicPr>
          <p:nvPr/>
        </p:nvPicPr>
        <p:blipFill>
          <a:blip r:embed="rId2" cstate="print"/>
          <a:srcRect/>
          <a:stretch>
            <a:fillRect/>
          </a:stretch>
        </p:blipFill>
        <p:spPr bwMode="auto">
          <a:xfrm>
            <a:off x="2220913" y="1066800"/>
            <a:ext cx="4838700" cy="3003550"/>
          </a:xfrm>
          <a:prstGeom prst="rect">
            <a:avLst/>
          </a:prstGeom>
          <a:noFill/>
          <a:ln w="9525">
            <a:noFill/>
            <a:miter lim="800000"/>
            <a:headEnd/>
            <a:tailEnd/>
          </a:ln>
          <a:effectLst/>
        </p:spPr>
      </p:pic>
      <p:sp>
        <p:nvSpPr>
          <p:cNvPr id="7" name="Text Box 5131"/>
          <p:cNvSpPr txBox="1">
            <a:spLocks noChangeArrowheads="1"/>
          </p:cNvSpPr>
          <p:nvPr/>
        </p:nvSpPr>
        <p:spPr bwMode="auto">
          <a:xfrm>
            <a:off x="55563" y="4281488"/>
            <a:ext cx="3352800" cy="762000"/>
          </a:xfrm>
          <a:prstGeom prst="rect">
            <a:avLst/>
          </a:prstGeom>
          <a:noFill/>
          <a:ln w="9525">
            <a:noFill/>
            <a:miter lim="800000"/>
            <a:headEnd/>
            <a:tailEnd/>
          </a:ln>
          <a:effectLst/>
        </p:spPr>
        <p:txBody>
          <a:bodyPr>
            <a:spAutoFit/>
          </a:bodyPr>
          <a:lstStyle/>
          <a:p>
            <a:pPr algn="ctr">
              <a:spcBef>
                <a:spcPct val="50000"/>
              </a:spcBef>
            </a:pPr>
            <a:r>
              <a:rPr lang="es-ES" sz="4400" b="1">
                <a:solidFill>
                  <a:srgbClr val="006699"/>
                </a:solidFill>
                <a:latin typeface="Tahoma" pitchFamily="34" charset="0"/>
              </a:rPr>
              <a:t>BDMetrics</a:t>
            </a:r>
            <a:endParaRPr lang="en-GB" sz="4400" b="1">
              <a:solidFill>
                <a:srgbClr val="006699"/>
              </a:solidFill>
              <a:latin typeface="Tahoma" pitchFamily="34" charset="0"/>
            </a:endParaRPr>
          </a:p>
        </p:txBody>
      </p:sp>
      <p:pic>
        <p:nvPicPr>
          <p:cNvPr id="9" name="Picture 5133"/>
          <p:cNvPicPr>
            <a:picLocks noChangeAspect="1" noChangeArrowheads="1"/>
          </p:cNvPicPr>
          <p:nvPr/>
        </p:nvPicPr>
        <p:blipFill>
          <a:blip r:embed="rId3" cstate="print"/>
          <a:srcRect r="1129"/>
          <a:stretch>
            <a:fillRect/>
          </a:stretch>
        </p:blipFill>
        <p:spPr bwMode="auto">
          <a:xfrm>
            <a:off x="617538" y="5199063"/>
            <a:ext cx="4322762" cy="573087"/>
          </a:xfrm>
          <a:prstGeom prst="rect">
            <a:avLst/>
          </a:prstGeom>
          <a:noFill/>
          <a:ln w="9525">
            <a:noFill/>
            <a:miter lim="800000"/>
            <a:headEnd/>
            <a:tailEnd/>
          </a:ln>
          <a:effectLst/>
        </p:spPr>
      </p:pic>
      <p:sp>
        <p:nvSpPr>
          <p:cNvPr id="10" name="AutoShape 5134"/>
          <p:cNvSpPr>
            <a:spLocks noChangeArrowheads="1"/>
          </p:cNvSpPr>
          <p:nvPr/>
        </p:nvSpPr>
        <p:spPr bwMode="auto">
          <a:xfrm>
            <a:off x="2201863" y="2324100"/>
            <a:ext cx="793750" cy="1562100"/>
          </a:xfrm>
          <a:prstGeom prst="wedgeRectCallout">
            <a:avLst>
              <a:gd name="adj1" fmla="val -111801"/>
              <a:gd name="adj2" fmla="val 81505"/>
            </a:avLst>
          </a:prstGeom>
          <a:noFill/>
          <a:ln w="9525">
            <a:solidFill>
              <a:srgbClr val="000099"/>
            </a:solidFill>
            <a:miter lim="800000"/>
            <a:headEnd/>
            <a:tailEnd/>
          </a:ln>
          <a:effectLst/>
        </p:spPr>
        <p:txBody>
          <a:bodyPr/>
          <a:lstStyle/>
          <a:p>
            <a:pPr algn="ctr"/>
            <a:endParaRPr lang="es-ES">
              <a:latin typeface="Tahoma" pitchFamily="34" charset="0"/>
              <a:cs typeface="Tahoma" pitchFamily="34" charset="0"/>
            </a:endParaRPr>
          </a:p>
        </p:txBody>
      </p:sp>
      <p:sp>
        <p:nvSpPr>
          <p:cNvPr id="11" name="AutoShape 5135"/>
          <p:cNvSpPr>
            <a:spLocks noChangeArrowheads="1"/>
          </p:cNvSpPr>
          <p:nvPr/>
        </p:nvSpPr>
        <p:spPr bwMode="auto">
          <a:xfrm>
            <a:off x="3754438" y="2800350"/>
            <a:ext cx="717550" cy="339725"/>
          </a:xfrm>
          <a:prstGeom prst="wedgeRectCallout">
            <a:avLst>
              <a:gd name="adj1" fmla="val -112167"/>
              <a:gd name="adj2" fmla="val 639718"/>
            </a:avLst>
          </a:prstGeom>
          <a:noFill/>
          <a:ln w="9525">
            <a:solidFill>
              <a:srgbClr val="000099"/>
            </a:solidFill>
            <a:miter lim="800000"/>
            <a:headEnd/>
            <a:tailEnd/>
          </a:ln>
          <a:effectLst/>
        </p:spPr>
        <p:txBody>
          <a:bodyPr/>
          <a:lstStyle/>
          <a:p>
            <a:pPr algn="ctr"/>
            <a:endParaRPr lang="es-ES">
              <a:latin typeface="Tahoma" pitchFamily="34" charset="0"/>
              <a:cs typeface="Tahoma" pitchFamily="34" charset="0"/>
            </a:endParaRPr>
          </a:p>
        </p:txBody>
      </p:sp>
      <p:sp>
        <p:nvSpPr>
          <p:cNvPr id="12" name="AutoShape 5136"/>
          <p:cNvSpPr>
            <a:spLocks noChangeArrowheads="1"/>
          </p:cNvSpPr>
          <p:nvPr/>
        </p:nvSpPr>
        <p:spPr bwMode="auto">
          <a:xfrm>
            <a:off x="5545138" y="2333625"/>
            <a:ext cx="1295400" cy="342900"/>
          </a:xfrm>
          <a:prstGeom prst="wedgeRectCallout">
            <a:avLst>
              <a:gd name="adj1" fmla="val 75120"/>
              <a:gd name="adj2" fmla="val 491667"/>
            </a:avLst>
          </a:prstGeom>
          <a:noFill/>
          <a:ln w="9525">
            <a:solidFill>
              <a:srgbClr val="000099"/>
            </a:solidFill>
            <a:miter lim="800000"/>
            <a:headEnd/>
            <a:tailEnd/>
          </a:ln>
          <a:effectLst/>
        </p:spPr>
        <p:txBody>
          <a:bodyPr/>
          <a:lstStyle/>
          <a:p>
            <a:pPr algn="ctr"/>
            <a:endParaRPr lang="es-ES">
              <a:latin typeface="Tahoma" pitchFamily="34" charset="0"/>
              <a:cs typeface="Tahoma" pitchFamily="34" charset="0"/>
            </a:endParaRPr>
          </a:p>
        </p:txBody>
      </p:sp>
      <p:sp>
        <p:nvSpPr>
          <p:cNvPr id="13" name="AutoShape 5137"/>
          <p:cNvSpPr>
            <a:spLocks noChangeArrowheads="1"/>
          </p:cNvSpPr>
          <p:nvPr/>
        </p:nvSpPr>
        <p:spPr bwMode="auto">
          <a:xfrm>
            <a:off x="3757613" y="2800350"/>
            <a:ext cx="717550" cy="339725"/>
          </a:xfrm>
          <a:prstGeom prst="wedgeRectCallout">
            <a:avLst>
              <a:gd name="adj1" fmla="val 150222"/>
              <a:gd name="adj2" fmla="val 637384"/>
            </a:avLst>
          </a:prstGeom>
          <a:noFill/>
          <a:ln w="9525">
            <a:solidFill>
              <a:srgbClr val="000099"/>
            </a:solidFill>
            <a:miter lim="800000"/>
            <a:headEnd/>
            <a:tailEnd/>
          </a:ln>
          <a:effectLst/>
        </p:spPr>
        <p:txBody>
          <a:bodyPr/>
          <a:lstStyle/>
          <a:p>
            <a:pPr algn="ctr"/>
            <a:endParaRPr lang="es-ES">
              <a:latin typeface="Tahoma" pitchFamily="34" charset="0"/>
              <a:cs typeface="Tahoma" pitchFamily="34" charset="0"/>
            </a:endParaRPr>
          </a:p>
        </p:txBody>
      </p:sp>
      <p:pic>
        <p:nvPicPr>
          <p:cNvPr id="14" name="Picture 5138"/>
          <p:cNvPicPr>
            <a:picLocks noChangeAspect="1" noChangeArrowheads="1"/>
          </p:cNvPicPr>
          <p:nvPr/>
        </p:nvPicPr>
        <p:blipFill>
          <a:blip r:embed="rId4" cstate="print"/>
          <a:srcRect/>
          <a:stretch>
            <a:fillRect/>
          </a:stretch>
        </p:blipFill>
        <p:spPr bwMode="auto">
          <a:xfrm>
            <a:off x="5180013" y="5178425"/>
            <a:ext cx="3548062" cy="733425"/>
          </a:xfrm>
          <a:prstGeom prst="rect">
            <a:avLst/>
          </a:prstGeom>
          <a:noFill/>
          <a:ln w="9525">
            <a:noFill/>
            <a:miter lim="800000"/>
            <a:headEnd/>
            <a:tailEnd/>
          </a:ln>
          <a:effectLst/>
        </p:spPr>
      </p:pic>
      <p:sp>
        <p:nvSpPr>
          <p:cNvPr id="16"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pic>
        <p:nvPicPr>
          <p:cNvPr id="3" name="Imagen 2">
            <a:extLst>
              <a:ext uri="{FF2B5EF4-FFF2-40B4-BE49-F238E27FC236}">
                <a16:creationId xmlns:a16="http://schemas.microsoft.com/office/drawing/2014/main" id="{B53730A0-B231-4542-A64B-5ADFB2DA0C18}"/>
              </a:ext>
            </a:extLst>
          </p:cNvPr>
          <p:cNvPicPr>
            <a:picLocks noChangeAspect="1"/>
          </p:cNvPicPr>
          <p:nvPr/>
        </p:nvPicPr>
        <p:blipFill>
          <a:blip r:embed="rId5"/>
          <a:stretch>
            <a:fillRect/>
          </a:stretch>
        </p:blipFill>
        <p:spPr>
          <a:xfrm>
            <a:off x="5638942" y="4246682"/>
            <a:ext cx="3227458" cy="658401"/>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dirty="0"/>
              <a:t>Proyecto BEST: la base de datos </a:t>
            </a:r>
            <a:r>
              <a:rPr lang="es-ES" dirty="0" err="1"/>
              <a:t>BDMetrics</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23</a:t>
            </a:fld>
            <a:endParaRPr lang="es-ES"/>
          </a:p>
        </p:txBody>
      </p:sp>
      <p:sp>
        <p:nvSpPr>
          <p:cNvPr id="6" name="Rectangle 4099"/>
          <p:cNvSpPr>
            <a:spLocks noChangeArrowheads="1"/>
          </p:cNvSpPr>
          <p:nvPr/>
        </p:nvSpPr>
        <p:spPr bwMode="auto">
          <a:xfrm>
            <a:off x="711200" y="2911475"/>
            <a:ext cx="7772400" cy="2876550"/>
          </a:xfrm>
          <a:prstGeom prst="rect">
            <a:avLst/>
          </a:prstGeom>
          <a:solidFill>
            <a:srgbClr val="C4D2DE"/>
          </a:solidFill>
          <a:ln w="9525">
            <a:noFill/>
            <a:miter lim="800000"/>
            <a:headEnd/>
            <a:tailEnd/>
          </a:ln>
          <a:effectLst/>
        </p:spPr>
        <p:txBody>
          <a:bodyPr tIns="82800" bIns="82800">
            <a:spAutoFit/>
          </a:bodyPr>
          <a:lstStyle/>
          <a:p>
            <a:pPr marL="381000" indent="-381000">
              <a:lnSpc>
                <a:spcPct val="110000"/>
              </a:lnSpc>
              <a:spcBef>
                <a:spcPct val="20000"/>
              </a:spcBef>
              <a:spcAft>
                <a:spcPct val="20000"/>
              </a:spcAft>
              <a:buClr>
                <a:srgbClr val="000066"/>
              </a:buClr>
              <a:buFont typeface="Wingdings" pitchFamily="2" charset="2"/>
              <a:buBlip>
                <a:blip r:embed="rId2"/>
              </a:buBlip>
            </a:pPr>
            <a:r>
              <a:rPr lang="es-ES" sz="2200" dirty="0">
                <a:latin typeface="Tahoma" pitchFamily="34" charset="0"/>
              </a:rPr>
              <a:t>Identificar los </a:t>
            </a:r>
            <a:r>
              <a:rPr lang="es-ES" sz="2200" b="1" dirty="0">
                <a:latin typeface="Tahoma" pitchFamily="34" charset="0"/>
              </a:rPr>
              <a:t>factores de éxito</a:t>
            </a:r>
            <a:r>
              <a:rPr lang="es-ES" sz="2200" dirty="0">
                <a:latin typeface="Tahoma" pitchFamily="34" charset="0"/>
              </a:rPr>
              <a:t> que conducen a una investigación clínica más </a:t>
            </a:r>
            <a:r>
              <a:rPr lang="es-ES" sz="2200" b="1" dirty="0">
                <a:latin typeface="Tahoma" pitchFamily="34" charset="0"/>
              </a:rPr>
              <a:t>eficiente</a:t>
            </a:r>
            <a:r>
              <a:rPr lang="es-ES" sz="2200" dirty="0">
                <a:latin typeface="Tahoma" pitchFamily="34" charset="0"/>
              </a:rPr>
              <a:t> y </a:t>
            </a:r>
            <a:r>
              <a:rPr lang="es-ES" sz="2200" b="1" dirty="0">
                <a:latin typeface="Tahoma" pitchFamily="34" charset="0"/>
              </a:rPr>
              <a:t>compararlos</a:t>
            </a:r>
            <a:r>
              <a:rPr lang="es-ES" sz="2200" dirty="0">
                <a:latin typeface="Tahoma" pitchFamily="34" charset="0"/>
              </a:rPr>
              <a:t> a escala </a:t>
            </a:r>
            <a:r>
              <a:rPr lang="es-ES" sz="2200" b="1" dirty="0">
                <a:latin typeface="Tahoma" pitchFamily="34" charset="0"/>
              </a:rPr>
              <a:t>nacional</a:t>
            </a:r>
            <a:r>
              <a:rPr lang="es-ES" sz="2200" dirty="0">
                <a:latin typeface="Tahoma" pitchFamily="34" charset="0"/>
              </a:rPr>
              <a:t> e </a:t>
            </a:r>
            <a:r>
              <a:rPr lang="es-ES" sz="2200" b="1" dirty="0">
                <a:latin typeface="Tahoma" pitchFamily="34" charset="0"/>
              </a:rPr>
              <a:t>internacional</a:t>
            </a:r>
            <a:r>
              <a:rPr lang="es-ES" sz="2200" dirty="0">
                <a:latin typeface="Tahoma" pitchFamily="34" charset="0"/>
              </a:rPr>
              <a:t>.</a:t>
            </a:r>
          </a:p>
          <a:p>
            <a:pPr marL="381000" indent="-381000">
              <a:lnSpc>
                <a:spcPct val="110000"/>
              </a:lnSpc>
              <a:spcBef>
                <a:spcPct val="20000"/>
              </a:spcBef>
              <a:spcAft>
                <a:spcPct val="20000"/>
              </a:spcAft>
              <a:buClr>
                <a:srgbClr val="000066"/>
              </a:buClr>
              <a:buFont typeface="Wingdings" pitchFamily="2" charset="2"/>
              <a:buBlip>
                <a:blip r:embed="rId2"/>
              </a:buBlip>
            </a:pPr>
            <a:r>
              <a:rPr lang="es-ES_tradnl" sz="2200" dirty="0">
                <a:latin typeface="Tahoma" pitchFamily="34" charset="0"/>
              </a:rPr>
              <a:t>Implantar un </a:t>
            </a:r>
            <a:r>
              <a:rPr lang="es-ES_tradnl" sz="2200" b="1" dirty="0">
                <a:latin typeface="Tahoma" pitchFamily="34" charset="0"/>
              </a:rPr>
              <a:t>sistema de medida del desempeño</a:t>
            </a:r>
            <a:r>
              <a:rPr lang="es-ES_tradnl" sz="2200" dirty="0">
                <a:latin typeface="Tahoma" pitchFamily="34" charset="0"/>
              </a:rPr>
              <a:t> basada en un conjunto de </a:t>
            </a:r>
            <a:r>
              <a:rPr lang="es-ES_tradnl" sz="2200" b="1" dirty="0">
                <a:latin typeface="Tahoma" pitchFamily="34" charset="0"/>
              </a:rPr>
              <a:t>indicadores</a:t>
            </a:r>
            <a:r>
              <a:rPr lang="es-ES_tradnl" sz="2200" dirty="0">
                <a:latin typeface="Tahoma" pitchFamily="34" charset="0"/>
              </a:rPr>
              <a:t> relevantes de la </a:t>
            </a:r>
            <a:r>
              <a:rPr lang="es-ES_tradnl" sz="2200" b="1" dirty="0">
                <a:latin typeface="Tahoma" pitchFamily="34" charset="0"/>
              </a:rPr>
              <a:t>eficiencia y la calidad</a:t>
            </a:r>
            <a:r>
              <a:rPr lang="es-ES_tradnl" sz="2200" dirty="0">
                <a:latin typeface="Tahoma" pitchFamily="34" charset="0"/>
              </a:rPr>
              <a:t> en la realización de la investigación clínica. </a:t>
            </a:r>
            <a:endParaRPr lang="es-ES" sz="2200" dirty="0">
              <a:latin typeface="Tahoma" pitchFamily="34" charset="0"/>
            </a:endParaRPr>
          </a:p>
        </p:txBody>
      </p:sp>
      <p:sp>
        <p:nvSpPr>
          <p:cNvPr id="7" name="Rectangle 4100"/>
          <p:cNvSpPr>
            <a:spLocks noChangeArrowheads="1"/>
          </p:cNvSpPr>
          <p:nvPr/>
        </p:nvSpPr>
        <p:spPr bwMode="auto">
          <a:xfrm>
            <a:off x="482600" y="2163763"/>
            <a:ext cx="5413375" cy="519112"/>
          </a:xfrm>
          <a:prstGeom prst="rect">
            <a:avLst/>
          </a:prstGeom>
          <a:noFill/>
          <a:ln w="9525">
            <a:noFill/>
            <a:miter lim="800000"/>
            <a:headEnd/>
            <a:tailEnd/>
          </a:ln>
          <a:effectLst/>
        </p:spPr>
        <p:txBody>
          <a:bodyPr wrap="none">
            <a:spAutoFit/>
          </a:bodyPr>
          <a:lstStyle/>
          <a:p>
            <a:r>
              <a:rPr lang="es-ES_tradnl" sz="2800" b="1">
                <a:latin typeface="Tahoma" pitchFamily="34" charset="0"/>
              </a:rPr>
              <a:t>Primer paso para conseguir...</a:t>
            </a:r>
            <a:endParaRPr lang="es-ES" sz="2800" b="1">
              <a:latin typeface="Tahoma" pitchFamily="34" charset="0"/>
            </a:endParaRPr>
          </a:p>
        </p:txBody>
      </p:sp>
      <p:sp>
        <p:nvSpPr>
          <p:cNvPr id="8" name="Text Box 4101"/>
          <p:cNvSpPr txBox="1">
            <a:spLocks noChangeArrowheads="1"/>
          </p:cNvSpPr>
          <p:nvPr/>
        </p:nvSpPr>
        <p:spPr bwMode="auto">
          <a:xfrm>
            <a:off x="2768600" y="1143000"/>
            <a:ext cx="3606800" cy="762000"/>
          </a:xfrm>
          <a:prstGeom prst="rect">
            <a:avLst/>
          </a:prstGeom>
          <a:noFill/>
          <a:ln w="9525">
            <a:noFill/>
            <a:miter lim="800000"/>
            <a:headEnd/>
            <a:tailEnd/>
          </a:ln>
          <a:effectLst/>
        </p:spPr>
        <p:txBody>
          <a:bodyPr>
            <a:spAutoFit/>
          </a:bodyPr>
          <a:lstStyle/>
          <a:p>
            <a:pPr algn="ctr">
              <a:spcBef>
                <a:spcPct val="50000"/>
              </a:spcBef>
            </a:pPr>
            <a:r>
              <a:rPr lang="es-ES_tradnl" sz="4400" b="1" dirty="0" err="1">
                <a:solidFill>
                  <a:srgbClr val="579CAD"/>
                </a:solidFill>
                <a:latin typeface="Tahoma" pitchFamily="34" charset="0"/>
              </a:rPr>
              <a:t>BDMetrics</a:t>
            </a:r>
            <a:endParaRPr lang="en-GB" sz="4400" b="1" dirty="0">
              <a:solidFill>
                <a:srgbClr val="579CAD"/>
              </a:solidFill>
              <a:latin typeface="Tahoma" pitchFamily="34" charset="0"/>
            </a:endParaRPr>
          </a:p>
        </p:txBody>
      </p:sp>
      <p:sp>
        <p:nvSpPr>
          <p:cNvPr id="10"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Contenido de </a:t>
            </a:r>
            <a:r>
              <a:rPr lang="es-ES_tradnl" dirty="0" err="1"/>
              <a:t>BDMetrics</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24</a:t>
            </a:fld>
            <a:endParaRPr lang="es-ES"/>
          </a:p>
        </p:txBody>
      </p:sp>
      <p:sp>
        <p:nvSpPr>
          <p:cNvPr id="6" name="Rectangle 2051"/>
          <p:cNvSpPr txBox="1">
            <a:spLocks noChangeArrowheads="1"/>
          </p:cNvSpPr>
          <p:nvPr/>
        </p:nvSpPr>
        <p:spPr>
          <a:xfrm>
            <a:off x="381000" y="1066800"/>
            <a:ext cx="8382000" cy="3154288"/>
          </a:xfrm>
          <a:prstGeom prst="rect">
            <a:avLst/>
          </a:prstGeom>
          <a:solidFill>
            <a:srgbClr val="F0E0DD"/>
          </a:solidFill>
        </p:spPr>
        <p:txBody>
          <a:bodyPr vert="horz" lIns="91440" tIns="45720" rIns="91440" bIns="45720" rtlCol="0">
            <a:normAutofit/>
          </a:bodyPr>
          <a:lstStyle/>
          <a:p>
            <a:pPr marL="342900" marR="0" lvl="0" indent="-34290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4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En esta sección se presenta:</a:t>
            </a:r>
          </a:p>
          <a:p>
            <a:pPr marL="742950" marR="0" lvl="1" indent="-285750" algn="l" defTabSz="914400" rtl="0" eaLnBrk="1" fontAlgn="auto" latinLnBrk="0" hangingPunct="1">
              <a:lnSpc>
                <a:spcPct val="100000"/>
              </a:lnSpc>
              <a:spcBef>
                <a:spcPct val="20000"/>
              </a:spcBef>
              <a:spcAft>
                <a:spcPts val="400"/>
              </a:spcAft>
              <a:buClrTx/>
              <a:buSzPct val="70000"/>
              <a:buFont typeface="Wingdings" pitchFamily="2" charset="2"/>
              <a:buChar char="q"/>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El contenido de la base de datos </a:t>
            </a:r>
            <a:r>
              <a:rPr kumimoji="0" lang="es-ES_tradnl" sz="2000" b="0" i="0"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BDMetrics</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a:t>
            </a:r>
          </a:p>
          <a:p>
            <a:pPr marL="1143000" marR="0" lvl="2" indent="-228600" algn="l" defTabSz="914400" rtl="0" eaLnBrk="1" fontAlgn="auto" latinLnBrk="0" hangingPunct="1">
              <a:lnSpc>
                <a:spcPct val="100000"/>
              </a:lnSpc>
              <a:spcBef>
                <a:spcPct val="20000"/>
              </a:spcBef>
              <a:spcAft>
                <a:spcPts val="0"/>
              </a:spcAft>
              <a:buClrTx/>
              <a:buSzTx/>
              <a:buFont typeface="Wingdings" pitchFamily="2" charset="2"/>
              <a:buChar char="§"/>
              <a:tabLst/>
              <a:defRPr/>
            </a:pPr>
            <a:r>
              <a:rPr kumimoji="0" lang="es-ES_tradnl"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El número de Ensayos Clínicos (EC), Participaciones de Centros en EC (PCEC), Comités Éticos de Investigación Clínica (CEIC) y Centros distintos que contiene </a:t>
            </a:r>
            <a:r>
              <a:rPr kumimoji="0" lang="es-ES_tradnl" sz="1600" b="0" i="0"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BDMetrics</a:t>
            </a:r>
            <a:r>
              <a:rPr kumimoji="0" lang="es-ES_tradnl"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a:t>
            </a:r>
          </a:p>
          <a:p>
            <a:pPr marL="1143000" marR="0" lvl="2" indent="-228600" algn="l" defTabSz="914400" rtl="0" eaLnBrk="1" fontAlgn="auto" latinLnBrk="0" hangingPunct="1">
              <a:lnSpc>
                <a:spcPct val="100000"/>
              </a:lnSpc>
              <a:spcBef>
                <a:spcPct val="20000"/>
              </a:spcBef>
              <a:spcAft>
                <a:spcPts val="0"/>
              </a:spcAft>
              <a:buClrTx/>
              <a:buSzTx/>
              <a:buFont typeface="Wingdings" pitchFamily="2" charset="2"/>
              <a:buChar char="§"/>
              <a:tabLst/>
              <a:defRPr/>
            </a:pPr>
            <a:r>
              <a:rPr kumimoji="0" lang="es-ES_tradnl"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La relevancia de la base de datos </a:t>
            </a:r>
            <a:r>
              <a:rPr kumimoji="0" lang="es-ES_tradnl" sz="1600" b="0" i="0"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BDMetrics</a:t>
            </a:r>
            <a:r>
              <a:rPr kumimoji="0" lang="es-ES_tradnl"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respecto al número de ensayos autorizados en España.</a:t>
            </a:r>
          </a:p>
          <a:p>
            <a:pPr marL="1143000" marR="0" lvl="2" indent="-228600" algn="l" defTabSz="914400" rtl="0" eaLnBrk="1" fontAlgn="auto" latinLnBrk="0" hangingPunct="1">
              <a:lnSpc>
                <a:spcPct val="100000"/>
              </a:lnSpc>
              <a:spcBef>
                <a:spcPct val="20000"/>
              </a:spcBef>
              <a:spcAft>
                <a:spcPts val="0"/>
              </a:spcAft>
              <a:buClrTx/>
              <a:buSzTx/>
              <a:buFont typeface="Wingdings" pitchFamily="2" charset="2"/>
              <a:buChar char="§"/>
              <a:tabLst/>
              <a:defRPr/>
            </a:pPr>
            <a:r>
              <a:rPr kumimoji="0" lang="es-ES_tradnl"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La compleción de los datos contenidos en </a:t>
            </a:r>
            <a:r>
              <a:rPr kumimoji="0" lang="es-ES_tradnl" sz="1600" b="0" i="0"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BDMetrics</a:t>
            </a:r>
            <a:endParaRPr kumimoji="0" lang="es-ES_tradnl"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a:p>
            <a:pPr marL="1143000" marR="0" lvl="2" indent="-228600" algn="l" defTabSz="914400" rtl="0" eaLnBrk="1" fontAlgn="auto" latinLnBrk="0" hangingPunct="1">
              <a:lnSpc>
                <a:spcPct val="100000"/>
              </a:lnSpc>
              <a:spcBef>
                <a:spcPct val="20000"/>
              </a:spcBef>
              <a:spcAft>
                <a:spcPts val="0"/>
              </a:spcAft>
              <a:buClrTx/>
              <a:buSzTx/>
              <a:buFont typeface="Wingdings" pitchFamily="2" charset="2"/>
              <a:buChar char="§"/>
              <a:tabLst/>
              <a:defRPr/>
            </a:pPr>
            <a:r>
              <a:rPr kumimoji="0" lang="es-ES_tradnl"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La evolución en el tiempo de datos recogidos en </a:t>
            </a:r>
            <a:r>
              <a:rPr kumimoji="0" lang="es-ES_tradnl" sz="1600" b="0" i="0"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BDMetrics</a:t>
            </a:r>
            <a:endParaRPr kumimoji="0" lang="es-ES_tradnl"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a:p>
            <a:pPr marL="1143000" marR="0" lvl="2" indent="-228600" algn="l" defTabSz="914400" rtl="0" eaLnBrk="1" fontAlgn="auto" latinLnBrk="0" hangingPunct="1">
              <a:lnSpc>
                <a:spcPct val="100000"/>
              </a:lnSpc>
              <a:spcBef>
                <a:spcPct val="20000"/>
              </a:spcBef>
              <a:spcAft>
                <a:spcPts val="0"/>
              </a:spcAft>
              <a:buClrTx/>
              <a:buSzTx/>
              <a:buFont typeface="Wingdings" pitchFamily="2" charset="2"/>
              <a:buChar char="§"/>
              <a:tabLst/>
              <a:defRPr/>
            </a:pPr>
            <a:r>
              <a:rPr kumimoji="0" lang="es-ES_tradnl"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La concentración de </a:t>
            </a:r>
            <a:r>
              <a:rPr kumimoji="0" lang="es-ES_tradnl" sz="1600" b="0" i="0"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CEICs</a:t>
            </a:r>
            <a:r>
              <a:rPr kumimoji="0" lang="es-ES_tradnl"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y Centros en la ejecución de EECC</a:t>
            </a:r>
            <a:endParaRPr kumimoji="0" lang="es-ES" sz="16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p:txBody>
      </p:sp>
      <p:sp>
        <p:nvSpPr>
          <p:cNvPr id="8"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Contenido </a:t>
            </a:r>
            <a:r>
              <a:rPr lang="es-ES_tradnl" dirty="0" err="1"/>
              <a:t>BDMetrics</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25</a:t>
            </a:fld>
            <a:endParaRPr lang="es-ES"/>
          </a:p>
        </p:txBody>
      </p:sp>
      <p:sp>
        <p:nvSpPr>
          <p:cNvPr id="7" name="Rectangle 3"/>
          <p:cNvSpPr txBox="1">
            <a:spLocks noChangeArrowheads="1"/>
          </p:cNvSpPr>
          <p:nvPr/>
        </p:nvSpPr>
        <p:spPr>
          <a:xfrm>
            <a:off x="381000" y="785794"/>
            <a:ext cx="8382000" cy="871526"/>
          </a:xfrm>
          <a:prstGeom prst="rect">
            <a:avLst/>
          </a:prstGeom>
          <a:noFill/>
        </p:spPr>
        <p:txBody>
          <a:bodyPr vert="horz" lIns="91440" tIns="45720" rIns="91440" bIns="45720" rtlCol="0">
            <a:normAutofit/>
          </a:bodyPr>
          <a:lstStyle/>
          <a:p>
            <a:pPr marR="0" lvl="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4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La </a:t>
            </a:r>
            <a:r>
              <a:rPr lang="es-ES_tradnl" sz="2400" dirty="0">
                <a:latin typeface="Tahoma" pitchFamily="34" charset="0"/>
                <a:ea typeface="Tahoma" pitchFamily="34" charset="0"/>
                <a:cs typeface="Tahoma" pitchFamily="34" charset="0"/>
              </a:rPr>
              <a:t>31ª Publicación</a:t>
            </a:r>
            <a:r>
              <a:rPr kumimoji="0" lang="es-ES_tradnl" sz="24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de los datos de </a:t>
            </a:r>
            <a:r>
              <a:rPr kumimoji="0" lang="es-ES_tradnl" sz="2400" b="0" i="0"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BDMetrics</a:t>
            </a:r>
            <a:r>
              <a:rPr kumimoji="0" lang="es-ES_tradnl" sz="24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contiene EC con fecha de envío al CEIC/AEMPS hasta el </a:t>
            </a:r>
            <a:r>
              <a:rPr kumimoji="0" lang="es-ES_tradnl" sz="2400" b="0" i="0" u="none" strike="noStrike" kern="1200" cap="none" spc="0" normalizeH="0" baseline="0" noProof="0" dirty="0">
                <a:ln>
                  <a:noFill/>
                </a:ln>
                <a:effectLst/>
                <a:uLnTx/>
                <a:uFillTx/>
                <a:latin typeface="Tahoma" pitchFamily="34" charset="0"/>
                <a:ea typeface="Tahoma" pitchFamily="34" charset="0"/>
                <a:cs typeface="Tahoma" pitchFamily="34" charset="0"/>
              </a:rPr>
              <a:t>31/12/2021</a:t>
            </a:r>
            <a:endParaRPr kumimoji="0" lang="es-ES" sz="2400" b="0" i="0" u="none" strike="noStrike" kern="1200" cap="none" spc="0" normalizeH="0" baseline="0" noProof="0" dirty="0">
              <a:ln>
                <a:noFill/>
              </a:ln>
              <a:effectLst/>
              <a:uLnTx/>
              <a:uFillTx/>
              <a:latin typeface="Tahoma" pitchFamily="34" charset="0"/>
              <a:ea typeface="Tahoma" pitchFamily="34" charset="0"/>
              <a:cs typeface="Tahoma" pitchFamily="34" charset="0"/>
            </a:endParaRPr>
          </a:p>
        </p:txBody>
      </p:sp>
      <p:sp>
        <p:nvSpPr>
          <p:cNvPr id="10"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a:t>
            </a:r>
          </a:p>
        </p:txBody>
      </p:sp>
      <p:graphicFrame>
        <p:nvGraphicFramePr>
          <p:cNvPr id="11" name="Tabla 10">
            <a:extLst>
              <a:ext uri="{FF2B5EF4-FFF2-40B4-BE49-F238E27FC236}">
                <a16:creationId xmlns:a16="http://schemas.microsoft.com/office/drawing/2014/main" id="{66A0C762-B263-447A-AB8D-057E6EB037D4}"/>
              </a:ext>
            </a:extLst>
          </p:cNvPr>
          <p:cNvGraphicFramePr>
            <a:graphicFrameLocks noGrp="1"/>
          </p:cNvGraphicFramePr>
          <p:nvPr>
            <p:extLst>
              <p:ext uri="{D42A27DB-BD31-4B8C-83A1-F6EECF244321}">
                <p14:modId xmlns:p14="http://schemas.microsoft.com/office/powerpoint/2010/main" val="1664572899"/>
              </p:ext>
            </p:extLst>
          </p:nvPr>
        </p:nvGraphicFramePr>
        <p:xfrm>
          <a:off x="1440000" y="1764000"/>
          <a:ext cx="6516376" cy="4401304"/>
        </p:xfrm>
        <a:graphic>
          <a:graphicData uri="http://schemas.openxmlformats.org/drawingml/2006/table">
            <a:tbl>
              <a:tblPr/>
              <a:tblGrid>
                <a:gridCol w="4616833">
                  <a:extLst>
                    <a:ext uri="{9D8B030D-6E8A-4147-A177-3AD203B41FA5}">
                      <a16:colId xmlns:a16="http://schemas.microsoft.com/office/drawing/2014/main" val="2631599603"/>
                    </a:ext>
                  </a:extLst>
                </a:gridCol>
                <a:gridCol w="1899543">
                  <a:extLst>
                    <a:ext uri="{9D8B030D-6E8A-4147-A177-3AD203B41FA5}">
                      <a16:colId xmlns:a16="http://schemas.microsoft.com/office/drawing/2014/main" val="457114902"/>
                    </a:ext>
                  </a:extLst>
                </a:gridCol>
              </a:tblGrid>
              <a:tr h="550163">
                <a:tc>
                  <a:txBody>
                    <a:bodyPr/>
                    <a:lstStyle/>
                    <a:p>
                      <a:pPr marL="71755">
                        <a:spcAft>
                          <a:spcPts val="0"/>
                        </a:spcAft>
                      </a:pPr>
                      <a:r>
                        <a:rPr lang="es-ES" sz="1400" b="0" dirty="0">
                          <a:solidFill>
                            <a:srgbClr val="000000"/>
                          </a:solidFill>
                          <a:effectLst/>
                          <a:latin typeface="Times New Roman" panose="02020603050405020304" pitchFamily="18" charset="0"/>
                        </a:rPr>
                        <a:t> </a:t>
                      </a:r>
                      <a:endParaRPr lang="es-ES" sz="1000" b="1" dirty="0">
                        <a:solidFill>
                          <a:srgbClr val="000000"/>
                        </a:solidFill>
                        <a:effectLst/>
                        <a:latin typeface="Times New Roman" panose="02020603050405020304" pitchFamily="18" charset="0"/>
                      </a:endParaRPr>
                    </a:p>
                  </a:txBody>
                  <a:tcPr marL="44450" marR="44450" marT="0" marB="0" anchor="ctr">
                    <a:lnL w="12700" cap="flat" cmpd="sng" algn="ctr">
                      <a:solidFill>
                        <a:srgbClr val="FFFFFF"/>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FFFFFF"/>
                      </a:solidFill>
                      <a:prstDash val="solid"/>
                      <a:round/>
                      <a:headEnd type="none" w="med" len="med"/>
                      <a:tailEnd type="none" w="med" len="med"/>
                    </a:lnT>
                    <a:lnB w="19050" cap="flat" cmpd="sng" algn="ctr">
                      <a:solidFill>
                        <a:srgbClr val="808080"/>
                      </a:solidFill>
                      <a:prstDash val="solid"/>
                      <a:round/>
                      <a:headEnd type="none" w="med" len="med"/>
                      <a:tailEnd type="none" w="med" len="med"/>
                    </a:lnB>
                  </a:tcPr>
                </a:tc>
                <a:tc>
                  <a:txBody>
                    <a:bodyPr/>
                    <a:lstStyle/>
                    <a:p>
                      <a:pPr algn="ctr">
                        <a:spcBef>
                          <a:spcPts val="200"/>
                        </a:spcBef>
                        <a:spcAft>
                          <a:spcPts val="200"/>
                        </a:spcAft>
                      </a:pPr>
                      <a:r>
                        <a:rPr lang="es-ES" sz="1400" b="1"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rPr>
                        <a:t>31ª Publicación </a:t>
                      </a:r>
                      <a:endParaRPr lang="es-ES" sz="1100" dirty="0">
                        <a:solidFill>
                          <a:schemeClr val="bg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808080"/>
                      </a:solidFill>
                      <a:prstDash val="solid"/>
                      <a:round/>
                      <a:headEnd type="none" w="med" len="med"/>
                      <a:tailEnd type="none" w="med" len="med"/>
                    </a:lnL>
                    <a:lnR w="1270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2700" cap="flat" cmpd="sng" algn="ctr">
                      <a:solidFill>
                        <a:srgbClr val="808080"/>
                      </a:solidFill>
                      <a:prstDash val="solid"/>
                      <a:round/>
                      <a:headEnd type="none" w="med" len="med"/>
                      <a:tailEnd type="none" w="med" len="med"/>
                    </a:lnB>
                    <a:solidFill>
                      <a:srgbClr val="808080"/>
                    </a:solidFill>
                  </a:tcPr>
                </a:tc>
                <a:extLst>
                  <a:ext uri="{0D108BD9-81ED-4DB2-BD59-A6C34878D82A}">
                    <a16:rowId xmlns:a16="http://schemas.microsoft.com/office/drawing/2014/main" val="2948211662"/>
                  </a:ext>
                </a:extLst>
              </a:tr>
              <a:tr h="550163">
                <a:tc>
                  <a:txBody>
                    <a:bodyPr/>
                    <a:lstStyle/>
                    <a:p>
                      <a:pPr marL="71755">
                        <a:spcAft>
                          <a:spcPts val="0"/>
                        </a:spcAft>
                      </a:pPr>
                      <a:r>
                        <a:rPr lang="es-ES" sz="1400" b="1" dirty="0">
                          <a:solidFill>
                            <a:srgbClr val="FFFFFF"/>
                          </a:solidFill>
                          <a:effectLst/>
                          <a:latin typeface="Verdana" panose="020B0604030504040204" pitchFamily="34" charset="0"/>
                        </a:rPr>
                        <a:t>Número de Ensayos Clínicos (RD 2015)</a:t>
                      </a:r>
                      <a:endParaRPr lang="es-ES" sz="1000" b="1" dirty="0">
                        <a:solidFill>
                          <a:srgbClr val="000000"/>
                        </a:solidFill>
                        <a:effectLst/>
                        <a:latin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808080"/>
                    </a:solidFill>
                  </a:tcPr>
                </a:tc>
                <a:tc>
                  <a:txBody>
                    <a:bodyPr/>
                    <a:lstStyle/>
                    <a:p>
                      <a:pPr marR="71755" algn="r">
                        <a:spcBef>
                          <a:spcPts val="200"/>
                        </a:spcBef>
                        <a:spcAft>
                          <a:spcPts val="200"/>
                        </a:spcAft>
                      </a:pPr>
                      <a:r>
                        <a:rPr lang="es-ES" sz="16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4.162 (1.491)</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270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1652632748"/>
                  </a:ext>
                </a:extLst>
              </a:tr>
              <a:tr h="550163">
                <a:tc>
                  <a:txBody>
                    <a:bodyPr/>
                    <a:lstStyle/>
                    <a:p>
                      <a:pPr marL="71755">
                        <a:spcAft>
                          <a:spcPts val="0"/>
                        </a:spcAft>
                      </a:pPr>
                      <a:r>
                        <a:rPr lang="es-ES" sz="1400" b="1" dirty="0">
                          <a:solidFill>
                            <a:srgbClr val="FFFFFF"/>
                          </a:solidFill>
                          <a:effectLst/>
                          <a:latin typeface="Verdana" panose="020B0604030504040204" pitchFamily="34" charset="0"/>
                        </a:rPr>
                        <a:t>Número de participaciones de Centros (RD 2015)</a:t>
                      </a:r>
                      <a:endParaRPr lang="es-ES" sz="1000" b="1" dirty="0">
                        <a:solidFill>
                          <a:srgbClr val="000000"/>
                        </a:solidFill>
                        <a:effectLst/>
                        <a:latin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808080"/>
                    </a:solidFill>
                  </a:tcPr>
                </a:tc>
                <a:tc>
                  <a:txBody>
                    <a:bodyPr/>
                    <a:lstStyle/>
                    <a:p>
                      <a:pPr marR="71755" algn="r">
                        <a:spcBef>
                          <a:spcPts val="200"/>
                        </a:spcBef>
                        <a:spcAft>
                          <a:spcPts val="200"/>
                        </a:spcAft>
                      </a:pPr>
                      <a:r>
                        <a:rPr lang="es-ES" sz="16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30.985 (10.856)</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521217872"/>
                  </a:ext>
                </a:extLst>
              </a:tr>
              <a:tr h="550163">
                <a:tc>
                  <a:txBody>
                    <a:bodyPr/>
                    <a:lstStyle/>
                    <a:p>
                      <a:pPr marL="71755">
                        <a:spcAft>
                          <a:spcPts val="0"/>
                        </a:spcAft>
                      </a:pPr>
                      <a:r>
                        <a:rPr lang="es-ES" sz="1400" b="1" dirty="0">
                          <a:solidFill>
                            <a:srgbClr val="FFFFFF"/>
                          </a:solidFill>
                          <a:effectLst/>
                          <a:latin typeface="Verdana" panose="020B0604030504040204" pitchFamily="34" charset="0"/>
                        </a:rPr>
                        <a:t>Número de </a:t>
                      </a:r>
                      <a:r>
                        <a:rPr lang="es-ES" sz="1400" b="1" dirty="0" err="1">
                          <a:solidFill>
                            <a:srgbClr val="FFFFFF"/>
                          </a:solidFill>
                          <a:effectLst/>
                          <a:latin typeface="Verdana" panose="020B0604030504040204" pitchFamily="34" charset="0"/>
                        </a:rPr>
                        <a:t>CEICs</a:t>
                      </a:r>
                      <a:r>
                        <a:rPr lang="es-ES" sz="1400" b="1" dirty="0">
                          <a:solidFill>
                            <a:srgbClr val="FFFFFF"/>
                          </a:solidFill>
                          <a:effectLst/>
                          <a:latin typeface="Verdana" panose="020B0604030504040204" pitchFamily="34" charset="0"/>
                        </a:rPr>
                        <a:t> de Referencia distintos</a:t>
                      </a:r>
                      <a:endParaRPr lang="es-ES" sz="1000" b="1" dirty="0">
                        <a:solidFill>
                          <a:srgbClr val="000000"/>
                        </a:solidFill>
                        <a:effectLst/>
                        <a:latin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808080"/>
                    </a:solidFill>
                  </a:tcPr>
                </a:tc>
                <a:tc>
                  <a:txBody>
                    <a:bodyPr/>
                    <a:lstStyle/>
                    <a:p>
                      <a:pPr marR="71755" algn="r">
                        <a:spcBef>
                          <a:spcPts val="200"/>
                        </a:spcBef>
                        <a:spcAft>
                          <a:spcPts val="200"/>
                        </a:spcAft>
                      </a:pPr>
                      <a:r>
                        <a:rPr lang="es-ES" sz="16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95</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3848185307"/>
                  </a:ext>
                </a:extLst>
              </a:tr>
              <a:tr h="550163">
                <a:tc>
                  <a:txBody>
                    <a:bodyPr/>
                    <a:lstStyle/>
                    <a:p>
                      <a:pPr marL="71755">
                        <a:spcAft>
                          <a:spcPts val="0"/>
                        </a:spcAft>
                      </a:pPr>
                      <a:r>
                        <a:rPr lang="es-ES" sz="1400" b="1" dirty="0">
                          <a:solidFill>
                            <a:srgbClr val="FFFFFF"/>
                          </a:solidFill>
                          <a:effectLst/>
                          <a:latin typeface="Verdana" panose="020B0604030504040204" pitchFamily="34" charset="0"/>
                        </a:rPr>
                        <a:t>Número de </a:t>
                      </a:r>
                      <a:r>
                        <a:rPr lang="es-ES" sz="1400" b="1" dirty="0" err="1">
                          <a:solidFill>
                            <a:srgbClr val="FFFFFF"/>
                          </a:solidFill>
                          <a:effectLst/>
                          <a:latin typeface="Verdana" panose="020B0604030504040204" pitchFamily="34" charset="0"/>
                        </a:rPr>
                        <a:t>CEICs</a:t>
                      </a:r>
                      <a:r>
                        <a:rPr lang="es-ES" sz="1400" b="1" dirty="0">
                          <a:solidFill>
                            <a:srgbClr val="FFFFFF"/>
                          </a:solidFill>
                          <a:effectLst/>
                          <a:latin typeface="Verdana" panose="020B0604030504040204" pitchFamily="34" charset="0"/>
                        </a:rPr>
                        <a:t> Implicados distintos</a:t>
                      </a:r>
                      <a:endParaRPr lang="es-ES" sz="1000" b="1" dirty="0">
                        <a:solidFill>
                          <a:srgbClr val="000000"/>
                        </a:solidFill>
                        <a:effectLst/>
                        <a:latin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808080"/>
                    </a:solidFill>
                  </a:tcPr>
                </a:tc>
                <a:tc>
                  <a:txBody>
                    <a:bodyPr/>
                    <a:lstStyle/>
                    <a:p>
                      <a:pPr marR="71755" algn="r">
                        <a:spcBef>
                          <a:spcPts val="200"/>
                        </a:spcBef>
                        <a:spcAft>
                          <a:spcPts val="200"/>
                        </a:spcAft>
                      </a:pPr>
                      <a:r>
                        <a:rPr lang="es-ES" sz="16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160</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39841159"/>
                  </a:ext>
                </a:extLst>
              </a:tr>
              <a:tr h="550163">
                <a:tc>
                  <a:txBody>
                    <a:bodyPr/>
                    <a:lstStyle/>
                    <a:p>
                      <a:pPr marL="71755">
                        <a:spcAft>
                          <a:spcPts val="0"/>
                        </a:spcAft>
                      </a:pPr>
                      <a:r>
                        <a:rPr lang="es-ES" sz="1400" b="1" dirty="0">
                          <a:solidFill>
                            <a:srgbClr val="FFFFFF"/>
                          </a:solidFill>
                          <a:effectLst/>
                          <a:latin typeface="Verdana" panose="020B0604030504040204" pitchFamily="34" charset="0"/>
                        </a:rPr>
                        <a:t>Número de Centros distintos</a:t>
                      </a:r>
                      <a:endParaRPr lang="es-ES" sz="1000" b="1" dirty="0">
                        <a:solidFill>
                          <a:srgbClr val="000000"/>
                        </a:solidFill>
                        <a:effectLst/>
                        <a:latin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808080"/>
                    </a:solidFill>
                  </a:tcPr>
                </a:tc>
                <a:tc>
                  <a:txBody>
                    <a:bodyPr/>
                    <a:lstStyle/>
                    <a:p>
                      <a:pPr marR="71755" algn="r">
                        <a:spcBef>
                          <a:spcPts val="200"/>
                        </a:spcBef>
                        <a:spcAft>
                          <a:spcPts val="200"/>
                        </a:spcAft>
                      </a:pPr>
                      <a:r>
                        <a:rPr lang="es-ES" sz="16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872</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4053829228"/>
                  </a:ext>
                </a:extLst>
              </a:tr>
              <a:tr h="550163">
                <a:tc>
                  <a:txBody>
                    <a:bodyPr/>
                    <a:lstStyle/>
                    <a:p>
                      <a:pPr marL="71755">
                        <a:spcAft>
                          <a:spcPts val="0"/>
                        </a:spcAft>
                      </a:pPr>
                      <a:r>
                        <a:rPr lang="es-ES" sz="1400" b="1" dirty="0">
                          <a:solidFill>
                            <a:srgbClr val="FFFFFF"/>
                          </a:solidFill>
                          <a:effectLst/>
                          <a:latin typeface="Verdana" panose="020B0604030504040204" pitchFamily="34" charset="0"/>
                        </a:rPr>
                        <a:t>Desde fecha de envío al CEIC (RD2004)</a:t>
                      </a:r>
                      <a:endParaRPr lang="es-ES" sz="1000" b="1" dirty="0">
                        <a:solidFill>
                          <a:srgbClr val="000000"/>
                        </a:solidFill>
                        <a:effectLst/>
                        <a:latin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solidFill>
                      <a:srgbClr val="808080"/>
                    </a:solidFill>
                  </a:tcPr>
                </a:tc>
                <a:tc>
                  <a:txBody>
                    <a:bodyPr/>
                    <a:lstStyle/>
                    <a:p>
                      <a:pPr marR="71755" algn="r">
                        <a:spcBef>
                          <a:spcPts val="200"/>
                        </a:spcBef>
                        <a:spcAft>
                          <a:spcPts val="200"/>
                        </a:spcAft>
                      </a:pPr>
                      <a:r>
                        <a:rPr lang="es-ES" sz="16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19-02-2004</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097147581"/>
                  </a:ext>
                </a:extLst>
              </a:tr>
              <a:tr h="550163">
                <a:tc>
                  <a:txBody>
                    <a:bodyPr/>
                    <a:lstStyle/>
                    <a:p>
                      <a:pPr marL="71755">
                        <a:spcAft>
                          <a:spcPts val="0"/>
                        </a:spcAft>
                      </a:pPr>
                      <a:r>
                        <a:rPr lang="es-ES" sz="1400" b="1" dirty="0">
                          <a:solidFill>
                            <a:srgbClr val="FFFFFF"/>
                          </a:solidFill>
                          <a:effectLst/>
                          <a:latin typeface="Verdana" panose="020B0604030504040204" pitchFamily="34" charset="0"/>
                        </a:rPr>
                        <a:t>Hasta fecha de envío a la AEMPS (RD2015)</a:t>
                      </a:r>
                      <a:endParaRPr lang="es-ES" sz="1000" b="1" dirty="0">
                        <a:solidFill>
                          <a:srgbClr val="000000"/>
                        </a:solidFill>
                        <a:effectLst/>
                        <a:latin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808080"/>
                      </a:solidFill>
                      <a:prstDash val="solid"/>
                      <a:round/>
                      <a:headEnd type="none" w="med" len="med"/>
                      <a:tailEnd type="none" w="med" len="med"/>
                    </a:lnB>
                    <a:solidFill>
                      <a:srgbClr val="808080"/>
                    </a:solidFill>
                  </a:tcPr>
                </a:tc>
                <a:tc>
                  <a:txBody>
                    <a:bodyPr/>
                    <a:lstStyle/>
                    <a:p>
                      <a:pPr marR="71755" algn="r">
                        <a:spcBef>
                          <a:spcPts val="200"/>
                        </a:spcBef>
                        <a:spcAft>
                          <a:spcPts val="200"/>
                        </a:spcAft>
                      </a:pPr>
                      <a:r>
                        <a:rPr lang="es-ES" sz="16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rPr>
                        <a:t>31-12-2021</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w="19050" cap="flat" cmpd="sng" algn="ctr">
                      <a:solidFill>
                        <a:srgbClr val="808080"/>
                      </a:solidFill>
                      <a:prstDash val="solid"/>
                      <a:round/>
                      <a:headEnd type="none" w="med" len="med"/>
                      <a:tailEnd type="none" w="med" len="med"/>
                    </a:lnL>
                    <a:lnR w="19050" cap="flat" cmpd="sng" algn="ctr">
                      <a:solidFill>
                        <a:srgbClr val="808080"/>
                      </a:solidFill>
                      <a:prstDash val="solid"/>
                      <a:round/>
                      <a:headEnd type="none" w="med" len="med"/>
                      <a:tailEnd type="none" w="med" len="med"/>
                    </a:lnR>
                    <a:lnT w="19050" cap="flat" cmpd="sng" algn="ctr">
                      <a:solidFill>
                        <a:srgbClr val="808080"/>
                      </a:solidFill>
                      <a:prstDash val="solid"/>
                      <a:round/>
                      <a:headEnd type="none" w="med" len="med"/>
                      <a:tailEnd type="none" w="med" len="med"/>
                    </a:lnT>
                    <a:lnB w="19050" cap="flat" cmpd="sng" algn="ctr">
                      <a:solidFill>
                        <a:srgbClr val="808080"/>
                      </a:solidFill>
                      <a:prstDash val="solid"/>
                      <a:round/>
                      <a:headEnd type="none" w="med" len="med"/>
                      <a:tailEnd type="none" w="med" len="med"/>
                    </a:lnB>
                  </a:tcPr>
                </a:tc>
                <a:extLst>
                  <a:ext uri="{0D108BD9-81ED-4DB2-BD59-A6C34878D82A}">
                    <a16:rowId xmlns:a16="http://schemas.microsoft.com/office/drawing/2014/main" val="2898741575"/>
                  </a:ext>
                </a:extLst>
              </a:tr>
            </a:tbl>
          </a:graphicData>
        </a:graphic>
      </p:graphicFrame>
      <p:sp>
        <p:nvSpPr>
          <p:cNvPr id="12" name="AutoShape 24">
            <a:extLst>
              <a:ext uri="{FF2B5EF4-FFF2-40B4-BE49-F238E27FC236}">
                <a16:creationId xmlns:a16="http://schemas.microsoft.com/office/drawing/2014/main" id="{298ADB3D-0D1D-42CA-BB2B-C0032E71DFE0}"/>
              </a:ext>
            </a:extLst>
          </p:cNvPr>
          <p:cNvSpPr>
            <a:spLocks/>
          </p:cNvSpPr>
          <p:nvPr/>
        </p:nvSpPr>
        <p:spPr bwMode="auto">
          <a:xfrm>
            <a:off x="2195736" y="1641451"/>
            <a:ext cx="3168352" cy="539403"/>
          </a:xfrm>
          <a:prstGeom prst="borderCallout2">
            <a:avLst>
              <a:gd name="adj1" fmla="val 90013"/>
              <a:gd name="adj2" fmla="val 101327"/>
              <a:gd name="adj3" fmla="val 99616"/>
              <a:gd name="adj4" fmla="val 107764"/>
              <a:gd name="adj5" fmla="val 229300"/>
              <a:gd name="adj6" fmla="val 133441"/>
            </a:avLst>
          </a:prstGeom>
          <a:solidFill>
            <a:srgbClr val="F09683"/>
          </a:solidFill>
          <a:ln w="28575">
            <a:solidFill>
              <a:srgbClr val="F09683"/>
            </a:solidFill>
            <a:miter lim="800000"/>
            <a:headEnd/>
            <a:tailEnd/>
          </a:ln>
          <a:effectLst/>
        </p:spPr>
        <p:txBody>
          <a:bodyPr/>
          <a:lstStyle/>
          <a:p>
            <a:pPr algn="ctr"/>
            <a:r>
              <a:rPr lang="es-ES_tradnl" sz="1600" b="1" dirty="0">
                <a:solidFill>
                  <a:schemeClr val="bg1"/>
                </a:solidFill>
                <a:latin typeface="Verdana" pitchFamily="34" charset="0"/>
              </a:rPr>
              <a:t>2.016 EECC Finalizados</a:t>
            </a:r>
            <a:br>
              <a:rPr lang="es-ES_tradnl" sz="1600" b="1" dirty="0">
                <a:solidFill>
                  <a:schemeClr val="bg1"/>
                </a:solidFill>
                <a:latin typeface="Verdana" pitchFamily="34" charset="0"/>
              </a:rPr>
            </a:br>
            <a:r>
              <a:rPr lang="es-ES_tradnl" sz="1600" b="1" dirty="0">
                <a:solidFill>
                  <a:schemeClr val="bg1"/>
                </a:solidFill>
                <a:latin typeface="Verdana" pitchFamily="34" charset="0"/>
              </a:rPr>
              <a:t>14.829 PCEC Finalizados</a:t>
            </a:r>
            <a:endParaRPr lang="es-ES" sz="1600" b="1" dirty="0">
              <a:solidFill>
                <a:schemeClr val="bg1"/>
              </a:solidFill>
              <a:latin typeface="Verdana"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02E9B79-E8F6-2908-C7F8-EDC0A0A3AD06}"/>
              </a:ext>
            </a:extLst>
          </p:cNvPr>
          <p:cNvPicPr>
            <a:picLocks noChangeAspect="1"/>
          </p:cNvPicPr>
          <p:nvPr/>
        </p:nvPicPr>
        <p:blipFill>
          <a:blip r:embed="rId2"/>
          <a:stretch>
            <a:fillRect/>
          </a:stretch>
        </p:blipFill>
        <p:spPr>
          <a:xfrm>
            <a:off x="1260001" y="2340001"/>
            <a:ext cx="6540759" cy="3600000"/>
          </a:xfrm>
          <a:prstGeom prst="rect">
            <a:avLst/>
          </a:prstGeom>
        </p:spPr>
      </p:pic>
      <p:sp>
        <p:nvSpPr>
          <p:cNvPr id="2" name="Title 1"/>
          <p:cNvSpPr>
            <a:spLocks noGrp="1"/>
          </p:cNvSpPr>
          <p:nvPr>
            <p:ph type="title"/>
          </p:nvPr>
        </p:nvSpPr>
        <p:spPr/>
        <p:txBody>
          <a:bodyPr/>
          <a:lstStyle/>
          <a:p>
            <a:r>
              <a:rPr lang="es-ES_tradnl" dirty="0"/>
              <a:t>Número de EECC autorizados por la AEMPS</a:t>
            </a:r>
            <a:endParaRPr lang="es-ES" dirty="0"/>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26</a:t>
            </a:fld>
            <a:endParaRPr lang="es-ES"/>
          </a:p>
        </p:txBody>
      </p:sp>
      <p:sp>
        <p:nvSpPr>
          <p:cNvPr id="10" name="Rectangle 9"/>
          <p:cNvSpPr/>
          <p:nvPr/>
        </p:nvSpPr>
        <p:spPr>
          <a:xfrm>
            <a:off x="1115616" y="1764411"/>
            <a:ext cx="6840760" cy="584775"/>
          </a:xfrm>
          <a:prstGeom prst="rect">
            <a:avLst/>
          </a:prstGeom>
        </p:spPr>
        <p:txBody>
          <a:bodyPr wrap="square">
            <a:spAutoFit/>
          </a:bodyPr>
          <a:lstStyle/>
          <a:p>
            <a:pPr algn="ctr"/>
            <a:r>
              <a:rPr lang="es-ES" sz="1600" dirty="0">
                <a:solidFill>
                  <a:srgbClr val="FF0000"/>
                </a:solidFill>
              </a:rPr>
              <a:t>Distribución del porcentaje (eje derecho) y del número absoluto (eje izquierdo) de los ensayos clínicos autorizados por tipo de promotor</a:t>
            </a:r>
          </a:p>
        </p:txBody>
      </p:sp>
      <p:sp>
        <p:nvSpPr>
          <p:cNvPr id="11" name="TextBox 10"/>
          <p:cNvSpPr txBox="1"/>
          <p:nvPr/>
        </p:nvSpPr>
        <p:spPr>
          <a:xfrm>
            <a:off x="251520" y="962144"/>
            <a:ext cx="8640960" cy="707886"/>
          </a:xfrm>
          <a:prstGeom prst="rect">
            <a:avLst/>
          </a:prstGeom>
          <a:noFill/>
        </p:spPr>
        <p:txBody>
          <a:bodyPr wrap="square" rtlCol="0">
            <a:spAutoFit/>
          </a:bodyPr>
          <a:lstStyle/>
          <a:p>
            <a:r>
              <a:rPr lang="es-ES_tradnl" sz="2000" dirty="0"/>
              <a:t>Durante el periodo 2005-2020 la AEMPS ha autorizado 11.927 ensayos clínicos, cerca del 78% de estos fueron autorizados a Laboratorios Farmacéuticos.</a:t>
            </a:r>
            <a:endParaRPr lang="es-ES" sz="2000" dirty="0"/>
          </a:p>
        </p:txBody>
      </p:sp>
      <p:sp>
        <p:nvSpPr>
          <p:cNvPr id="12" name="Rectangle 11"/>
          <p:cNvSpPr/>
          <p:nvPr/>
        </p:nvSpPr>
        <p:spPr>
          <a:xfrm>
            <a:off x="210519" y="5949280"/>
            <a:ext cx="2417265" cy="307777"/>
          </a:xfrm>
          <a:prstGeom prst="rect">
            <a:avLst/>
          </a:prstGeom>
        </p:spPr>
        <p:txBody>
          <a:bodyPr wrap="none">
            <a:spAutoFit/>
          </a:bodyPr>
          <a:lstStyle/>
          <a:p>
            <a:pPr marL="342900" indent="-342900"/>
            <a:r>
              <a:rPr lang="es-ES_tradnl" sz="1400" dirty="0"/>
              <a:t>Fuente memorias de la AEMPS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Relevancia de la muestra </a:t>
            </a:r>
            <a:r>
              <a:rPr lang="es-ES_tradnl" dirty="0" err="1"/>
              <a:t>BDMetrics</a:t>
            </a:r>
            <a:endParaRPr lang="es-ES" dirty="0"/>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27</a:t>
            </a:fld>
            <a:endParaRPr lang="es-ES"/>
          </a:p>
        </p:txBody>
      </p:sp>
      <p:sp>
        <p:nvSpPr>
          <p:cNvPr id="10" name="TextBox 9"/>
          <p:cNvSpPr txBox="1"/>
          <p:nvPr/>
        </p:nvSpPr>
        <p:spPr>
          <a:xfrm>
            <a:off x="539552" y="5661248"/>
            <a:ext cx="3528392" cy="523220"/>
          </a:xfrm>
          <a:prstGeom prst="rect">
            <a:avLst/>
          </a:prstGeom>
          <a:noFill/>
        </p:spPr>
        <p:txBody>
          <a:bodyPr wrap="square" rtlCol="0">
            <a:spAutoFit/>
          </a:bodyPr>
          <a:lstStyle/>
          <a:p>
            <a:pPr marL="342900" indent="-342900">
              <a:buAutoNum type="arabicParenBoth"/>
            </a:pPr>
            <a:r>
              <a:rPr lang="es-ES_tradnl" sz="1400" dirty="0"/>
              <a:t>Fuente memorias de la AEMPS</a:t>
            </a:r>
          </a:p>
          <a:p>
            <a:pPr marL="342900" indent="-342900">
              <a:buAutoNum type="arabicParenBoth"/>
            </a:pPr>
            <a:r>
              <a:rPr lang="es-ES_tradnl" sz="1400" dirty="0"/>
              <a:t>Fuente </a:t>
            </a:r>
            <a:r>
              <a:rPr lang="es-ES_tradnl" sz="1400" dirty="0" err="1"/>
              <a:t>BDMetrics</a:t>
            </a:r>
            <a:r>
              <a:rPr lang="es-ES_tradnl" sz="1400" dirty="0"/>
              <a:t> del proyecto BEST</a:t>
            </a:r>
            <a:endParaRPr lang="es-ES" sz="1400" dirty="0"/>
          </a:p>
        </p:txBody>
      </p:sp>
      <p:sp>
        <p:nvSpPr>
          <p:cNvPr id="11" name="TextBox 10"/>
          <p:cNvSpPr txBox="1"/>
          <p:nvPr/>
        </p:nvSpPr>
        <p:spPr>
          <a:xfrm>
            <a:off x="323528" y="836712"/>
            <a:ext cx="8496944" cy="1631216"/>
          </a:xfrm>
          <a:prstGeom prst="rect">
            <a:avLst/>
          </a:prstGeom>
          <a:noFill/>
        </p:spPr>
        <p:txBody>
          <a:bodyPr wrap="square" rtlCol="0">
            <a:spAutoFit/>
          </a:bodyPr>
          <a:lstStyle/>
          <a:p>
            <a:r>
              <a:rPr lang="es-ES_tradnl" sz="2000" dirty="0"/>
              <a:t>Cerca del </a:t>
            </a:r>
            <a:r>
              <a:rPr lang="es-ES_tradnl" sz="2000" b="1" dirty="0"/>
              <a:t>38% de los ensayos clínicos autorizados por la AEMPS </a:t>
            </a:r>
            <a:r>
              <a:rPr lang="es-ES_tradnl" sz="2000" dirty="0"/>
              <a:t>a los </a:t>
            </a:r>
            <a:r>
              <a:rPr lang="es-ES_tradnl" sz="2000" b="1" dirty="0"/>
              <a:t>Laboratorios Farmacéuticos</a:t>
            </a:r>
            <a:r>
              <a:rPr lang="es-ES_tradnl" sz="2000" dirty="0"/>
              <a:t> en el periodo </a:t>
            </a:r>
            <a:r>
              <a:rPr lang="es-ES_tradnl" sz="2000" b="1" dirty="0"/>
              <a:t>2005-2020</a:t>
            </a:r>
            <a:r>
              <a:rPr lang="es-ES_tradnl" sz="2000" dirty="0"/>
              <a:t> se encuentran en la </a:t>
            </a:r>
            <a:r>
              <a:rPr lang="es-ES_tradnl" sz="2000" dirty="0" err="1"/>
              <a:t>BDMetrics</a:t>
            </a:r>
            <a:r>
              <a:rPr lang="es-ES_tradnl" sz="2000" dirty="0"/>
              <a:t> del proyecto BEST. Adicionalmente,  en ese mismo periodo </a:t>
            </a:r>
            <a:r>
              <a:rPr lang="es-ES_tradnl" sz="2000" dirty="0" err="1"/>
              <a:t>BDMetrics</a:t>
            </a:r>
            <a:r>
              <a:rPr lang="es-ES_tradnl" sz="2000" dirty="0"/>
              <a:t> contiene </a:t>
            </a:r>
            <a:r>
              <a:rPr lang="es-ES_tradnl" sz="2000" b="1" dirty="0"/>
              <a:t>287 ensayos </a:t>
            </a:r>
            <a:r>
              <a:rPr lang="es-ES_tradnl" sz="2000" dirty="0"/>
              <a:t>de </a:t>
            </a:r>
            <a:r>
              <a:rPr lang="es-ES_tradnl" sz="2000" b="1" dirty="0"/>
              <a:t>Grupos de Investigación Independiente autorizados por la AEMPS</a:t>
            </a:r>
            <a:r>
              <a:rPr lang="es-ES_tradnl" sz="2000" dirty="0"/>
              <a:t>. </a:t>
            </a:r>
            <a:endParaRPr lang="es-ES" sz="2000" dirty="0"/>
          </a:p>
        </p:txBody>
      </p:sp>
      <p:graphicFrame>
        <p:nvGraphicFramePr>
          <p:cNvPr id="8" name="Table 7"/>
          <p:cNvGraphicFramePr>
            <a:graphicFrameLocks noGrp="1"/>
          </p:cNvGraphicFramePr>
          <p:nvPr>
            <p:extLst>
              <p:ext uri="{D42A27DB-BD31-4B8C-83A1-F6EECF244321}">
                <p14:modId xmlns:p14="http://schemas.microsoft.com/office/powerpoint/2010/main" val="1499658341"/>
              </p:ext>
            </p:extLst>
          </p:nvPr>
        </p:nvGraphicFramePr>
        <p:xfrm>
          <a:off x="179510" y="2276871"/>
          <a:ext cx="8352927" cy="3240360"/>
        </p:xfrm>
        <a:graphic>
          <a:graphicData uri="http://schemas.openxmlformats.org/drawingml/2006/table">
            <a:tbl>
              <a:tblPr/>
              <a:tblGrid>
                <a:gridCol w="2810328">
                  <a:extLst>
                    <a:ext uri="{9D8B030D-6E8A-4147-A177-3AD203B41FA5}">
                      <a16:colId xmlns:a16="http://schemas.microsoft.com/office/drawing/2014/main" val="20000"/>
                    </a:ext>
                  </a:extLst>
                </a:gridCol>
                <a:gridCol w="482489">
                  <a:extLst>
                    <a:ext uri="{9D8B030D-6E8A-4147-A177-3AD203B41FA5}">
                      <a16:colId xmlns:a16="http://schemas.microsoft.com/office/drawing/2014/main" val="20002"/>
                    </a:ext>
                  </a:extLst>
                </a:gridCol>
                <a:gridCol w="485216">
                  <a:extLst>
                    <a:ext uri="{9D8B030D-6E8A-4147-A177-3AD203B41FA5}">
                      <a16:colId xmlns:a16="http://schemas.microsoft.com/office/drawing/2014/main" val="20003"/>
                    </a:ext>
                  </a:extLst>
                </a:gridCol>
                <a:gridCol w="485216">
                  <a:extLst>
                    <a:ext uri="{9D8B030D-6E8A-4147-A177-3AD203B41FA5}">
                      <a16:colId xmlns:a16="http://schemas.microsoft.com/office/drawing/2014/main" val="20004"/>
                    </a:ext>
                  </a:extLst>
                </a:gridCol>
                <a:gridCol w="485216">
                  <a:extLst>
                    <a:ext uri="{9D8B030D-6E8A-4147-A177-3AD203B41FA5}">
                      <a16:colId xmlns:a16="http://schemas.microsoft.com/office/drawing/2014/main" val="20005"/>
                    </a:ext>
                  </a:extLst>
                </a:gridCol>
                <a:gridCol w="485216">
                  <a:extLst>
                    <a:ext uri="{9D8B030D-6E8A-4147-A177-3AD203B41FA5}">
                      <a16:colId xmlns:a16="http://schemas.microsoft.com/office/drawing/2014/main" val="20006"/>
                    </a:ext>
                  </a:extLst>
                </a:gridCol>
                <a:gridCol w="485216">
                  <a:extLst>
                    <a:ext uri="{9D8B030D-6E8A-4147-A177-3AD203B41FA5}">
                      <a16:colId xmlns:a16="http://schemas.microsoft.com/office/drawing/2014/main" val="20007"/>
                    </a:ext>
                  </a:extLst>
                </a:gridCol>
                <a:gridCol w="485216">
                  <a:extLst>
                    <a:ext uri="{9D8B030D-6E8A-4147-A177-3AD203B41FA5}">
                      <a16:colId xmlns:a16="http://schemas.microsoft.com/office/drawing/2014/main" val="20008"/>
                    </a:ext>
                  </a:extLst>
                </a:gridCol>
                <a:gridCol w="485216">
                  <a:extLst>
                    <a:ext uri="{9D8B030D-6E8A-4147-A177-3AD203B41FA5}">
                      <a16:colId xmlns:a16="http://schemas.microsoft.com/office/drawing/2014/main" val="20009"/>
                    </a:ext>
                  </a:extLst>
                </a:gridCol>
                <a:gridCol w="485216">
                  <a:extLst>
                    <a:ext uri="{9D8B030D-6E8A-4147-A177-3AD203B41FA5}">
                      <a16:colId xmlns:a16="http://schemas.microsoft.com/office/drawing/2014/main" val="20010"/>
                    </a:ext>
                  </a:extLst>
                </a:gridCol>
                <a:gridCol w="485216">
                  <a:extLst>
                    <a:ext uri="{9D8B030D-6E8A-4147-A177-3AD203B41FA5}">
                      <a16:colId xmlns:a16="http://schemas.microsoft.com/office/drawing/2014/main" val="2956428705"/>
                    </a:ext>
                  </a:extLst>
                </a:gridCol>
                <a:gridCol w="693166">
                  <a:extLst>
                    <a:ext uri="{9D8B030D-6E8A-4147-A177-3AD203B41FA5}">
                      <a16:colId xmlns:a16="http://schemas.microsoft.com/office/drawing/2014/main" val="20011"/>
                    </a:ext>
                  </a:extLst>
                </a:gridCol>
              </a:tblGrid>
              <a:tr h="567378">
                <a:tc>
                  <a:txBody>
                    <a:bodyPr/>
                    <a:lstStyle/>
                    <a:p>
                      <a:pPr algn="r" fontAlgn="ctr"/>
                      <a:r>
                        <a:rPr lang="es-ES" sz="1400" b="0" i="0" u="none" strike="noStrike" dirty="0">
                          <a:solidFill>
                            <a:srgbClr val="000000"/>
                          </a:solidFill>
                          <a:latin typeface="+mn-lt"/>
                        </a:rPr>
                        <a:t> </a:t>
                      </a:r>
                    </a:p>
                  </a:txBody>
                  <a:tcPr marL="0" marR="0" marT="0" marB="0" anchor="ctr">
                    <a:lnL>
                      <a:noFill/>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dirty="0">
                          <a:solidFill>
                            <a:srgbClr val="FFFFFF"/>
                          </a:solidFill>
                          <a:latin typeface="+mn-lt"/>
                          <a:ea typeface="+mn-ea"/>
                          <a:cs typeface="+mn-cs"/>
                        </a:rPr>
                        <a:t>2011</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a:noFill/>
                    </a:lnB>
                    <a:solidFill>
                      <a:srgbClr val="F09686"/>
                    </a:solidFill>
                  </a:tcPr>
                </a:tc>
                <a:tc>
                  <a:txBody>
                    <a:bodyPr/>
                    <a:lstStyle/>
                    <a:p>
                      <a:pPr marL="0" algn="r" defTabSz="914400" rtl="0" eaLnBrk="1" fontAlgn="ctr" latinLnBrk="0" hangingPunct="1"/>
                      <a:r>
                        <a:rPr lang="es-ES" sz="1400" b="0" i="0" u="none" strike="noStrike" kern="1200" dirty="0">
                          <a:solidFill>
                            <a:srgbClr val="FFFFFF"/>
                          </a:solidFill>
                          <a:latin typeface="+mn-lt"/>
                          <a:ea typeface="+mn-ea"/>
                          <a:cs typeface="+mn-cs"/>
                        </a:rPr>
                        <a:t>2012</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a:noFill/>
                    </a:lnB>
                    <a:solidFill>
                      <a:srgbClr val="F09686"/>
                    </a:solidFill>
                  </a:tcPr>
                </a:tc>
                <a:tc>
                  <a:txBody>
                    <a:bodyPr/>
                    <a:lstStyle/>
                    <a:p>
                      <a:pPr marL="0" algn="r" defTabSz="914400" rtl="0" eaLnBrk="1" fontAlgn="ctr" latinLnBrk="0" hangingPunct="1"/>
                      <a:r>
                        <a:rPr lang="es-ES" sz="1400" b="0" i="0" u="none" strike="noStrike" kern="1200" dirty="0">
                          <a:solidFill>
                            <a:srgbClr val="FFFFFF"/>
                          </a:solidFill>
                          <a:latin typeface="+mn-lt"/>
                          <a:ea typeface="+mn-ea"/>
                          <a:cs typeface="+mn-cs"/>
                        </a:rPr>
                        <a:t>2013</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a:noFill/>
                    </a:lnB>
                    <a:solidFill>
                      <a:srgbClr val="F09686"/>
                    </a:solidFill>
                  </a:tcPr>
                </a:tc>
                <a:tc>
                  <a:txBody>
                    <a:bodyPr/>
                    <a:lstStyle/>
                    <a:p>
                      <a:pPr marL="0" algn="r" defTabSz="914400" rtl="0" eaLnBrk="1" fontAlgn="ctr" latinLnBrk="0" hangingPunct="1"/>
                      <a:r>
                        <a:rPr lang="es-ES" sz="1400" b="0" i="0" u="none" strike="noStrike" kern="1200" dirty="0">
                          <a:solidFill>
                            <a:srgbClr val="FFFFFF"/>
                          </a:solidFill>
                          <a:latin typeface="+mn-lt"/>
                          <a:ea typeface="+mn-ea"/>
                          <a:cs typeface="+mn-cs"/>
                        </a:rPr>
                        <a:t>2014</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a:noFill/>
                    </a:lnB>
                    <a:solidFill>
                      <a:srgbClr val="F09686"/>
                    </a:solidFill>
                  </a:tcPr>
                </a:tc>
                <a:tc>
                  <a:txBody>
                    <a:bodyPr/>
                    <a:lstStyle/>
                    <a:p>
                      <a:pPr marL="0" algn="r" defTabSz="914400" rtl="0" eaLnBrk="1" fontAlgn="ctr" latinLnBrk="0" hangingPunct="1"/>
                      <a:r>
                        <a:rPr lang="es-ES" sz="1400" b="0" i="0" u="none" strike="noStrike" kern="1200" dirty="0">
                          <a:solidFill>
                            <a:srgbClr val="FFFFFF"/>
                          </a:solidFill>
                          <a:latin typeface="+mn-lt"/>
                          <a:ea typeface="+mn-ea"/>
                          <a:cs typeface="+mn-cs"/>
                        </a:rPr>
                        <a:t>2015</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a:noFill/>
                    </a:lnB>
                    <a:solidFill>
                      <a:srgbClr val="F09686"/>
                    </a:solidFill>
                  </a:tcPr>
                </a:tc>
                <a:tc>
                  <a:txBody>
                    <a:bodyPr/>
                    <a:lstStyle/>
                    <a:p>
                      <a:pPr marL="0" algn="r" defTabSz="914400" rtl="0" eaLnBrk="1" fontAlgn="ctr" latinLnBrk="0" hangingPunct="1"/>
                      <a:r>
                        <a:rPr lang="es-ES" sz="1400" b="0" i="0" u="none" strike="noStrike" kern="1200" dirty="0">
                          <a:solidFill>
                            <a:srgbClr val="FFFFFF"/>
                          </a:solidFill>
                          <a:latin typeface="+mn-lt"/>
                          <a:ea typeface="+mn-ea"/>
                          <a:cs typeface="+mn-cs"/>
                        </a:rPr>
                        <a:t>2016</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a:noFill/>
                    </a:lnB>
                    <a:solidFill>
                      <a:srgbClr val="F09686"/>
                    </a:solidFill>
                  </a:tcPr>
                </a:tc>
                <a:tc>
                  <a:txBody>
                    <a:bodyPr/>
                    <a:lstStyle/>
                    <a:p>
                      <a:pPr marL="0" algn="r" defTabSz="914400" rtl="0" eaLnBrk="1" fontAlgn="ctr" latinLnBrk="0" hangingPunct="1"/>
                      <a:r>
                        <a:rPr lang="es-ES" sz="1400" b="0" i="0" u="none" strike="noStrike" kern="1200" dirty="0">
                          <a:solidFill>
                            <a:srgbClr val="FFFFFF"/>
                          </a:solidFill>
                          <a:latin typeface="+mn-lt"/>
                          <a:ea typeface="+mn-ea"/>
                          <a:cs typeface="+mn-cs"/>
                        </a:rPr>
                        <a:t>2017</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a:noFill/>
                    </a:lnB>
                    <a:solidFill>
                      <a:srgbClr val="F09686"/>
                    </a:solidFill>
                  </a:tcPr>
                </a:tc>
                <a:tc>
                  <a:txBody>
                    <a:bodyPr/>
                    <a:lstStyle/>
                    <a:p>
                      <a:pPr marL="0" algn="r" defTabSz="914400" rtl="0" eaLnBrk="1" fontAlgn="ctr" latinLnBrk="0" hangingPunct="1"/>
                      <a:r>
                        <a:rPr lang="es-ES" sz="1400" b="0" i="0" u="none" strike="noStrike" kern="1200" dirty="0">
                          <a:solidFill>
                            <a:srgbClr val="FFFFFF"/>
                          </a:solidFill>
                          <a:latin typeface="+mn-lt"/>
                          <a:ea typeface="+mn-ea"/>
                          <a:cs typeface="+mn-cs"/>
                        </a:rPr>
                        <a:t>2018</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a:noFill/>
                    </a:lnB>
                    <a:solidFill>
                      <a:srgbClr val="F09686"/>
                    </a:solidFill>
                  </a:tcPr>
                </a:tc>
                <a:tc>
                  <a:txBody>
                    <a:bodyPr/>
                    <a:lstStyle/>
                    <a:p>
                      <a:pPr marL="0" algn="r" defTabSz="914400" rtl="0" eaLnBrk="1" fontAlgn="ctr" latinLnBrk="0" hangingPunct="1"/>
                      <a:r>
                        <a:rPr lang="es-ES" sz="1400" b="0" i="0" u="none" strike="noStrike" kern="1200">
                          <a:solidFill>
                            <a:srgbClr val="FFFFFF"/>
                          </a:solidFill>
                          <a:latin typeface="+mn-lt"/>
                          <a:ea typeface="+mn-ea"/>
                          <a:cs typeface="+mn-cs"/>
                        </a:rPr>
                        <a:t>2019</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a:noFill/>
                    </a:lnB>
                    <a:solidFill>
                      <a:srgbClr val="F09686"/>
                    </a:solidFill>
                  </a:tcPr>
                </a:tc>
                <a:tc>
                  <a:txBody>
                    <a:bodyPr/>
                    <a:lstStyle/>
                    <a:p>
                      <a:pPr marL="0" algn="r" defTabSz="914400" rtl="0" eaLnBrk="1" fontAlgn="ctr" latinLnBrk="0" hangingPunct="1"/>
                      <a:r>
                        <a:rPr lang="es-ES" sz="1400" b="0" i="0" u="none" strike="noStrike" kern="1200" dirty="0">
                          <a:solidFill>
                            <a:srgbClr val="FFFFFF"/>
                          </a:solidFill>
                          <a:latin typeface="+mn-lt"/>
                          <a:ea typeface="+mn-ea"/>
                          <a:cs typeface="+mn-cs"/>
                        </a:rPr>
                        <a:t>2020</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a:noFill/>
                    </a:lnB>
                    <a:solidFill>
                      <a:srgbClr val="F09686"/>
                    </a:solidFill>
                  </a:tcPr>
                </a:tc>
                <a:tc>
                  <a:txBody>
                    <a:bodyPr/>
                    <a:lstStyle/>
                    <a:p>
                      <a:pPr marL="0" algn="r" defTabSz="914400" rtl="0" eaLnBrk="1" fontAlgn="ctr" latinLnBrk="0" hangingPunct="1"/>
                      <a:r>
                        <a:rPr lang="es-ES" sz="1400" b="0" i="0" u="none" strike="noStrike" kern="1200" dirty="0">
                          <a:solidFill>
                            <a:srgbClr val="FFFFFF"/>
                          </a:solidFill>
                          <a:latin typeface="+mn-lt"/>
                          <a:ea typeface="+mn-ea"/>
                          <a:cs typeface="+mn-cs"/>
                        </a:rPr>
                        <a:t>Total 2005-20</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w="12700" cap="flat" cmpd="sng" algn="ctr">
                      <a:solidFill>
                        <a:srgbClr val="A6A6A6"/>
                      </a:solidFill>
                      <a:prstDash val="solid"/>
                      <a:round/>
                      <a:headEnd type="none" w="med" len="med"/>
                      <a:tailEnd type="none" w="med" len="med"/>
                    </a:lnT>
                    <a:lnB>
                      <a:noFill/>
                    </a:lnB>
                    <a:solidFill>
                      <a:srgbClr val="F09686"/>
                    </a:solidFill>
                  </a:tcPr>
                </a:tc>
                <a:extLst>
                  <a:ext uri="{0D108BD9-81ED-4DB2-BD59-A6C34878D82A}">
                    <a16:rowId xmlns:a16="http://schemas.microsoft.com/office/drawing/2014/main" val="10000"/>
                  </a:ext>
                </a:extLst>
              </a:tr>
              <a:tr h="403470">
                <a:tc>
                  <a:txBody>
                    <a:bodyPr/>
                    <a:lstStyle/>
                    <a:p>
                      <a:pPr algn="l" rtl="0" fontAlgn="ctr"/>
                      <a:r>
                        <a:rPr lang="es-ES" sz="1400" b="0" i="0" u="none" strike="noStrike" dirty="0">
                          <a:solidFill>
                            <a:srgbClr val="FFFFFF"/>
                          </a:solidFill>
                          <a:latin typeface="+mn-lt"/>
                        </a:rPr>
                        <a:t> Nº EECC autorizados por la AEMPS (1)</a:t>
                      </a:r>
                      <a:r>
                        <a:rPr lang="es-ES" sz="1400" b="0" i="0" u="none" strike="noStrike" dirty="0">
                          <a:solidFill>
                            <a:srgbClr val="000000"/>
                          </a:solidFill>
                          <a:latin typeface="+mn-lt"/>
                        </a:rPr>
                        <a:t> </a:t>
                      </a:r>
                      <a:endParaRPr lang="es-ES" sz="1400" b="0" i="0" u="none" strike="noStrike" dirty="0">
                        <a:solidFill>
                          <a:srgbClr val="FFFFFF"/>
                        </a:solidFill>
                        <a:latin typeface="+mn-lt"/>
                      </a:endParaRPr>
                    </a:p>
                  </a:txBody>
                  <a:tcPr marL="0" marR="0" marT="0" marB="0" anchor="ctr">
                    <a:lnL>
                      <a:noFill/>
                    </a:lnL>
                    <a:lnR w="12700" cap="flat" cmpd="sng" algn="ctr">
                      <a:solidFill>
                        <a:srgbClr val="A6A6A6"/>
                      </a:solidFill>
                      <a:prstDash val="solid"/>
                      <a:round/>
                      <a:headEnd type="none" w="med" len="med"/>
                      <a:tailEnd type="none" w="med" len="med"/>
                    </a:lnR>
                    <a:lnT>
                      <a:noFill/>
                    </a:lnT>
                    <a:lnB>
                      <a:noFill/>
                    </a:lnB>
                    <a:solidFill>
                      <a:srgbClr val="5799AD"/>
                    </a:solidFill>
                  </a:tcPr>
                </a:tc>
                <a:tc>
                  <a:txBody>
                    <a:bodyPr/>
                    <a:lstStyle/>
                    <a:p>
                      <a:pPr marL="0" algn="r" defTabSz="914400" rtl="0" eaLnBrk="1" fontAlgn="ctr" latinLnBrk="0" hangingPunct="1"/>
                      <a:r>
                        <a:rPr lang="es-ES" sz="1400" b="0" i="0" u="none" strike="noStrike" kern="1200" dirty="0">
                          <a:solidFill>
                            <a:srgbClr val="000000"/>
                          </a:solidFill>
                          <a:latin typeface="+mn-lt"/>
                          <a:ea typeface="+mn-ea"/>
                          <a:cs typeface="+mn-cs"/>
                        </a:rPr>
                        <a:t>748</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745</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759</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714</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818</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799</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780</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800</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833</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1027</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11.927</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extLst>
                  <a:ext uri="{0D108BD9-81ED-4DB2-BD59-A6C34878D82A}">
                    <a16:rowId xmlns:a16="http://schemas.microsoft.com/office/drawing/2014/main" val="10001"/>
                  </a:ext>
                </a:extLst>
              </a:tr>
              <a:tr h="567378">
                <a:tc>
                  <a:txBody>
                    <a:bodyPr/>
                    <a:lstStyle/>
                    <a:p>
                      <a:pPr algn="l" rtl="0" fontAlgn="ctr"/>
                      <a:r>
                        <a:rPr lang="es-ES" sz="1400" b="0" i="0" u="none" strike="noStrike" dirty="0">
                          <a:solidFill>
                            <a:srgbClr val="FFFFFF"/>
                          </a:solidFill>
                          <a:latin typeface="+mn-lt"/>
                        </a:rPr>
                        <a:t> % EECC en los que el promotor es un     Laboratorio Farmacéutico (1)</a:t>
                      </a:r>
                      <a:r>
                        <a:rPr lang="es-ES" sz="1400" b="0" i="0" u="none" strike="noStrike" dirty="0">
                          <a:solidFill>
                            <a:srgbClr val="000000"/>
                          </a:solidFill>
                          <a:latin typeface="+mn-lt"/>
                        </a:rPr>
                        <a:t> </a:t>
                      </a:r>
                      <a:endParaRPr lang="es-ES" sz="1400" b="0" i="0" u="none" strike="noStrike" dirty="0">
                        <a:solidFill>
                          <a:srgbClr val="FFFFFF"/>
                        </a:solidFill>
                        <a:latin typeface="+mn-lt"/>
                      </a:endParaRPr>
                    </a:p>
                  </a:txBody>
                  <a:tcPr marL="0" marR="0" marT="0" marB="0" anchor="ctr">
                    <a:lnL>
                      <a:noFill/>
                    </a:lnL>
                    <a:lnR w="12700" cap="flat" cmpd="sng" algn="ctr">
                      <a:solidFill>
                        <a:srgbClr val="A6A6A6"/>
                      </a:solidFill>
                      <a:prstDash val="solid"/>
                      <a:round/>
                      <a:headEnd type="none" w="med" len="med"/>
                      <a:tailEnd type="none" w="med" len="med"/>
                    </a:lnR>
                    <a:lnT>
                      <a:noFill/>
                    </a:lnT>
                    <a:lnB>
                      <a:noFill/>
                    </a:lnB>
                    <a:solidFill>
                      <a:srgbClr val="5799AD"/>
                    </a:solidFill>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71%</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dirty="0">
                          <a:solidFill>
                            <a:srgbClr val="000000"/>
                          </a:solidFill>
                          <a:latin typeface="+mn-lt"/>
                          <a:ea typeface="+mn-ea"/>
                          <a:cs typeface="+mn-cs"/>
                        </a:rPr>
                        <a:t>73%</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79%</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78%</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78%</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81%</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78%</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79%</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80%</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73%</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78%</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extLst>
                  <a:ext uri="{0D108BD9-81ED-4DB2-BD59-A6C34878D82A}">
                    <a16:rowId xmlns:a16="http://schemas.microsoft.com/office/drawing/2014/main" val="10002"/>
                  </a:ext>
                </a:extLst>
              </a:tr>
              <a:tr h="567378">
                <a:tc>
                  <a:txBody>
                    <a:bodyPr/>
                    <a:lstStyle/>
                    <a:p>
                      <a:pPr algn="l" rtl="0" fontAlgn="ctr"/>
                      <a:r>
                        <a:rPr lang="es-ES" sz="1400" b="0" i="0" u="none" strike="noStrike" dirty="0">
                          <a:solidFill>
                            <a:srgbClr val="FFFFFF"/>
                          </a:solidFill>
                          <a:latin typeface="+mn-lt"/>
                        </a:rPr>
                        <a:t> Nº EECC autorizados por la AEMPS a Laboratorios Farmacéuticos (1)</a:t>
                      </a:r>
                    </a:p>
                  </a:txBody>
                  <a:tcPr marL="0" marR="0" marT="0" marB="0" anchor="ctr">
                    <a:lnL>
                      <a:noFill/>
                    </a:lnL>
                    <a:lnR w="12700" cap="flat" cmpd="sng" algn="ctr">
                      <a:solidFill>
                        <a:srgbClr val="A6A6A6"/>
                      </a:solidFill>
                      <a:prstDash val="solid"/>
                      <a:round/>
                      <a:headEnd type="none" w="med" len="med"/>
                      <a:tailEnd type="none" w="med" len="med"/>
                    </a:lnR>
                    <a:lnT>
                      <a:noFill/>
                    </a:lnT>
                    <a:lnB>
                      <a:noFill/>
                    </a:lnB>
                    <a:solidFill>
                      <a:srgbClr val="5799AD"/>
                    </a:solidFill>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534</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542</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dirty="0">
                          <a:solidFill>
                            <a:srgbClr val="000000"/>
                          </a:solidFill>
                          <a:latin typeface="+mn-lt"/>
                          <a:ea typeface="+mn-ea"/>
                          <a:cs typeface="+mn-cs"/>
                        </a:rPr>
                        <a:t>601</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dirty="0">
                          <a:solidFill>
                            <a:srgbClr val="000000"/>
                          </a:solidFill>
                          <a:latin typeface="+mn-lt"/>
                          <a:ea typeface="+mn-ea"/>
                          <a:cs typeface="+mn-cs"/>
                        </a:rPr>
                        <a:t>554</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641</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645</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605</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629</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663</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749</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9.266</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extLst>
                  <a:ext uri="{0D108BD9-81ED-4DB2-BD59-A6C34878D82A}">
                    <a16:rowId xmlns:a16="http://schemas.microsoft.com/office/drawing/2014/main" val="10003"/>
                  </a:ext>
                </a:extLst>
              </a:tr>
              <a:tr h="567378">
                <a:tc>
                  <a:txBody>
                    <a:bodyPr/>
                    <a:lstStyle/>
                    <a:p>
                      <a:pPr algn="l" rtl="0" fontAlgn="ctr"/>
                      <a:r>
                        <a:rPr lang="es-ES" sz="1400" b="0" i="0" u="none" strike="noStrike" dirty="0">
                          <a:solidFill>
                            <a:srgbClr val="FFFFFF"/>
                          </a:solidFill>
                          <a:latin typeface="+mn-lt"/>
                        </a:rPr>
                        <a:t> Nº EECC en </a:t>
                      </a:r>
                      <a:r>
                        <a:rPr lang="es-ES" sz="1400" b="0" i="0" u="none" strike="noStrike" dirty="0" err="1">
                          <a:solidFill>
                            <a:srgbClr val="FFFFFF"/>
                          </a:solidFill>
                          <a:latin typeface="+mn-lt"/>
                        </a:rPr>
                        <a:t>BDMetrics</a:t>
                      </a:r>
                      <a:r>
                        <a:rPr lang="es-ES" sz="1400" b="0" i="0" u="none" strike="noStrike" dirty="0">
                          <a:solidFill>
                            <a:srgbClr val="FFFFFF"/>
                          </a:solidFill>
                          <a:latin typeface="+mn-lt"/>
                        </a:rPr>
                        <a:t> con fecha de autorización de la AEMPS en el año (2)</a:t>
                      </a:r>
                      <a:r>
                        <a:rPr lang="es-ES" sz="1400" b="0" i="0" u="none" strike="noStrike" dirty="0">
                          <a:solidFill>
                            <a:srgbClr val="000000"/>
                          </a:solidFill>
                          <a:latin typeface="+mn-lt"/>
                        </a:rPr>
                        <a:t> </a:t>
                      </a:r>
                      <a:endParaRPr lang="es-ES" sz="1400" b="0" i="0" u="none" strike="noStrike" dirty="0">
                        <a:solidFill>
                          <a:srgbClr val="FFFFFF"/>
                        </a:solidFill>
                        <a:latin typeface="+mn-lt"/>
                      </a:endParaRPr>
                    </a:p>
                  </a:txBody>
                  <a:tcPr marL="0" marR="0" marT="0" marB="0" anchor="ctr">
                    <a:lnL>
                      <a:noFill/>
                    </a:lnL>
                    <a:lnR w="12700" cap="flat" cmpd="sng" algn="ctr">
                      <a:solidFill>
                        <a:srgbClr val="A6A6A6"/>
                      </a:solidFill>
                      <a:prstDash val="solid"/>
                      <a:round/>
                      <a:headEnd type="none" w="med" len="med"/>
                      <a:tailEnd type="none" w="med" len="med"/>
                    </a:lnR>
                    <a:lnT>
                      <a:noFill/>
                    </a:lnT>
                    <a:lnB>
                      <a:noFill/>
                    </a:lnB>
                    <a:solidFill>
                      <a:srgbClr val="5799AD"/>
                    </a:solidFill>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205</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216</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224</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185</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dirty="0">
                          <a:solidFill>
                            <a:srgbClr val="000000"/>
                          </a:solidFill>
                          <a:latin typeface="+mn-lt"/>
                          <a:ea typeface="+mn-ea"/>
                          <a:cs typeface="+mn-cs"/>
                        </a:rPr>
                        <a:t>214</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dirty="0">
                          <a:solidFill>
                            <a:srgbClr val="000000"/>
                          </a:solidFill>
                          <a:latin typeface="+mn-lt"/>
                          <a:ea typeface="+mn-ea"/>
                          <a:cs typeface="+mn-cs"/>
                        </a:rPr>
                        <a:t>215</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dirty="0">
                          <a:solidFill>
                            <a:srgbClr val="000000"/>
                          </a:solidFill>
                          <a:latin typeface="+mn-lt"/>
                          <a:ea typeface="+mn-ea"/>
                          <a:cs typeface="+mn-cs"/>
                        </a:rPr>
                        <a:t>201</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dirty="0">
                          <a:solidFill>
                            <a:srgbClr val="000000"/>
                          </a:solidFill>
                          <a:latin typeface="+mn-lt"/>
                          <a:ea typeface="+mn-ea"/>
                          <a:cs typeface="+mn-cs"/>
                        </a:rPr>
                        <a:t>193</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213</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238</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3.478</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a:noFill/>
                    </a:lnB>
                  </a:tcPr>
                </a:tc>
                <a:extLst>
                  <a:ext uri="{0D108BD9-81ED-4DB2-BD59-A6C34878D82A}">
                    <a16:rowId xmlns:a16="http://schemas.microsoft.com/office/drawing/2014/main" val="10004"/>
                  </a:ext>
                </a:extLst>
              </a:tr>
              <a:tr h="567378">
                <a:tc>
                  <a:txBody>
                    <a:bodyPr/>
                    <a:lstStyle/>
                    <a:p>
                      <a:pPr algn="l" rtl="0" fontAlgn="ctr"/>
                      <a:r>
                        <a:rPr lang="es-ES" sz="1400" b="0" i="0" u="none" strike="noStrike" dirty="0">
                          <a:solidFill>
                            <a:srgbClr val="FFFFFF"/>
                          </a:solidFill>
                          <a:latin typeface="+mn-lt"/>
                        </a:rPr>
                        <a:t> % EECC en </a:t>
                      </a:r>
                      <a:r>
                        <a:rPr lang="es-ES" sz="1400" b="0" i="0" u="none" strike="noStrike" dirty="0" err="1">
                          <a:solidFill>
                            <a:srgbClr val="FFFFFF"/>
                          </a:solidFill>
                          <a:latin typeface="+mn-lt"/>
                        </a:rPr>
                        <a:t>BDMetrics</a:t>
                      </a:r>
                      <a:r>
                        <a:rPr lang="es-ES" sz="1400" b="0" i="0" u="none" strike="noStrike" dirty="0">
                          <a:solidFill>
                            <a:srgbClr val="FFFFFF"/>
                          </a:solidFill>
                          <a:latin typeface="+mn-lt"/>
                        </a:rPr>
                        <a:t>/EECC de la  industria autorizados por la AEMPS</a:t>
                      </a:r>
                      <a:r>
                        <a:rPr lang="es-ES" sz="1400" b="0" i="0" u="none" strike="noStrike" dirty="0">
                          <a:solidFill>
                            <a:srgbClr val="000000"/>
                          </a:solidFill>
                          <a:latin typeface="+mn-lt"/>
                        </a:rPr>
                        <a:t> </a:t>
                      </a:r>
                      <a:endParaRPr lang="es-ES" sz="1400" b="0" i="0" u="none" strike="noStrike" dirty="0">
                        <a:solidFill>
                          <a:srgbClr val="FFFFFF"/>
                        </a:solidFill>
                        <a:latin typeface="+mn-lt"/>
                      </a:endParaRPr>
                    </a:p>
                  </a:txBody>
                  <a:tcPr marL="0" marR="0" marT="0" marB="0" anchor="ctr">
                    <a:lnL>
                      <a:noFill/>
                    </a:lnL>
                    <a:lnR w="12700" cap="flat" cmpd="sng" algn="ctr">
                      <a:solidFill>
                        <a:srgbClr val="A6A6A6"/>
                      </a:solidFill>
                      <a:prstDash val="solid"/>
                      <a:round/>
                      <a:headEnd type="none" w="med" len="med"/>
                      <a:tailEnd type="none" w="med" len="med"/>
                    </a:lnR>
                    <a:lnT>
                      <a:noFill/>
                    </a:lnT>
                    <a:lnB>
                      <a:noFill/>
                    </a:lnB>
                    <a:solidFill>
                      <a:srgbClr val="5799AD"/>
                    </a:solidFill>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38%</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w="12700" cap="flat" cmpd="sng" algn="ctr">
                      <a:solidFill>
                        <a:srgbClr val="A6A6A6"/>
                      </a:solidFill>
                      <a:prstDash val="solid"/>
                      <a:round/>
                      <a:headEnd type="none" w="med" len="med"/>
                      <a:tailEnd type="none" w="med" len="med"/>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40%</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w="12700" cap="flat" cmpd="sng" algn="ctr">
                      <a:solidFill>
                        <a:srgbClr val="A6A6A6"/>
                      </a:solidFill>
                      <a:prstDash val="solid"/>
                      <a:round/>
                      <a:headEnd type="none" w="med" len="med"/>
                      <a:tailEnd type="none" w="med" len="med"/>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37%</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w="12700" cap="flat" cmpd="sng" algn="ctr">
                      <a:solidFill>
                        <a:srgbClr val="A6A6A6"/>
                      </a:solidFill>
                      <a:prstDash val="solid"/>
                      <a:round/>
                      <a:headEnd type="none" w="med" len="med"/>
                      <a:tailEnd type="none" w="med" len="med"/>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33%</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w="12700" cap="flat" cmpd="sng" algn="ctr">
                      <a:solidFill>
                        <a:srgbClr val="A6A6A6"/>
                      </a:solidFill>
                      <a:prstDash val="solid"/>
                      <a:round/>
                      <a:headEnd type="none" w="med" len="med"/>
                      <a:tailEnd type="none" w="med" len="med"/>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33%</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w="12700" cap="flat" cmpd="sng" algn="ctr">
                      <a:solidFill>
                        <a:srgbClr val="A6A6A6"/>
                      </a:solidFill>
                      <a:prstDash val="solid"/>
                      <a:round/>
                      <a:headEnd type="none" w="med" len="med"/>
                      <a:tailEnd type="none" w="med" len="med"/>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33%</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w="12700" cap="flat" cmpd="sng" algn="ctr">
                      <a:solidFill>
                        <a:srgbClr val="A6A6A6"/>
                      </a:solidFill>
                      <a:prstDash val="solid"/>
                      <a:round/>
                      <a:headEnd type="none" w="med" len="med"/>
                      <a:tailEnd type="none" w="med" len="med"/>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33%</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w="12700" cap="flat" cmpd="sng" algn="ctr">
                      <a:solidFill>
                        <a:srgbClr val="A6A6A6"/>
                      </a:solidFill>
                      <a:prstDash val="solid"/>
                      <a:round/>
                      <a:headEnd type="none" w="med" len="med"/>
                      <a:tailEnd type="none" w="med" len="med"/>
                    </a:lnB>
                  </a:tcPr>
                </a:tc>
                <a:tc>
                  <a:txBody>
                    <a:bodyPr/>
                    <a:lstStyle/>
                    <a:p>
                      <a:pPr marL="0" algn="r" defTabSz="914400" rtl="0" eaLnBrk="1" fontAlgn="ctr" latinLnBrk="0" hangingPunct="1"/>
                      <a:r>
                        <a:rPr lang="es-ES" sz="1400" b="0" i="0" u="none" strike="noStrike" kern="1200">
                          <a:solidFill>
                            <a:srgbClr val="000000"/>
                          </a:solidFill>
                          <a:latin typeface="+mn-lt"/>
                          <a:ea typeface="+mn-ea"/>
                          <a:cs typeface="+mn-cs"/>
                        </a:rPr>
                        <a:t>31%</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w="12700" cap="flat" cmpd="sng" algn="ctr">
                      <a:solidFill>
                        <a:srgbClr val="A6A6A6"/>
                      </a:solidFill>
                      <a:prstDash val="solid"/>
                      <a:round/>
                      <a:headEnd type="none" w="med" len="med"/>
                      <a:tailEnd type="none" w="med" len="med"/>
                    </a:lnB>
                  </a:tcPr>
                </a:tc>
                <a:tc>
                  <a:txBody>
                    <a:bodyPr/>
                    <a:lstStyle/>
                    <a:p>
                      <a:pPr marL="0" algn="r" defTabSz="914400" rtl="0" eaLnBrk="1" fontAlgn="ctr" latinLnBrk="0" hangingPunct="1"/>
                      <a:r>
                        <a:rPr lang="es-ES" sz="1400" b="0" i="0" u="none" strike="noStrike" kern="1200" dirty="0">
                          <a:solidFill>
                            <a:srgbClr val="000000"/>
                          </a:solidFill>
                          <a:latin typeface="+mn-lt"/>
                          <a:ea typeface="+mn-ea"/>
                          <a:cs typeface="+mn-cs"/>
                        </a:rPr>
                        <a:t>32%</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w="12700" cap="flat" cmpd="sng" algn="ctr">
                      <a:solidFill>
                        <a:srgbClr val="A6A6A6"/>
                      </a:solidFill>
                      <a:prstDash val="solid"/>
                      <a:round/>
                      <a:headEnd type="none" w="med" len="med"/>
                      <a:tailEnd type="none" w="med" len="med"/>
                    </a:lnB>
                  </a:tcPr>
                </a:tc>
                <a:tc>
                  <a:txBody>
                    <a:bodyPr/>
                    <a:lstStyle/>
                    <a:p>
                      <a:pPr marL="0" algn="r" defTabSz="914400" rtl="0" eaLnBrk="1" fontAlgn="ctr" latinLnBrk="0" hangingPunct="1"/>
                      <a:r>
                        <a:rPr lang="es-ES" sz="1400" b="0" i="0" u="none" strike="noStrike" kern="1200" dirty="0">
                          <a:solidFill>
                            <a:srgbClr val="000000"/>
                          </a:solidFill>
                          <a:latin typeface="+mn-lt"/>
                          <a:ea typeface="+mn-ea"/>
                          <a:cs typeface="+mn-cs"/>
                        </a:rPr>
                        <a:t>32%</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w="12700" cap="flat" cmpd="sng" algn="ctr">
                      <a:solidFill>
                        <a:srgbClr val="A6A6A6"/>
                      </a:solidFill>
                      <a:prstDash val="solid"/>
                      <a:round/>
                      <a:headEnd type="none" w="med" len="med"/>
                      <a:tailEnd type="none" w="med" len="med"/>
                    </a:lnB>
                  </a:tcPr>
                </a:tc>
                <a:tc>
                  <a:txBody>
                    <a:bodyPr/>
                    <a:lstStyle/>
                    <a:p>
                      <a:pPr marL="0" algn="r" defTabSz="914400" rtl="0" eaLnBrk="1" fontAlgn="ctr" latinLnBrk="0" hangingPunct="1"/>
                      <a:r>
                        <a:rPr lang="es-ES" sz="1400" b="0" i="0" u="none" strike="noStrike" kern="1200" dirty="0">
                          <a:solidFill>
                            <a:srgbClr val="000000"/>
                          </a:solidFill>
                          <a:latin typeface="+mn-lt"/>
                          <a:ea typeface="+mn-ea"/>
                          <a:cs typeface="+mn-cs"/>
                        </a:rPr>
                        <a:t>38%</a:t>
                      </a:r>
                    </a:p>
                  </a:txBody>
                  <a:tcPr marL="9525" marR="9525" marT="9525" marB="0" anchor="b">
                    <a:lnL w="12700" cap="flat" cmpd="sng" algn="ctr">
                      <a:solidFill>
                        <a:srgbClr val="A6A6A6"/>
                      </a:solidFill>
                      <a:prstDash val="solid"/>
                      <a:round/>
                      <a:headEnd type="none" w="med" len="med"/>
                      <a:tailEnd type="none" w="med" len="med"/>
                    </a:lnL>
                    <a:lnR w="12700" cap="flat" cmpd="sng" algn="ctr">
                      <a:solidFill>
                        <a:srgbClr val="A6A6A6"/>
                      </a:solidFill>
                      <a:prstDash val="solid"/>
                      <a:round/>
                      <a:headEnd type="none" w="med" len="med"/>
                      <a:tailEnd type="none" w="med" len="med"/>
                    </a:lnR>
                    <a:lnT>
                      <a:noFill/>
                    </a:lnT>
                    <a:lnB w="12700" cap="flat" cmpd="sng" algn="ctr">
                      <a:solidFill>
                        <a:srgbClr val="A6A6A6"/>
                      </a:solidFill>
                      <a:prstDash val="solid"/>
                      <a:round/>
                      <a:headEnd type="none" w="med" len="med"/>
                      <a:tailEnd type="none" w="med" len="med"/>
                    </a:lnB>
                  </a:tcP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43866108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Tabla 14"/>
          <p:cNvGraphicFramePr>
            <a:graphicFrameLocks noGrp="1"/>
          </p:cNvGraphicFramePr>
          <p:nvPr>
            <p:extLst>
              <p:ext uri="{D42A27DB-BD31-4B8C-83A1-F6EECF244321}">
                <p14:modId xmlns:p14="http://schemas.microsoft.com/office/powerpoint/2010/main" val="469800718"/>
              </p:ext>
            </p:extLst>
          </p:nvPr>
        </p:nvGraphicFramePr>
        <p:xfrm>
          <a:off x="4729683" y="1196752"/>
          <a:ext cx="4415790" cy="3693131"/>
        </p:xfrm>
        <a:graphic>
          <a:graphicData uri="http://schemas.openxmlformats.org/drawingml/2006/table">
            <a:tbl>
              <a:tblPr/>
              <a:tblGrid>
                <a:gridCol w="2449830">
                  <a:extLst>
                    <a:ext uri="{9D8B030D-6E8A-4147-A177-3AD203B41FA5}">
                      <a16:colId xmlns:a16="http://schemas.microsoft.com/office/drawing/2014/main" val="2242935756"/>
                    </a:ext>
                  </a:extLst>
                </a:gridCol>
                <a:gridCol w="655320">
                  <a:extLst>
                    <a:ext uri="{9D8B030D-6E8A-4147-A177-3AD203B41FA5}">
                      <a16:colId xmlns:a16="http://schemas.microsoft.com/office/drawing/2014/main" val="2797739498"/>
                    </a:ext>
                  </a:extLst>
                </a:gridCol>
                <a:gridCol w="655320">
                  <a:extLst>
                    <a:ext uri="{9D8B030D-6E8A-4147-A177-3AD203B41FA5}">
                      <a16:colId xmlns:a16="http://schemas.microsoft.com/office/drawing/2014/main" val="1845290777"/>
                    </a:ext>
                  </a:extLst>
                </a:gridCol>
                <a:gridCol w="655320">
                  <a:extLst>
                    <a:ext uri="{9D8B030D-6E8A-4147-A177-3AD203B41FA5}">
                      <a16:colId xmlns:a16="http://schemas.microsoft.com/office/drawing/2014/main" val="3377637604"/>
                    </a:ext>
                  </a:extLst>
                </a:gridCol>
              </a:tblGrid>
              <a:tr h="284087">
                <a:tc>
                  <a:txBody>
                    <a:bodyPr/>
                    <a:lstStyle/>
                    <a:p>
                      <a:pPr marL="0" algn="r" defTabSz="914400" rtl="0" eaLnBrk="1" fontAlgn="b" latinLnBrk="0" hangingPunct="1">
                        <a:lnSpc>
                          <a:spcPct val="107000"/>
                        </a:lnSpc>
                        <a:spcAft>
                          <a:spcPts val="0"/>
                        </a:spcAft>
                      </a:pPr>
                      <a:r>
                        <a:rPr lang="es-ES" sz="1400" kern="1200" dirty="0">
                          <a:solidFill>
                            <a:srgbClr val="000000"/>
                          </a:solidFill>
                          <a:effectLst/>
                          <a:latin typeface="Calibri" panose="020F0502020204030204" pitchFamily="34" charset="0"/>
                          <a:ea typeface="+mn-ea"/>
                          <a:cs typeface="Times New Roman" panose="02020603050405020304" pitchFamily="18" charset="0"/>
                        </a:rPr>
                        <a:t>Casos Incluidos</a:t>
                      </a:r>
                    </a:p>
                  </a:txBody>
                  <a:tcPr marL="44450" marR="4445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marL="0" algn="r" defTabSz="914400" rtl="0" eaLnBrk="1" fontAlgn="b" latinLnBrk="0" hangingPunct="1">
                        <a:lnSpc>
                          <a:spcPct val="107000"/>
                        </a:lnSpc>
                        <a:spcAft>
                          <a:spcPts val="0"/>
                        </a:spcAft>
                      </a:pPr>
                      <a:r>
                        <a:rPr lang="es-ES" sz="1400" kern="1200">
                          <a:solidFill>
                            <a:srgbClr val="000000"/>
                          </a:solidFill>
                          <a:effectLst/>
                          <a:latin typeface="Calibri" panose="020F0502020204030204" pitchFamily="34" charset="0"/>
                          <a:ea typeface="+mn-ea"/>
                          <a:cs typeface="Times New Roman" panose="02020603050405020304" pitchFamily="18" charset="0"/>
                        </a:rPr>
                        <a:t>N</a:t>
                      </a:r>
                    </a:p>
                  </a:txBody>
                  <a:tcPr marL="44450" marR="4445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marL="0" algn="r" defTabSz="914400" rtl="0" eaLnBrk="1" fontAlgn="b" latinLnBrk="0" hangingPunct="1">
                        <a:lnSpc>
                          <a:spcPct val="107000"/>
                        </a:lnSpc>
                        <a:spcAft>
                          <a:spcPts val="0"/>
                        </a:spcAft>
                      </a:pPr>
                      <a:r>
                        <a:rPr lang="es-ES" sz="1400" kern="1200">
                          <a:solidFill>
                            <a:srgbClr val="000000"/>
                          </a:solidFill>
                          <a:effectLst/>
                          <a:latin typeface="Calibri" panose="020F0502020204030204" pitchFamily="34" charset="0"/>
                          <a:ea typeface="+mn-ea"/>
                          <a:cs typeface="Times New Roman" panose="02020603050405020304" pitchFamily="18" charset="0"/>
                        </a:rPr>
                        <a:t>%</a:t>
                      </a:r>
                    </a:p>
                  </a:txBody>
                  <a:tcPr marL="44450" marR="4445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marL="0" algn="r" defTabSz="914400" rtl="0" eaLnBrk="1" fontAlgn="b" latinLnBrk="0" hangingPunct="1">
                        <a:lnSpc>
                          <a:spcPct val="107000"/>
                        </a:lnSpc>
                        <a:spcAft>
                          <a:spcPts val="0"/>
                        </a:spcAft>
                      </a:pPr>
                      <a:r>
                        <a:rPr lang="es-ES" sz="1400" kern="1200">
                          <a:solidFill>
                            <a:srgbClr val="000000"/>
                          </a:solidFill>
                          <a:effectLst/>
                          <a:latin typeface="Calibri" panose="020F0502020204030204" pitchFamily="34" charset="0"/>
                          <a:ea typeface="+mn-ea"/>
                          <a:cs typeface="Times New Roman" panose="02020603050405020304" pitchFamily="18" charset="0"/>
                        </a:rPr>
                        <a:t> </a:t>
                      </a:r>
                    </a:p>
                  </a:txBody>
                  <a:tcPr marL="44450" marR="44450" marT="0" marB="0" anchor="ctr">
                    <a:lnL>
                      <a:noFill/>
                    </a:lnL>
                    <a:lnR>
                      <a:noFill/>
                    </a:lnR>
                    <a:lnT>
                      <a:noFill/>
                    </a:lnT>
                    <a:lnB>
                      <a:noFill/>
                    </a:lnB>
                  </a:tcPr>
                </a:tc>
                <a:extLst>
                  <a:ext uri="{0D108BD9-81ED-4DB2-BD59-A6C34878D82A}">
                    <a16:rowId xmlns:a16="http://schemas.microsoft.com/office/drawing/2014/main" val="2011016419"/>
                  </a:ext>
                </a:extLst>
              </a:tr>
              <a:tr h="284087">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Envío CEIC </a:t>
                      </a:r>
                      <a:r>
                        <a:rPr lang="es-ES" sz="1400" kern="1200" dirty="0" err="1">
                          <a:solidFill>
                            <a:schemeClr val="tx1"/>
                          </a:solidFill>
                          <a:effectLst/>
                          <a:latin typeface="Calibri" panose="020F0502020204030204" pitchFamily="34" charset="0"/>
                          <a:ea typeface="+mn-ea"/>
                          <a:cs typeface="Times New Roman" panose="02020603050405020304" pitchFamily="18" charset="0"/>
                        </a:rPr>
                        <a:t>ref</a:t>
                      </a: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22.952</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74,1%</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lnL>
                      <a:noFill/>
                    </a:lnL>
                    <a:lnR>
                      <a:noFill/>
                    </a:lnR>
                    <a:lnT>
                      <a:noFill/>
                    </a:lnT>
                    <a:lnB>
                      <a:noFill/>
                    </a:lnB>
                  </a:tcPr>
                </a:tc>
                <a:extLst>
                  <a:ext uri="{0D108BD9-81ED-4DB2-BD59-A6C34878D82A}">
                    <a16:rowId xmlns:a16="http://schemas.microsoft.com/office/drawing/2014/main" val="959086918"/>
                  </a:ext>
                </a:extLst>
              </a:tr>
              <a:tr h="284087">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Aclaraciones CEIC </a:t>
                      </a: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28.791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92,9%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lnL>
                      <a:noFill/>
                    </a:lnL>
                    <a:lnR>
                      <a:noFill/>
                    </a:lnR>
                    <a:lnT>
                      <a:noFill/>
                    </a:lnT>
                    <a:lnB>
                      <a:noFill/>
                    </a:lnB>
                  </a:tcPr>
                </a:tc>
                <a:extLst>
                  <a:ext uri="{0D108BD9-81ED-4DB2-BD59-A6C34878D82A}">
                    <a16:rowId xmlns:a16="http://schemas.microsoft.com/office/drawing/2014/main" val="350926122"/>
                  </a:ext>
                </a:extLst>
              </a:tr>
              <a:tr h="284087">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Dictamen CEIC </a:t>
                      </a: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30.388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98,1%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lnL>
                      <a:noFill/>
                    </a:lnL>
                    <a:lnR>
                      <a:noFill/>
                    </a:lnR>
                    <a:lnT>
                      <a:noFill/>
                    </a:lnT>
                    <a:lnB>
                      <a:noFill/>
                    </a:lnB>
                  </a:tcPr>
                </a:tc>
                <a:extLst>
                  <a:ext uri="{0D108BD9-81ED-4DB2-BD59-A6C34878D82A}">
                    <a16:rowId xmlns:a16="http://schemas.microsoft.com/office/drawing/2014/main" val="3099663026"/>
                  </a:ext>
                </a:extLst>
              </a:tr>
              <a:tr h="284087">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Servicio principal implicado </a:t>
                      </a: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30.985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100,0%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lnL>
                      <a:noFill/>
                    </a:lnL>
                    <a:lnR>
                      <a:noFill/>
                    </a:lnR>
                    <a:lnT>
                      <a:noFill/>
                    </a:lnT>
                    <a:lnB>
                      <a:noFill/>
                    </a:lnB>
                  </a:tcPr>
                </a:tc>
                <a:extLst>
                  <a:ext uri="{0D108BD9-81ED-4DB2-BD59-A6C34878D82A}">
                    <a16:rowId xmlns:a16="http://schemas.microsoft.com/office/drawing/2014/main" val="3045471953"/>
                  </a:ext>
                </a:extLst>
              </a:tr>
              <a:tr h="284087">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Recepción de la CDC </a:t>
                      </a: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15.658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50,5%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lnL>
                      <a:noFill/>
                    </a:lnL>
                    <a:lnR>
                      <a:noFill/>
                    </a:lnR>
                    <a:lnT>
                      <a:noFill/>
                    </a:lnT>
                    <a:lnB>
                      <a:noFill/>
                    </a:lnB>
                  </a:tcPr>
                </a:tc>
                <a:extLst>
                  <a:ext uri="{0D108BD9-81ED-4DB2-BD59-A6C34878D82A}">
                    <a16:rowId xmlns:a16="http://schemas.microsoft.com/office/drawing/2014/main" val="3147664730"/>
                  </a:ext>
                </a:extLst>
              </a:tr>
              <a:tr h="284087">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Recepción de contrato firmado </a:t>
                      </a: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27.271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88,0%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lnL>
                      <a:noFill/>
                    </a:lnL>
                    <a:lnR>
                      <a:noFill/>
                    </a:lnR>
                    <a:lnT>
                      <a:noFill/>
                    </a:lnT>
                    <a:lnB>
                      <a:noFill/>
                    </a:lnB>
                  </a:tcPr>
                </a:tc>
                <a:extLst>
                  <a:ext uri="{0D108BD9-81ED-4DB2-BD59-A6C34878D82A}">
                    <a16:rowId xmlns:a16="http://schemas.microsoft.com/office/drawing/2014/main" val="3960224062"/>
                  </a:ext>
                </a:extLst>
              </a:tr>
              <a:tr h="284087">
                <a:tc>
                  <a:txBody>
                    <a:bodyPr/>
                    <a:lstStyle/>
                    <a:p>
                      <a:pPr marL="0" algn="r" defTabSz="914400" rtl="0" eaLnBrk="1" fontAlgn="b" latinLnBrk="0" hangingPunct="1">
                        <a:lnSpc>
                          <a:spcPct val="107000"/>
                        </a:lnSpc>
                        <a:spcAft>
                          <a:spcPts val="0"/>
                        </a:spcAft>
                      </a:pPr>
                      <a:r>
                        <a:rPr lang="es-ES" sz="1400" kern="1200" dirty="0" err="1">
                          <a:solidFill>
                            <a:schemeClr val="tx1"/>
                          </a:solidFill>
                          <a:effectLst/>
                          <a:latin typeface="Calibri" panose="020F0502020204030204" pitchFamily="34" charset="0"/>
                          <a:ea typeface="+mn-ea"/>
                          <a:cs typeface="Times New Roman" panose="02020603050405020304" pitchFamily="18" charset="0"/>
                        </a:rPr>
                        <a:t>Nº</a:t>
                      </a:r>
                      <a:r>
                        <a:rPr lang="es-ES" sz="1400" kern="1200" dirty="0">
                          <a:solidFill>
                            <a:schemeClr val="tx1"/>
                          </a:solidFill>
                          <a:effectLst/>
                          <a:latin typeface="Calibri" panose="020F0502020204030204" pitchFamily="34" charset="0"/>
                          <a:ea typeface="+mn-ea"/>
                          <a:cs typeface="Times New Roman" panose="02020603050405020304" pitchFamily="18" charset="0"/>
                        </a:rPr>
                        <a:t> de pacientes previstos </a:t>
                      </a: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30.349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97,9%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lnL>
                      <a:noFill/>
                    </a:lnL>
                    <a:lnR>
                      <a:noFill/>
                    </a:lnR>
                    <a:lnT>
                      <a:noFill/>
                    </a:lnT>
                    <a:lnB>
                      <a:noFill/>
                    </a:lnB>
                  </a:tcPr>
                </a:tc>
                <a:extLst>
                  <a:ext uri="{0D108BD9-81ED-4DB2-BD59-A6C34878D82A}">
                    <a16:rowId xmlns:a16="http://schemas.microsoft.com/office/drawing/2014/main" val="1982968530"/>
                  </a:ext>
                </a:extLst>
              </a:tr>
              <a:tr h="284087">
                <a:tc>
                  <a:txBody>
                    <a:bodyPr/>
                    <a:lstStyle/>
                    <a:p>
                      <a:pPr marL="0" algn="r" defTabSz="914400" rtl="0" eaLnBrk="1" fontAlgn="b" latinLnBrk="0" hangingPunct="1">
                        <a:lnSpc>
                          <a:spcPct val="107000"/>
                        </a:lnSpc>
                        <a:spcAft>
                          <a:spcPts val="0"/>
                        </a:spcAft>
                      </a:pPr>
                      <a:r>
                        <a:rPr lang="es-ES" sz="1400" kern="1200" dirty="0" err="1">
                          <a:solidFill>
                            <a:schemeClr val="tx1"/>
                          </a:solidFill>
                          <a:effectLst/>
                          <a:latin typeface="Calibri" panose="020F0502020204030204" pitchFamily="34" charset="0"/>
                          <a:ea typeface="+mn-ea"/>
                          <a:cs typeface="Times New Roman" panose="02020603050405020304" pitchFamily="18" charset="0"/>
                        </a:rPr>
                        <a:t>Nº</a:t>
                      </a:r>
                      <a:r>
                        <a:rPr lang="es-ES" sz="1400" kern="1200" dirty="0">
                          <a:solidFill>
                            <a:schemeClr val="tx1"/>
                          </a:solidFill>
                          <a:effectLst/>
                          <a:latin typeface="Calibri" panose="020F0502020204030204" pitchFamily="34" charset="0"/>
                          <a:ea typeface="+mn-ea"/>
                          <a:cs typeface="Times New Roman" panose="02020603050405020304" pitchFamily="18" charset="0"/>
                        </a:rPr>
                        <a:t> de pacientes incluidos </a:t>
                      </a: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27.697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89,4%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lnL>
                      <a:noFill/>
                    </a:lnL>
                    <a:lnR>
                      <a:noFill/>
                    </a:lnR>
                    <a:lnT>
                      <a:noFill/>
                    </a:lnT>
                    <a:lnB>
                      <a:noFill/>
                    </a:lnB>
                  </a:tcPr>
                </a:tc>
                <a:extLst>
                  <a:ext uri="{0D108BD9-81ED-4DB2-BD59-A6C34878D82A}">
                    <a16:rowId xmlns:a16="http://schemas.microsoft.com/office/drawing/2014/main" val="1807526247"/>
                  </a:ext>
                </a:extLst>
              </a:tr>
              <a:tr h="284087">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Primer paciente Screening </a:t>
                      </a: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23.098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74,5%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lnL>
                      <a:noFill/>
                    </a:lnL>
                    <a:lnR>
                      <a:noFill/>
                    </a:lnR>
                    <a:lnT>
                      <a:noFill/>
                    </a:lnT>
                    <a:lnB>
                      <a:noFill/>
                    </a:lnB>
                  </a:tcPr>
                </a:tc>
                <a:extLst>
                  <a:ext uri="{0D108BD9-81ED-4DB2-BD59-A6C34878D82A}">
                    <a16:rowId xmlns:a16="http://schemas.microsoft.com/office/drawing/2014/main" val="4229277100"/>
                  </a:ext>
                </a:extLst>
              </a:tr>
              <a:tr h="284087">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Último paciente Screening</a:t>
                      </a: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18.832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60,8%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lnL>
                      <a:noFill/>
                    </a:lnL>
                    <a:lnR>
                      <a:noFill/>
                    </a:lnR>
                    <a:lnT>
                      <a:noFill/>
                    </a:lnT>
                    <a:lnB>
                      <a:noFill/>
                    </a:lnB>
                  </a:tcPr>
                </a:tc>
                <a:extLst>
                  <a:ext uri="{0D108BD9-81ED-4DB2-BD59-A6C34878D82A}">
                    <a16:rowId xmlns:a16="http://schemas.microsoft.com/office/drawing/2014/main" val="3689878132"/>
                  </a:ext>
                </a:extLst>
              </a:tr>
              <a:tr h="284087">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Visita de investigador </a:t>
                      </a: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26.158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84,4%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lnL>
                      <a:noFill/>
                    </a:lnL>
                    <a:lnR>
                      <a:noFill/>
                    </a:lnR>
                    <a:lnT>
                      <a:noFill/>
                    </a:lnT>
                    <a:lnB>
                      <a:noFill/>
                    </a:lnB>
                  </a:tcPr>
                </a:tc>
                <a:extLst>
                  <a:ext uri="{0D108BD9-81ED-4DB2-BD59-A6C34878D82A}">
                    <a16:rowId xmlns:a16="http://schemas.microsoft.com/office/drawing/2014/main" val="2702003823"/>
                  </a:ext>
                </a:extLst>
              </a:tr>
              <a:tr h="284087">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Es ampliación </a:t>
                      </a: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30.807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99,4%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 </a:t>
                      </a:r>
                    </a:p>
                  </a:txBody>
                  <a:tcPr marL="44450" marR="44450" marT="0" marB="0">
                    <a:lnL>
                      <a:noFill/>
                    </a:lnL>
                    <a:lnR>
                      <a:noFill/>
                    </a:lnR>
                    <a:lnT>
                      <a:noFill/>
                    </a:lnT>
                    <a:lnB>
                      <a:noFill/>
                    </a:lnB>
                  </a:tcPr>
                </a:tc>
                <a:extLst>
                  <a:ext uri="{0D108BD9-81ED-4DB2-BD59-A6C34878D82A}">
                    <a16:rowId xmlns:a16="http://schemas.microsoft.com/office/drawing/2014/main" val="2786542753"/>
                  </a:ext>
                </a:extLst>
              </a:tr>
            </a:tbl>
          </a:graphicData>
        </a:graphic>
      </p:graphicFrame>
      <p:graphicFrame>
        <p:nvGraphicFramePr>
          <p:cNvPr id="11" name="Tabla 10"/>
          <p:cNvGraphicFramePr>
            <a:graphicFrameLocks noGrp="1"/>
          </p:cNvGraphicFramePr>
          <p:nvPr>
            <p:extLst>
              <p:ext uri="{D42A27DB-BD31-4B8C-83A1-F6EECF244321}">
                <p14:modId xmlns:p14="http://schemas.microsoft.com/office/powerpoint/2010/main" val="425869183"/>
              </p:ext>
            </p:extLst>
          </p:nvPr>
        </p:nvGraphicFramePr>
        <p:xfrm>
          <a:off x="351966" y="1196752"/>
          <a:ext cx="4415790" cy="4545392"/>
        </p:xfrm>
        <a:graphic>
          <a:graphicData uri="http://schemas.openxmlformats.org/drawingml/2006/table">
            <a:tbl>
              <a:tblPr/>
              <a:tblGrid>
                <a:gridCol w="2449830">
                  <a:extLst>
                    <a:ext uri="{9D8B030D-6E8A-4147-A177-3AD203B41FA5}">
                      <a16:colId xmlns:a16="http://schemas.microsoft.com/office/drawing/2014/main" val="935775851"/>
                    </a:ext>
                  </a:extLst>
                </a:gridCol>
                <a:gridCol w="655320">
                  <a:extLst>
                    <a:ext uri="{9D8B030D-6E8A-4147-A177-3AD203B41FA5}">
                      <a16:colId xmlns:a16="http://schemas.microsoft.com/office/drawing/2014/main" val="2089983431"/>
                    </a:ext>
                  </a:extLst>
                </a:gridCol>
                <a:gridCol w="655320">
                  <a:extLst>
                    <a:ext uri="{9D8B030D-6E8A-4147-A177-3AD203B41FA5}">
                      <a16:colId xmlns:a16="http://schemas.microsoft.com/office/drawing/2014/main" val="2907675467"/>
                    </a:ext>
                  </a:extLst>
                </a:gridCol>
                <a:gridCol w="655320">
                  <a:extLst>
                    <a:ext uri="{9D8B030D-6E8A-4147-A177-3AD203B41FA5}">
                      <a16:colId xmlns:a16="http://schemas.microsoft.com/office/drawing/2014/main" val="2416978740"/>
                    </a:ext>
                  </a:extLst>
                </a:gridCol>
              </a:tblGrid>
              <a:tr h="284087">
                <a:tc>
                  <a:txBody>
                    <a:bodyPr/>
                    <a:lstStyle/>
                    <a:p>
                      <a:pPr algn="l">
                        <a:lnSpc>
                          <a:spcPct val="107000"/>
                        </a:lnSpc>
                        <a:spcAft>
                          <a:spcPts val="0"/>
                        </a:spcAft>
                      </a:pPr>
                      <a:r>
                        <a:rPr lang="es-ES" sz="1400" b="1" dirty="0">
                          <a:solidFill>
                            <a:srgbClr val="000000"/>
                          </a:solidFill>
                          <a:effectLst/>
                          <a:latin typeface="Calibri" panose="020F0502020204030204" pitchFamily="34" charset="0"/>
                          <a:ea typeface="Times New Roman" panose="02020603050405020304" pitchFamily="18" charset="0"/>
                          <a:cs typeface="Tahoma" panose="020B0604030504040204" pitchFamily="34" charset="0"/>
                        </a:rPr>
                        <a:t>Casos Incluidos</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400" b="1" dirty="0">
                          <a:solidFill>
                            <a:srgbClr val="000000"/>
                          </a:solidFill>
                          <a:effectLst/>
                          <a:latin typeface="Calibri" panose="020F0502020204030204" pitchFamily="34" charset="0"/>
                          <a:ea typeface="Times New Roman" panose="02020603050405020304" pitchFamily="18" charset="0"/>
                          <a:cs typeface="Tahoma" panose="020B0604030504040204" pitchFamily="34" charset="0"/>
                        </a:rPr>
                        <a:t>N</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400" b="1">
                          <a:solidFill>
                            <a:srgbClr val="000000"/>
                          </a:solidFill>
                          <a:effectLst/>
                          <a:latin typeface="Calibri" panose="020F0502020204030204" pitchFamily="34" charset="0"/>
                          <a:ea typeface="Times New Roman" panose="02020603050405020304" pitchFamily="18" charset="0"/>
                          <a:cs typeface="Tahoma" panose="020B0604030504040204" pitchFamily="34" charset="0"/>
                        </a:rPr>
                        <a:t>%</a:t>
                      </a:r>
                      <a:endParaRPr lang="es-ES" sz="110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l">
                        <a:lnSpc>
                          <a:spcPct val="107000"/>
                        </a:lnSpc>
                        <a:spcAft>
                          <a:spcPts val="0"/>
                        </a:spcAft>
                      </a:pPr>
                      <a:r>
                        <a:rPr lang="es-ES" sz="1400" b="1" dirty="0">
                          <a:solidFill>
                            <a:srgbClr val="000000"/>
                          </a:solidFill>
                          <a:effectLst/>
                          <a:latin typeface="Calibri" panose="020F0502020204030204" pitchFamily="34" charset="0"/>
                          <a:ea typeface="Times New Roman" panose="02020603050405020304" pitchFamily="18" charset="0"/>
                          <a:cs typeface="Tahoma" panose="020B0604030504040204" pitchFamily="34" charset="0"/>
                        </a:rPr>
                        <a:t> </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1850170577"/>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Id </a:t>
                      </a:r>
                      <a:r>
                        <a:rPr lang="es-ES" sz="1400" dirty="0" err="1">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Farmaindustria</a:t>
                      </a: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30.985</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100,0%</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algn="l">
                        <a:lnSpc>
                          <a:spcPct val="107000"/>
                        </a:lnSpc>
                        <a:spcAft>
                          <a:spcPts val="0"/>
                        </a:spcAft>
                      </a:pP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1952989892"/>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Internacional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4.162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100,0%</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1116411118"/>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Finalizado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4.159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99,9%</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1058183346"/>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Gestionado por CRO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4.160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100,0%</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443559772"/>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Código ATC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2.772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66,6%</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2265149817"/>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Código CIE-10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2.707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65,0%</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186219629"/>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Es medicamento huérfano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3.923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94,3%</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677860380"/>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Es ensayo pediátrico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4.124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99,1%</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606862278"/>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Identificador </a:t>
                      </a:r>
                      <a:r>
                        <a:rPr lang="es-ES" sz="1400" dirty="0" err="1">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EudraCT</a:t>
                      </a: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3.555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85,4%</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2790966480"/>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Es procedimiento VHP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4.022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96,6%</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1661018947"/>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Es IC independiente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3.946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94,8%</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1882950742"/>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Autorización AEMPS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4.102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98,6%</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376633363"/>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Recepción de protocolo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4.158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99,9%</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1596532796"/>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Primer paciente internacional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3.399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81,7%</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292250713"/>
                  </a:ext>
                </a:extLst>
              </a:tr>
              <a:tr h="284087">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Solicitud aclaraciones AEMPS </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a:solidFill>
                            <a:schemeClr val="tx1"/>
                          </a:solidFill>
                          <a:effectLst/>
                          <a:latin typeface="Calibri" panose="020F0502020204030204" pitchFamily="34" charset="0"/>
                          <a:ea typeface="+mn-ea"/>
                          <a:cs typeface="Times New Roman" panose="02020603050405020304" pitchFamily="18" charset="0"/>
                        </a:rPr>
                        <a:t>3.924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400" kern="1200" dirty="0">
                          <a:solidFill>
                            <a:schemeClr val="tx1"/>
                          </a:solidFill>
                          <a:effectLst/>
                          <a:latin typeface="Calibri" panose="020F0502020204030204" pitchFamily="34" charset="0"/>
                          <a:ea typeface="+mn-ea"/>
                          <a:cs typeface="Times New Roman" panose="02020603050405020304" pitchFamily="18" charset="0"/>
                        </a:rPr>
                        <a:t>94,3%</a:t>
                      </a:r>
                    </a:p>
                  </a:txBody>
                  <a:tcPr marL="9525" marR="9525" marT="9525" marB="0" anchor="b">
                    <a:lnL>
                      <a:noFill/>
                    </a:lnL>
                    <a:lnR>
                      <a:noFill/>
                    </a:lnR>
                    <a:lnT>
                      <a:noFill/>
                    </a:lnT>
                    <a:lnB>
                      <a:noFill/>
                    </a:lnB>
                  </a:tcPr>
                </a:tc>
                <a:tc>
                  <a:txBody>
                    <a:bodyPr/>
                    <a:lstStyle/>
                    <a:p>
                      <a:pPr algn="l">
                        <a:lnSpc>
                          <a:spcPct val="107000"/>
                        </a:lnSpc>
                        <a:spcAft>
                          <a:spcPts val="0"/>
                        </a:spcAft>
                      </a:pPr>
                      <a:r>
                        <a:rPr lang="es-ES" sz="1400" dirty="0">
                          <a:solidFill>
                            <a:schemeClr val="tx1"/>
                          </a:solidFill>
                          <a:effectLst/>
                          <a:latin typeface="Calibri" panose="020F0502020204030204" pitchFamily="34" charset="0"/>
                          <a:ea typeface="Times New Roman" panose="02020603050405020304" pitchFamily="18" charset="0"/>
                          <a:cs typeface="Times New Roman" panose="02020603050405020304" pitchFamily="18" charset="0"/>
                        </a:rPr>
                        <a:t>*</a:t>
                      </a:r>
                      <a:endParaRPr lang="es-ES" sz="1100" dirty="0">
                        <a:solidFill>
                          <a:schemeClr val="tx1"/>
                        </a:solidFill>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extLst>
                  <a:ext uri="{0D108BD9-81ED-4DB2-BD59-A6C34878D82A}">
                    <a16:rowId xmlns:a16="http://schemas.microsoft.com/office/drawing/2014/main" val="3493856468"/>
                  </a:ext>
                </a:extLst>
              </a:tr>
            </a:tbl>
          </a:graphicData>
        </a:graphic>
      </p:graphicFrame>
      <p:sp>
        <p:nvSpPr>
          <p:cNvPr id="2" name="Title 1"/>
          <p:cNvSpPr>
            <a:spLocks noGrp="1"/>
          </p:cNvSpPr>
          <p:nvPr>
            <p:ph type="title"/>
          </p:nvPr>
        </p:nvSpPr>
        <p:spPr/>
        <p:txBody>
          <a:bodyPr>
            <a:normAutofit/>
          </a:bodyPr>
          <a:lstStyle/>
          <a:p>
            <a:r>
              <a:rPr lang="es-ES_tradnl" dirty="0"/>
              <a:t>Contenido </a:t>
            </a:r>
            <a:r>
              <a:rPr lang="es-ES_tradnl" dirty="0" err="1"/>
              <a:t>BDMetrics</a:t>
            </a:r>
            <a:r>
              <a:rPr lang="es-ES_tradnl" dirty="0"/>
              <a:t>: compleción de datos</a:t>
            </a:r>
            <a:endParaRPr lang="es-ES" dirty="0">
              <a:solidFill>
                <a:srgbClr val="FF0000"/>
              </a:solidFill>
            </a:endParaRPr>
          </a:p>
        </p:txBody>
      </p:sp>
      <p:sp>
        <p:nvSpPr>
          <p:cNvPr id="12"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10" name="Rounded Rectangle 9"/>
          <p:cNvSpPr/>
          <p:nvPr/>
        </p:nvSpPr>
        <p:spPr>
          <a:xfrm>
            <a:off x="216000" y="2617746"/>
            <a:ext cx="4212000" cy="540000"/>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
        <p:nvSpPr>
          <p:cNvPr id="13" name="Rounded Rectangle 12"/>
          <p:cNvSpPr/>
          <p:nvPr/>
        </p:nvSpPr>
        <p:spPr>
          <a:xfrm>
            <a:off x="4675511" y="2614778"/>
            <a:ext cx="4212000" cy="27296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TextBox 8"/>
          <p:cNvSpPr txBox="1"/>
          <p:nvPr/>
        </p:nvSpPr>
        <p:spPr>
          <a:xfrm>
            <a:off x="539552" y="5877272"/>
            <a:ext cx="3528392"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Calibri"/>
                <a:ea typeface="+mn-ea"/>
                <a:cs typeface="+mn-cs"/>
              </a:rPr>
              <a:t>* A nivel de ensayo</a:t>
            </a:r>
            <a:endParaRPr kumimoji="0" lang="es-ES" sz="1400" b="0" i="0" u="none" strike="noStrike" kern="1200" cap="none" spc="0" normalizeH="0" baseline="0" noProof="0" dirty="0">
              <a:ln>
                <a:noFill/>
              </a:ln>
              <a:solidFill>
                <a:prstClr val="black"/>
              </a:solidFill>
              <a:effectLst/>
              <a:uLnTx/>
              <a:uFillTx/>
              <a:latin typeface="Calibri"/>
              <a:ea typeface="+mn-ea"/>
              <a:cs typeface="+mn-cs"/>
            </a:endParaRPr>
          </a:p>
        </p:txBody>
      </p:sp>
      <p:sp>
        <p:nvSpPr>
          <p:cNvPr id="14" name="Rounded Rectangle 13"/>
          <p:cNvSpPr/>
          <p:nvPr/>
        </p:nvSpPr>
        <p:spPr>
          <a:xfrm>
            <a:off x="4716000" y="3771090"/>
            <a:ext cx="4212000" cy="543006"/>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
        <p:nvSpPr>
          <p:cNvPr id="16" name="Rounded Rectangle 13">
            <a:extLst>
              <a:ext uri="{FF2B5EF4-FFF2-40B4-BE49-F238E27FC236}">
                <a16:creationId xmlns:a16="http://schemas.microsoft.com/office/drawing/2014/main" id="{18E9A94E-DD19-47B9-8674-08CE6E8BD4B1}"/>
              </a:ext>
            </a:extLst>
          </p:cNvPr>
          <p:cNvSpPr/>
          <p:nvPr/>
        </p:nvSpPr>
        <p:spPr>
          <a:xfrm>
            <a:off x="4716000" y="1519448"/>
            <a:ext cx="4212000" cy="272968"/>
          </a:xfrm>
          <a:prstGeom prst="round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217079294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0B43FFD-48A6-4A9F-9498-8B359D9E76D5}"/>
              </a:ext>
            </a:extLst>
          </p:cNvPr>
          <p:cNvPicPr>
            <a:picLocks noChangeAspect="1"/>
          </p:cNvPicPr>
          <p:nvPr/>
        </p:nvPicPr>
        <p:blipFill>
          <a:blip r:embed="rId2"/>
          <a:stretch>
            <a:fillRect/>
          </a:stretch>
        </p:blipFill>
        <p:spPr>
          <a:xfrm>
            <a:off x="576000" y="864001"/>
            <a:ext cx="8567992" cy="5374800"/>
          </a:xfrm>
          <a:prstGeom prst="rect">
            <a:avLst/>
          </a:prstGeom>
        </p:spPr>
      </p:pic>
      <p:sp>
        <p:nvSpPr>
          <p:cNvPr id="2" name="Title 1"/>
          <p:cNvSpPr>
            <a:spLocks noGrp="1"/>
          </p:cNvSpPr>
          <p:nvPr>
            <p:ph type="title"/>
          </p:nvPr>
        </p:nvSpPr>
        <p:spPr/>
        <p:txBody>
          <a:bodyPr/>
          <a:lstStyle/>
          <a:p>
            <a:r>
              <a:rPr lang="es-ES_tradnl" dirty="0"/>
              <a:t>Evolución contenido </a:t>
            </a:r>
            <a:r>
              <a:rPr lang="es-ES_tradnl" dirty="0" err="1"/>
              <a:t>BDMetrics</a:t>
            </a:r>
            <a:r>
              <a:rPr lang="es-ES_tradnl" dirty="0"/>
              <a:t>: EECC y PCEC</a:t>
            </a:r>
            <a:endParaRPr lang="es-ES" dirty="0"/>
          </a:p>
        </p:txBody>
      </p:sp>
      <p:sp>
        <p:nvSpPr>
          <p:cNvPr id="8"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4100"/>
          <p:cNvSpPr>
            <a:spLocks noChangeArrowheads="1"/>
          </p:cNvSpPr>
          <p:nvPr/>
        </p:nvSpPr>
        <p:spPr bwMode="auto">
          <a:xfrm>
            <a:off x="5857884" y="4786322"/>
            <a:ext cx="3000396" cy="830997"/>
          </a:xfrm>
          <a:prstGeom prst="rect">
            <a:avLst/>
          </a:prstGeom>
          <a:solidFill>
            <a:schemeClr val="bg1"/>
          </a:solidFill>
          <a:ln w="9525">
            <a:solidFill>
              <a:schemeClr val="tx1"/>
            </a:solidFill>
            <a:miter lim="800000"/>
            <a:headEnd/>
            <a:tailEnd/>
          </a:ln>
          <a:effectLst/>
        </p:spPr>
        <p:txBody>
          <a:bodyPr wrap="square" lIns="54000" rIns="54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EC con fecha </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mínima de </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envío al CEIC de </a:t>
            </a:r>
            <a:r>
              <a:rPr kumimoji="0" lang="es-ES" sz="1200" b="0" i="0" u="none" strike="noStrike" kern="1200" cap="none" spc="0" normalizeH="0" baseline="0" noProof="0" dirty="0" err="1">
                <a:ln>
                  <a:noFill/>
                </a:ln>
                <a:solidFill>
                  <a:srgbClr val="2D2323"/>
                </a:solidFill>
                <a:effectLst/>
                <a:uLnTx/>
                <a:uFillTx/>
                <a:latin typeface="Tahoma" pitchFamily="34" charset="0"/>
                <a:ea typeface="+mn-ea"/>
                <a:cs typeface="+mn-cs"/>
              </a:rPr>
              <a:t>ref</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./AEMPS</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y  PCEC con fecha de envío al CEIC de ref./AEMPS dentro de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6" name="Rectangle 4099"/>
          <p:cNvSpPr>
            <a:spLocks noChangeArrowheads="1"/>
          </p:cNvSpPr>
          <p:nvPr/>
        </p:nvSpPr>
        <p:spPr bwMode="auto">
          <a:xfrm>
            <a:off x="357158" y="1643050"/>
            <a:ext cx="2786082" cy="1398323"/>
          </a:xfrm>
          <a:prstGeom prst="rect">
            <a:avLst/>
          </a:prstGeom>
          <a:solidFill>
            <a:srgbClr val="EAEAEA"/>
          </a:solidFill>
          <a:ln w="9525">
            <a:noFill/>
            <a:miter lim="800000"/>
            <a:headEnd/>
            <a:tailEnd/>
          </a:ln>
          <a:effectLst/>
        </p:spPr>
        <p:txBody>
          <a:bodyPr wrap="square" tIns="82800" bIns="828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Número de Ensayos Clínicos (EECC) y Participaciones de Centros en Ensayos Clínicos (PCEC)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acumulados</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semestralmente</a:t>
            </a:r>
          </a:p>
        </p:txBody>
      </p:sp>
    </p:spTree>
    <p:extLst>
      <p:ext uri="{BB962C8B-B14F-4D97-AF65-F5344CB8AC3E}">
        <p14:creationId xmlns:p14="http://schemas.microsoft.com/office/powerpoint/2010/main" val="331725279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8CA02642-3670-690C-4476-FC6B8C5317E6}"/>
              </a:ext>
            </a:extLst>
          </p:cNvPr>
          <p:cNvPicPr>
            <a:picLocks noChangeAspect="1"/>
          </p:cNvPicPr>
          <p:nvPr/>
        </p:nvPicPr>
        <p:blipFill>
          <a:blip r:embed="rId2"/>
          <a:stretch>
            <a:fillRect/>
          </a:stretch>
        </p:blipFill>
        <p:spPr>
          <a:xfrm>
            <a:off x="720000" y="828001"/>
            <a:ext cx="7630182" cy="5502140"/>
          </a:xfrm>
          <a:prstGeom prst="rect">
            <a:avLst/>
          </a:prstGeom>
        </p:spPr>
      </p:pic>
      <p:sp>
        <p:nvSpPr>
          <p:cNvPr id="2" name="Title 1"/>
          <p:cNvSpPr>
            <a:spLocks noGrp="1"/>
          </p:cNvSpPr>
          <p:nvPr>
            <p:ph type="title"/>
          </p:nvPr>
        </p:nvSpPr>
        <p:spPr/>
        <p:txBody>
          <a:bodyPr/>
          <a:lstStyle/>
          <a:p>
            <a:r>
              <a:rPr lang="es-ES_tradnl" dirty="0"/>
              <a:t>Evolución del nº de EECC y PCEC incluidos</a:t>
            </a:r>
            <a:endParaRPr lang="es-ES" dirty="0"/>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16"/>
          <p:cNvSpPr>
            <a:spLocks noChangeArrowheads="1"/>
          </p:cNvSpPr>
          <p:nvPr/>
        </p:nvSpPr>
        <p:spPr bwMode="auto">
          <a:xfrm>
            <a:off x="428596" y="4429132"/>
            <a:ext cx="4214810" cy="905881"/>
          </a:xfrm>
          <a:prstGeom prst="rect">
            <a:avLst/>
          </a:prstGeom>
          <a:solidFill>
            <a:schemeClr val="bg1">
              <a:lumMod val="95000"/>
            </a:schemeClr>
          </a:solidFill>
          <a:ln w="9525">
            <a:noFill/>
            <a:miter lim="800000"/>
            <a:headEnd/>
            <a:tailEnd/>
          </a:ln>
          <a:effectLst/>
        </p:spPr>
        <p:txBody>
          <a:bodyPr wrap="square" tIns="82800" bIns="828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Número de Ensayos Clínicos (EECC) y Participaciones de Centros en Ensayos Clínicos (PCEC)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por semestre</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a:t>
            </a:r>
          </a:p>
        </p:txBody>
      </p:sp>
      <p:sp>
        <p:nvSpPr>
          <p:cNvPr id="8" name="Rectangle 21"/>
          <p:cNvSpPr>
            <a:spLocks noChangeArrowheads="1"/>
          </p:cNvSpPr>
          <p:nvPr/>
        </p:nvSpPr>
        <p:spPr bwMode="auto">
          <a:xfrm>
            <a:off x="6357950" y="4643446"/>
            <a:ext cx="2571768" cy="1015663"/>
          </a:xfrm>
          <a:prstGeom prst="rect">
            <a:avLst/>
          </a:prstGeom>
          <a:solidFill>
            <a:schemeClr val="bg1"/>
          </a:solidFill>
          <a:ln w="9525">
            <a:solidFill>
              <a:schemeClr val="tx1"/>
            </a:solidFill>
            <a:miter lim="800000"/>
            <a:headEnd/>
            <a:tailEnd/>
          </a:ln>
          <a:effectLst/>
        </p:spPr>
        <p:txBody>
          <a:bodyPr wrap="square" lIns="54000" rIns="54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EC con fecha </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mínima de </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envío al CEIC de </a:t>
            </a:r>
            <a:r>
              <a:rPr kumimoji="0" lang="es-ES" sz="1200" b="0" i="0" u="none" strike="noStrike" kern="1200" cap="none" spc="0" normalizeH="0" baseline="0" noProof="0" dirty="0" err="1">
                <a:ln>
                  <a:noFill/>
                </a:ln>
                <a:solidFill>
                  <a:srgbClr val="2D2323"/>
                </a:solidFill>
                <a:effectLst/>
                <a:uLnTx/>
                <a:uFillTx/>
                <a:latin typeface="Tahoma" pitchFamily="34" charset="0"/>
                <a:ea typeface="+mn-ea"/>
                <a:cs typeface="+mn-cs"/>
              </a:rPr>
              <a:t>ref</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./AEMPS</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y  PCEC con fecha de envío al CEIC de ref./AEMPS dentro de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9" name="Footer Placeholder 3">
            <a:extLst>
              <a:ext uri="{FF2B5EF4-FFF2-40B4-BE49-F238E27FC236}">
                <a16:creationId xmlns:a16="http://schemas.microsoft.com/office/drawing/2014/main" id="{300CF9C1-A100-4505-AE31-35551588867B}"/>
              </a:ext>
            </a:extLst>
          </p:cNvPr>
          <p:cNvSpPr>
            <a:spLocks noGrp="1"/>
          </p:cNvSpPr>
          <p:nvPr>
            <p:ph type="ftr" sz="quarter" idx="11"/>
          </p:nvPr>
        </p:nvSpPr>
        <p:spPr>
          <a:xfrm>
            <a:off x="179512" y="6309320"/>
            <a:ext cx="2952328"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Tree>
    <p:extLst>
      <p:ext uri="{BB962C8B-B14F-4D97-AF65-F5344CB8AC3E}">
        <p14:creationId xmlns:p14="http://schemas.microsoft.com/office/powerpoint/2010/main" val="27217375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C875E89-9908-0D19-6554-F69BA8BBF002}"/>
              </a:ext>
            </a:extLst>
          </p:cNvPr>
          <p:cNvPicPr>
            <a:picLocks noChangeAspect="1"/>
          </p:cNvPicPr>
          <p:nvPr/>
        </p:nvPicPr>
        <p:blipFill>
          <a:blip r:embed="rId2"/>
          <a:stretch>
            <a:fillRect/>
          </a:stretch>
        </p:blipFill>
        <p:spPr>
          <a:xfrm>
            <a:off x="2520001" y="828001"/>
            <a:ext cx="6119813" cy="5256000"/>
          </a:xfrm>
          <a:prstGeom prst="rect">
            <a:avLst/>
          </a:prstGeom>
        </p:spPr>
      </p:pic>
      <p:sp>
        <p:nvSpPr>
          <p:cNvPr id="2" name="Title 1"/>
          <p:cNvSpPr>
            <a:spLocks noGrp="1"/>
          </p:cNvSpPr>
          <p:nvPr>
            <p:ph type="title"/>
          </p:nvPr>
        </p:nvSpPr>
        <p:spPr/>
        <p:txBody>
          <a:bodyPr>
            <a:normAutofit/>
          </a:bodyPr>
          <a:lstStyle/>
          <a:p>
            <a:r>
              <a:rPr lang="es-ES_tradnl" dirty="0"/>
              <a:t>Contenido </a:t>
            </a:r>
            <a:r>
              <a:rPr lang="es-ES_tradnl" dirty="0" err="1"/>
              <a:t>BDMetrics</a:t>
            </a:r>
            <a:r>
              <a:rPr lang="es-ES_tradnl" dirty="0"/>
              <a:t>: </a:t>
            </a:r>
            <a:r>
              <a:rPr lang="es-ES_tradnl" dirty="0" err="1"/>
              <a:t>CEIms</a:t>
            </a:r>
            <a:endParaRPr lang="es-ES" dirty="0">
              <a:solidFill>
                <a:srgbClr val="FF0000"/>
              </a:solidFill>
            </a:endParaRPr>
          </a:p>
        </p:txBody>
      </p:sp>
      <p:sp>
        <p:nvSpPr>
          <p:cNvPr id="13"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11" name="Rectangle 1029"/>
          <p:cNvSpPr txBox="1">
            <a:spLocks noChangeArrowheads="1"/>
          </p:cNvSpPr>
          <p:nvPr/>
        </p:nvSpPr>
        <p:spPr>
          <a:xfrm>
            <a:off x="214282" y="1066800"/>
            <a:ext cx="2071702" cy="3293209"/>
          </a:xfrm>
          <a:prstGeom prst="rect">
            <a:avLst/>
          </a:prstGeom>
          <a:solidFill>
            <a:schemeClr val="bg1">
              <a:lumMod val="95000"/>
            </a:schemeClr>
          </a:solidFill>
          <a:ln/>
        </p:spPr>
        <p:txBody>
          <a:bodyPr vert="horz" wrap="square" lIns="91440" tIns="45720" rIns="91440" bIns="45720" rtlCol="0">
            <a:sp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Un total de 95 Comités distintos actúan como CEIC de referencia / </a:t>
            </a:r>
            <a:r>
              <a:rPr kumimoji="0" lang="es-ES_tradnl" sz="1800" b="1" i="0" u="none" strike="noStrike" kern="1200" cap="none" spc="0" normalizeH="0" baseline="0" noProof="0" dirty="0" err="1">
                <a:ln>
                  <a:noFill/>
                </a:ln>
                <a:solidFill>
                  <a:prstClr val="black"/>
                </a:solidFill>
                <a:effectLst/>
                <a:uLnTx/>
                <a:uFillTx/>
                <a:latin typeface="Tahoma" pitchFamily="34" charset="0"/>
                <a:ea typeface="Tahoma" pitchFamily="34" charset="0"/>
                <a:cs typeface="Tahoma" pitchFamily="34" charset="0"/>
              </a:rPr>
              <a:t>CEIm</a:t>
            </a:r>
            <a:endPar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a:p>
            <a:pPr lvl="0">
              <a:spcBef>
                <a:spcPts val="600"/>
              </a:spcBef>
              <a:spcAft>
                <a:spcPts val="600"/>
              </a:spcAft>
              <a:defRPr/>
            </a:pP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8 </a:t>
            </a:r>
            <a:r>
              <a:rPr kumimoji="0" lang="es-ES_tradnl" sz="1800" b="0" i="0" u="none" strike="noStrike" kern="1200" cap="none" spc="0" normalizeH="0" baseline="0" noProof="0" dirty="0" err="1">
                <a:ln>
                  <a:noFill/>
                </a:ln>
                <a:solidFill>
                  <a:prstClr val="black"/>
                </a:solidFill>
                <a:effectLst/>
                <a:uLnTx/>
                <a:uFillTx/>
                <a:latin typeface="Tahoma" pitchFamily="34" charset="0"/>
                <a:ea typeface="Tahoma" pitchFamily="34" charset="0"/>
                <a:cs typeface="Tahoma" pitchFamily="34" charset="0"/>
              </a:rPr>
              <a:t>CEIms</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acumulan más del 50% y 19 más del 80% de los </a:t>
            </a:r>
            <a:r>
              <a:rPr lang="es-ES_tradnl" dirty="0">
                <a:solidFill>
                  <a:prstClr val="black"/>
                </a:solidFill>
                <a:latin typeface="Tahoma" pitchFamily="34" charset="0"/>
                <a:ea typeface="Tahoma" pitchFamily="34" charset="0"/>
                <a:cs typeface="Tahoma" pitchFamily="34" charset="0"/>
              </a:rPr>
              <a:t>4.162 </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Ensayos Clínicos incluidos.</a:t>
            </a:r>
            <a:endParaRPr kumimoji="0" lang="es-ES" sz="1800" b="0" i="0" u="none" strike="noStrike" kern="1200" cap="none" spc="0" normalizeH="0" baseline="0" noProof="0" dirty="0">
              <a:ln>
                <a:noFill/>
              </a:ln>
              <a:solidFill>
                <a:srgbClr val="777777"/>
              </a:solidFill>
              <a:effectLst/>
              <a:uLnTx/>
              <a:uFillTx/>
              <a:latin typeface="Tahoma" pitchFamily="34" charset="0"/>
              <a:ea typeface="Tahoma" pitchFamily="34" charset="0"/>
              <a:cs typeface="Tahoma" pitchFamily="34" charset="0"/>
            </a:endParaRPr>
          </a:p>
        </p:txBody>
      </p:sp>
      <p:sp>
        <p:nvSpPr>
          <p:cNvPr id="8" name="AutoShape 1036"/>
          <p:cNvSpPr>
            <a:spLocks/>
          </p:cNvSpPr>
          <p:nvPr/>
        </p:nvSpPr>
        <p:spPr bwMode="auto">
          <a:xfrm>
            <a:off x="5371818" y="3219397"/>
            <a:ext cx="1892300" cy="503237"/>
          </a:xfrm>
          <a:prstGeom prst="borderCallout2">
            <a:avLst>
              <a:gd name="adj1" fmla="val 22713"/>
              <a:gd name="adj2" fmla="val -4028"/>
              <a:gd name="adj3" fmla="val 22713"/>
              <a:gd name="adj4" fmla="val -20722"/>
              <a:gd name="adj5" fmla="val -227040"/>
              <a:gd name="adj6" fmla="val -69076"/>
            </a:avLst>
          </a:prstGeom>
          <a:solidFill>
            <a:schemeClr val="bg1"/>
          </a:solidFill>
          <a:ln w="9525">
            <a:solidFill>
              <a:srgbClr val="579CAD"/>
            </a:solidFill>
            <a:miter lim="800000"/>
            <a:headEnd/>
            <a:tailEnd/>
          </a:ln>
          <a:effec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400" b="1" i="0" u="none" strike="noStrike" kern="1200" cap="none" spc="0" normalizeH="0" baseline="0" noProof="0" dirty="0">
                <a:ln>
                  <a:noFill/>
                </a:ln>
                <a:solidFill>
                  <a:srgbClr val="579CAD"/>
                </a:solidFill>
                <a:effectLst/>
                <a:uLnTx/>
                <a:uFillTx/>
                <a:latin typeface="Verdana" pitchFamily="34" charset="0"/>
                <a:ea typeface="+mn-ea"/>
                <a:cs typeface="+mn-cs"/>
              </a:rPr>
              <a:t>19 </a:t>
            </a:r>
            <a:r>
              <a:rPr kumimoji="0" lang="es-ES_tradnl" sz="1400" b="1" i="0" u="none" strike="noStrike" kern="1200" cap="none" spc="0" normalizeH="0" baseline="0" noProof="0" dirty="0" err="1">
                <a:ln>
                  <a:noFill/>
                </a:ln>
                <a:solidFill>
                  <a:srgbClr val="579CAD"/>
                </a:solidFill>
                <a:effectLst/>
                <a:uLnTx/>
                <a:uFillTx/>
                <a:latin typeface="Verdana" pitchFamily="34" charset="0"/>
                <a:ea typeface="+mn-ea"/>
                <a:cs typeface="+mn-cs"/>
              </a:rPr>
              <a:t>CEIms</a:t>
            </a:r>
            <a:r>
              <a:rPr kumimoji="0" lang="es-ES_tradnl" sz="1400" b="1" i="0" u="none" strike="noStrike" kern="1200" cap="none" spc="0" normalizeH="0" baseline="0" noProof="0" dirty="0">
                <a:ln>
                  <a:noFill/>
                </a:ln>
                <a:solidFill>
                  <a:srgbClr val="579CAD"/>
                </a:solidFill>
                <a:effectLst/>
                <a:uLnTx/>
                <a:uFillTx/>
                <a:latin typeface="Verdana" pitchFamily="34" charset="0"/>
                <a:ea typeface="+mn-ea"/>
                <a:cs typeface="+mn-cs"/>
              </a:rPr>
              <a:t> más del 80% de EECC</a:t>
            </a:r>
            <a:endParaRPr kumimoji="0" lang="es-ES" sz="1400" b="1" i="0" u="none" strike="noStrike" kern="1200" cap="none" spc="0" normalizeH="0" baseline="0" noProof="0" dirty="0">
              <a:ln>
                <a:noFill/>
              </a:ln>
              <a:solidFill>
                <a:srgbClr val="579CAD"/>
              </a:solidFill>
              <a:effectLst/>
              <a:uLnTx/>
              <a:uFillTx/>
              <a:latin typeface="Verdana" pitchFamily="34" charset="0"/>
              <a:ea typeface="+mn-ea"/>
              <a:cs typeface="+mn-cs"/>
            </a:endParaRPr>
          </a:p>
        </p:txBody>
      </p:sp>
      <p:sp>
        <p:nvSpPr>
          <p:cNvPr id="10" name="AutoShape 1038"/>
          <p:cNvSpPr>
            <a:spLocks/>
          </p:cNvSpPr>
          <p:nvPr/>
        </p:nvSpPr>
        <p:spPr bwMode="auto">
          <a:xfrm>
            <a:off x="5580015" y="4293914"/>
            <a:ext cx="1944309" cy="503238"/>
          </a:xfrm>
          <a:prstGeom prst="borderCallout2">
            <a:avLst>
              <a:gd name="adj1" fmla="val 22713"/>
              <a:gd name="adj2" fmla="val -4426"/>
              <a:gd name="adj3" fmla="val 22713"/>
              <a:gd name="adj4" fmla="val -50278"/>
              <a:gd name="adj5" fmla="val -167375"/>
              <a:gd name="adj6" fmla="val -107933"/>
            </a:avLst>
          </a:prstGeom>
          <a:solidFill>
            <a:schemeClr val="bg1"/>
          </a:solidFill>
          <a:ln w="9525">
            <a:solidFill>
              <a:srgbClr val="579CAD"/>
            </a:solidFill>
            <a:miter lim="800000"/>
            <a:headEnd/>
            <a:tailEnd/>
          </a:ln>
          <a:effec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400" b="1" i="0" u="none" strike="noStrike" kern="1200" cap="none" spc="0" normalizeH="0" baseline="0" noProof="0" dirty="0">
                <a:ln>
                  <a:noFill/>
                </a:ln>
                <a:solidFill>
                  <a:srgbClr val="579CAD"/>
                </a:solidFill>
                <a:effectLst/>
                <a:uLnTx/>
                <a:uFillTx/>
                <a:latin typeface="Verdana" pitchFamily="34" charset="0"/>
                <a:ea typeface="+mn-ea"/>
                <a:cs typeface="+mn-cs"/>
              </a:rPr>
              <a:t>8 </a:t>
            </a:r>
            <a:r>
              <a:rPr kumimoji="0" lang="es-ES_tradnl" sz="1400" b="1" i="0" u="none" strike="noStrike" kern="1200" cap="none" spc="0" normalizeH="0" baseline="0" noProof="0" dirty="0" err="1">
                <a:ln>
                  <a:noFill/>
                </a:ln>
                <a:solidFill>
                  <a:srgbClr val="579CAD"/>
                </a:solidFill>
                <a:effectLst/>
                <a:uLnTx/>
                <a:uFillTx/>
                <a:latin typeface="Verdana" pitchFamily="34" charset="0"/>
                <a:ea typeface="+mn-ea"/>
                <a:cs typeface="+mn-cs"/>
              </a:rPr>
              <a:t>CEIms</a:t>
            </a:r>
            <a:r>
              <a:rPr kumimoji="0" lang="es-ES_tradnl" sz="1400" b="1" i="0" u="none" strike="noStrike" kern="1200" cap="none" spc="0" normalizeH="0" baseline="0" noProof="0" dirty="0">
                <a:ln>
                  <a:noFill/>
                </a:ln>
                <a:solidFill>
                  <a:srgbClr val="579CAD"/>
                </a:solidFill>
                <a:effectLst/>
                <a:uLnTx/>
                <a:uFillTx/>
                <a:latin typeface="Verdana" pitchFamily="34" charset="0"/>
                <a:ea typeface="+mn-ea"/>
                <a:cs typeface="+mn-cs"/>
              </a:rPr>
              <a:t> más del 50% de EECC</a:t>
            </a:r>
            <a:endParaRPr kumimoji="0" lang="es-ES" sz="1400" b="1" i="0" u="none" strike="noStrike" kern="1200" cap="none" spc="0" normalizeH="0" baseline="0" noProof="0" dirty="0">
              <a:ln>
                <a:noFill/>
              </a:ln>
              <a:solidFill>
                <a:srgbClr val="579CAD"/>
              </a:solidFill>
              <a:effectLst/>
              <a:uLnTx/>
              <a:uFillTx/>
              <a:latin typeface="Verdana" pitchFamily="34" charset="0"/>
              <a:ea typeface="+mn-ea"/>
              <a:cs typeface="+mn-cs"/>
            </a:endParaRPr>
          </a:p>
        </p:txBody>
      </p:sp>
      <p:sp>
        <p:nvSpPr>
          <p:cNvPr id="7" name="Line 1033"/>
          <p:cNvSpPr>
            <a:spLocks noChangeShapeType="1"/>
          </p:cNvSpPr>
          <p:nvPr/>
        </p:nvSpPr>
        <p:spPr bwMode="auto">
          <a:xfrm>
            <a:off x="3995936" y="999000"/>
            <a:ext cx="0" cy="4860000"/>
          </a:xfrm>
          <a:prstGeom prst="line">
            <a:avLst/>
          </a:prstGeom>
          <a:noFill/>
          <a:ln w="12700">
            <a:solidFill>
              <a:srgbClr val="5799AD"/>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9" name="Line 1037"/>
          <p:cNvSpPr>
            <a:spLocks noChangeShapeType="1"/>
          </p:cNvSpPr>
          <p:nvPr/>
        </p:nvSpPr>
        <p:spPr bwMode="auto">
          <a:xfrm>
            <a:off x="3424768" y="1041016"/>
            <a:ext cx="0" cy="4860000"/>
          </a:xfrm>
          <a:prstGeom prst="line">
            <a:avLst/>
          </a:prstGeom>
          <a:noFill/>
          <a:ln w="12700">
            <a:solidFill>
              <a:srgbClr val="5799AD"/>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TextBox 11"/>
          <p:cNvSpPr txBox="1"/>
          <p:nvPr/>
        </p:nvSpPr>
        <p:spPr>
          <a:xfrm>
            <a:off x="5076056" y="5904000"/>
            <a:ext cx="208823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800" b="1" i="0" u="none" strike="noStrike" kern="1200" cap="none" spc="0" normalizeH="0" baseline="0" noProof="0" dirty="0" err="1">
                <a:ln>
                  <a:noFill/>
                </a:ln>
                <a:solidFill>
                  <a:prstClr val="black"/>
                </a:solidFill>
                <a:effectLst/>
                <a:uLnTx/>
                <a:uFillTx/>
                <a:latin typeface="Calibri"/>
                <a:ea typeface="+mn-ea"/>
                <a:cs typeface="+mn-cs"/>
              </a:rPr>
              <a:t>CEIms</a:t>
            </a:r>
            <a:endParaRPr kumimoji="0" lang="es-ES" sz="18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663558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F3B71D1F-D9D2-41C8-DFED-911A02F8C233}"/>
              </a:ext>
            </a:extLst>
          </p:cNvPr>
          <p:cNvPicPr>
            <a:picLocks noChangeAspect="1"/>
          </p:cNvPicPr>
          <p:nvPr/>
        </p:nvPicPr>
        <p:blipFill>
          <a:blip r:embed="rId2"/>
          <a:stretch>
            <a:fillRect/>
          </a:stretch>
        </p:blipFill>
        <p:spPr>
          <a:xfrm>
            <a:off x="2412000" y="792000"/>
            <a:ext cx="6301372" cy="5436000"/>
          </a:xfrm>
          <a:prstGeom prst="rect">
            <a:avLst/>
          </a:prstGeom>
        </p:spPr>
      </p:pic>
      <p:sp>
        <p:nvSpPr>
          <p:cNvPr id="2" name="Title 1"/>
          <p:cNvSpPr>
            <a:spLocks noGrp="1"/>
          </p:cNvSpPr>
          <p:nvPr>
            <p:ph type="title"/>
          </p:nvPr>
        </p:nvSpPr>
        <p:spPr/>
        <p:txBody>
          <a:bodyPr/>
          <a:lstStyle/>
          <a:p>
            <a:r>
              <a:rPr lang="es-ES_tradnl" dirty="0" err="1"/>
              <a:t>CEIms</a:t>
            </a:r>
            <a:r>
              <a:rPr lang="es-ES_tradnl" dirty="0"/>
              <a:t>: Evolución</a:t>
            </a:r>
            <a:endParaRPr lang="es-ES" dirty="0">
              <a:solidFill>
                <a:srgbClr val="FF0000"/>
              </a:solidFill>
            </a:endParaRPr>
          </a:p>
        </p:txBody>
      </p:sp>
      <p:sp>
        <p:nvSpPr>
          <p:cNvPr id="12"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8" name="Rectangle 2059"/>
          <p:cNvSpPr>
            <a:spLocks noChangeArrowheads="1"/>
          </p:cNvSpPr>
          <p:nvPr/>
        </p:nvSpPr>
        <p:spPr bwMode="auto">
          <a:xfrm>
            <a:off x="214282" y="1123950"/>
            <a:ext cx="1890695" cy="2923877"/>
          </a:xfrm>
          <a:prstGeom prst="rect">
            <a:avLst/>
          </a:prstGeom>
          <a:solidFill>
            <a:schemeClr val="bg1">
              <a:lumMod val="95000"/>
            </a:schemeClr>
          </a:solidFill>
          <a:ln w="9525">
            <a:noFill/>
            <a:miter lim="800000"/>
            <a:headEnd/>
            <a:tailEnd/>
          </a:ln>
          <a:effectLst/>
        </p:spPr>
        <p:txBody>
          <a:bodyPr wrap="square">
            <a:spAutoFit/>
          </a:bodyPr>
          <a:lstStyle/>
          <a:p>
            <a:pPr marL="0" marR="0" lvl="0" indent="0" algn="l" defTabSz="914400" rtl="0" eaLnBrk="0" fontAlgn="auto" latinLnBrk="0" hangingPunct="0">
              <a:lnSpc>
                <a:spcPct val="115000"/>
              </a:lnSpc>
              <a:spcBef>
                <a:spcPct val="30000"/>
              </a:spcBef>
              <a:spcAft>
                <a:spcPct val="30000"/>
              </a:spcAft>
              <a:buClrTx/>
              <a:buSzPct val="75000"/>
              <a:buFont typeface="Wingdings" pitchFamily="2" charset="2"/>
              <a:buNone/>
              <a:tabLst/>
              <a:defRPr/>
            </a:pPr>
            <a:r>
              <a:rPr kumimoji="0" lang="es-ES_tradnl" sz="2000" b="1" i="0" u="none" strike="noStrike" kern="1200" cap="none" spc="0" normalizeH="0" baseline="0" noProof="0" dirty="0">
                <a:ln>
                  <a:noFill/>
                </a:ln>
                <a:solidFill>
                  <a:srgbClr val="2D2323"/>
                </a:solidFill>
                <a:effectLst/>
                <a:uLnTx/>
                <a:uFillTx/>
                <a:latin typeface="Tahoma" pitchFamily="34" charset="0"/>
                <a:ea typeface="+mn-ea"/>
                <a:cs typeface="+mn-cs"/>
              </a:rPr>
              <a:t>Evolución en el tiempo</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de la participación como </a:t>
            </a:r>
            <a:r>
              <a:rPr kumimoji="0" lang="es-ES_tradnl" sz="2000" b="0" i="0" u="none" strike="noStrike" kern="1200" cap="none" spc="0" normalizeH="0" baseline="0" noProof="0" dirty="0" err="1">
                <a:ln>
                  <a:noFill/>
                </a:ln>
                <a:solidFill>
                  <a:srgbClr val="2D2323"/>
                </a:solidFill>
                <a:effectLst/>
                <a:uLnTx/>
                <a:uFillTx/>
                <a:latin typeface="Tahoma" pitchFamily="34" charset="0"/>
                <a:ea typeface="+mn-ea"/>
                <a:cs typeface="+mn-cs"/>
              </a:rPr>
              <a:t>CEIm</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/CEIC de referencia de los </a:t>
            </a:r>
            <a:r>
              <a:rPr kumimoji="0" lang="es-ES_tradnl" sz="2000" b="1" i="0" u="none" strike="noStrike" kern="1200" cap="none" spc="0" normalizeH="0" baseline="0" noProof="0" dirty="0">
                <a:ln>
                  <a:noFill/>
                </a:ln>
                <a:solidFill>
                  <a:srgbClr val="2D2323"/>
                </a:solidFill>
                <a:effectLst/>
                <a:uLnTx/>
                <a:uFillTx/>
                <a:latin typeface="Tahoma" pitchFamily="34" charset="0"/>
                <a:ea typeface="+mn-ea"/>
                <a:cs typeface="+mn-cs"/>
              </a:rPr>
              <a:t>8 </a:t>
            </a:r>
            <a:r>
              <a:rPr kumimoji="0" lang="es-ES_tradnl" sz="2000" b="1" i="0" u="none" strike="noStrike" kern="1200" cap="none" spc="0" normalizeH="0" baseline="0" noProof="0" dirty="0" err="1">
                <a:ln>
                  <a:noFill/>
                </a:ln>
                <a:solidFill>
                  <a:srgbClr val="2D2323"/>
                </a:solidFill>
                <a:effectLst/>
                <a:uLnTx/>
                <a:uFillTx/>
                <a:latin typeface="Tahoma" pitchFamily="34" charset="0"/>
                <a:ea typeface="+mn-ea"/>
                <a:cs typeface="+mn-cs"/>
              </a:rPr>
              <a:t>CEIms</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más activos.</a:t>
            </a:r>
          </a:p>
        </p:txBody>
      </p:sp>
      <p:sp>
        <p:nvSpPr>
          <p:cNvPr id="10" name="AutoShape 21"/>
          <p:cNvSpPr>
            <a:spLocks/>
          </p:cNvSpPr>
          <p:nvPr/>
        </p:nvSpPr>
        <p:spPr bwMode="auto">
          <a:xfrm>
            <a:off x="3917156" y="4581128"/>
            <a:ext cx="1309688" cy="466725"/>
          </a:xfrm>
          <a:prstGeom prst="borderCallout2">
            <a:avLst>
              <a:gd name="adj1" fmla="val 24491"/>
              <a:gd name="adj2" fmla="val 106130"/>
              <a:gd name="adj3" fmla="val -21668"/>
              <a:gd name="adj4" fmla="val 137502"/>
              <a:gd name="adj5" fmla="val -208691"/>
              <a:gd name="adj6" fmla="val 170114"/>
            </a:avLst>
          </a:prstGeom>
          <a:solidFill>
            <a:schemeClr val="bg1"/>
          </a:solidFill>
          <a:ln w="9525">
            <a:solidFill>
              <a:srgbClr val="FF0000"/>
            </a:solidFill>
            <a:miter lim="800000"/>
            <a:headEnd/>
            <a:tailEnd/>
          </a:ln>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200" b="0" i="0" u="none" strike="noStrike" kern="1200" cap="none" spc="0" normalizeH="0" baseline="0" noProof="0">
                <a:ln>
                  <a:noFill/>
                </a:ln>
                <a:solidFill>
                  <a:srgbClr val="FF0000"/>
                </a:solidFill>
                <a:effectLst/>
                <a:uLnTx/>
                <a:uFillTx/>
                <a:latin typeface="Verdana" pitchFamily="34" charset="0"/>
                <a:ea typeface="+mn-ea"/>
                <a:cs typeface="+mn-cs"/>
              </a:rPr>
              <a:t>Línea de tendencia</a:t>
            </a:r>
            <a:endParaRPr kumimoji="0" lang="es-ES" sz="1200" b="0" i="0" u="none" strike="noStrike" kern="1200" cap="none" spc="0" normalizeH="0" baseline="0" noProof="0">
              <a:ln>
                <a:noFill/>
              </a:ln>
              <a:solidFill>
                <a:srgbClr val="FF0000"/>
              </a:solidFill>
              <a:effectLst/>
              <a:uLnTx/>
              <a:uFillTx/>
              <a:latin typeface="Verdana" pitchFamily="34" charset="0"/>
              <a:ea typeface="+mn-ea"/>
              <a:cs typeface="+mn-cs"/>
            </a:endParaRPr>
          </a:p>
        </p:txBody>
      </p:sp>
      <p:sp>
        <p:nvSpPr>
          <p:cNvPr id="11" name="Rectangle 2060"/>
          <p:cNvSpPr>
            <a:spLocks noChangeArrowheads="1"/>
          </p:cNvSpPr>
          <p:nvPr/>
        </p:nvSpPr>
        <p:spPr bwMode="auto">
          <a:xfrm>
            <a:off x="285720" y="4286256"/>
            <a:ext cx="1808162" cy="1988237"/>
          </a:xfrm>
          <a:prstGeom prst="rect">
            <a:avLst/>
          </a:prstGeom>
          <a:noFill/>
          <a:ln w="9525">
            <a:solidFill>
              <a:schemeClr val="tx1"/>
            </a:solid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rPr>
              <a:t>EC con fecha </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mínima </a:t>
            </a:r>
            <a:r>
              <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rPr>
              <a:t>de envío al CEIC de </a:t>
            </a:r>
            <a:r>
              <a:rPr kumimoji="0" lang="es-ES" sz="1400" b="0" i="0" u="none" strike="noStrike" kern="1200" cap="none" spc="0" normalizeH="0" baseline="0" noProof="0" dirty="0" err="1">
                <a:ln>
                  <a:noFill/>
                </a:ln>
                <a:solidFill>
                  <a:srgbClr val="2D2323"/>
                </a:solidFill>
                <a:effectLst/>
                <a:uLnTx/>
                <a:uFillTx/>
                <a:latin typeface="Tahoma" pitchFamily="34" charset="0"/>
                <a:ea typeface="+mn-ea"/>
                <a:cs typeface="+mn-cs"/>
              </a:rPr>
              <a:t>ref</a:t>
            </a:r>
            <a:r>
              <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rPr>
              <a:t>/AEMPS dentro de cada semestre</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sobre el total de EC en cada semestre.</a:t>
            </a:r>
          </a:p>
        </p:txBody>
      </p:sp>
    </p:spTree>
    <p:extLst>
      <p:ext uri="{BB962C8B-B14F-4D97-AF65-F5344CB8AC3E}">
        <p14:creationId xmlns:p14="http://schemas.microsoft.com/office/powerpoint/2010/main" val="250081640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0E7B44C8-1C4B-4749-E5D1-8833119CBD3B}"/>
              </a:ext>
            </a:extLst>
          </p:cNvPr>
          <p:cNvPicPr>
            <a:picLocks noChangeAspect="1"/>
          </p:cNvPicPr>
          <p:nvPr/>
        </p:nvPicPr>
        <p:blipFill>
          <a:blip r:embed="rId2"/>
          <a:stretch>
            <a:fillRect/>
          </a:stretch>
        </p:blipFill>
        <p:spPr>
          <a:xfrm>
            <a:off x="2520001" y="828001"/>
            <a:ext cx="6119813" cy="5256000"/>
          </a:xfrm>
          <a:prstGeom prst="rect">
            <a:avLst/>
          </a:prstGeom>
        </p:spPr>
      </p:pic>
      <p:sp>
        <p:nvSpPr>
          <p:cNvPr id="2" name="Title 1"/>
          <p:cNvSpPr>
            <a:spLocks noGrp="1"/>
          </p:cNvSpPr>
          <p:nvPr>
            <p:ph type="title"/>
          </p:nvPr>
        </p:nvSpPr>
        <p:spPr/>
        <p:txBody>
          <a:bodyPr/>
          <a:lstStyle/>
          <a:p>
            <a:r>
              <a:rPr lang="es-ES_tradnl" dirty="0"/>
              <a:t>Contenido </a:t>
            </a:r>
            <a:r>
              <a:rPr lang="es-ES_tradnl" dirty="0" err="1"/>
              <a:t>BDMetrics</a:t>
            </a:r>
            <a:r>
              <a:rPr lang="es-ES_tradnl" dirty="0"/>
              <a:t>: Centros</a:t>
            </a:r>
            <a:endParaRPr lang="es-ES" dirty="0"/>
          </a:p>
        </p:txBody>
      </p:sp>
      <p:sp>
        <p:nvSpPr>
          <p:cNvPr id="13"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2053"/>
          <p:cNvSpPr>
            <a:spLocks noChangeArrowheads="1"/>
          </p:cNvSpPr>
          <p:nvPr/>
        </p:nvSpPr>
        <p:spPr bwMode="auto">
          <a:xfrm>
            <a:off x="209550" y="1066800"/>
            <a:ext cx="1933558" cy="3970318"/>
          </a:xfrm>
          <a:prstGeom prst="rect">
            <a:avLst/>
          </a:prstGeom>
          <a:solidFill>
            <a:schemeClr val="bg1">
              <a:lumMod val="95000"/>
            </a:schemeClr>
          </a:solidFill>
          <a:ln w="9525">
            <a:noFill/>
            <a:miter lim="800000"/>
            <a:headEnd/>
            <a:tailEnd/>
          </a:ln>
          <a:effectLst/>
        </p:spPr>
        <p:txBody>
          <a:bodyPr wrap="square">
            <a:spAutoFit/>
          </a:bodyPr>
          <a:lstStyle/>
          <a:p>
            <a:pPr marL="0" marR="0" lvl="0" indent="0" algn="l" defTabSz="914400" rtl="0" eaLnBrk="0" fontAlgn="auto" latinLnBrk="0" hangingPunct="0">
              <a:lnSpc>
                <a:spcPct val="105000"/>
              </a:lnSpc>
              <a:spcBef>
                <a:spcPct val="30000"/>
              </a:spcBef>
              <a:spcAft>
                <a:spcPct val="30000"/>
              </a:spcAft>
              <a:buClrTx/>
              <a:buSzPct val="75000"/>
              <a:buFont typeface="Wingdings" pitchFamily="2" charset="2"/>
              <a:buNone/>
              <a:tabLst/>
              <a:defRPr/>
            </a:pPr>
            <a:r>
              <a:rPr kumimoji="0" lang="es-ES_tradnl" sz="1800" b="1" i="0" u="none" strike="noStrike" kern="1200" cap="none" spc="0" normalizeH="0" baseline="0" noProof="0" dirty="0">
                <a:ln>
                  <a:noFill/>
                </a:ln>
                <a:solidFill>
                  <a:srgbClr val="2D2323"/>
                </a:solidFill>
                <a:effectLst/>
                <a:uLnTx/>
                <a:uFillTx/>
                <a:latin typeface="Tahoma" pitchFamily="34" charset="0"/>
                <a:ea typeface="+mn-ea"/>
                <a:cs typeface="+mn-cs"/>
              </a:rPr>
              <a:t>El 2,9% de los Centros acaparan más del 50% de las participaciones de Centros en ensayos clínicos (PCEC)</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  </a:t>
            </a:r>
          </a:p>
          <a:p>
            <a:pPr lvl="0" eaLnBrk="0" hangingPunct="0">
              <a:spcBef>
                <a:spcPct val="30000"/>
              </a:spcBef>
              <a:spcAft>
                <a:spcPct val="30000"/>
              </a:spcAft>
              <a:buSzPct val="75000"/>
              <a:defRPr/>
            </a:pP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25 de los 872 Centros distintos participan en más del 50% de las </a:t>
            </a:r>
            <a:r>
              <a:rPr lang="es-ES_tradnl" dirty="0">
                <a:solidFill>
                  <a:srgbClr val="2D2323"/>
                </a:solidFill>
                <a:latin typeface="Tahoma" pitchFamily="34" charset="0"/>
              </a:rPr>
              <a:t>30.985 </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PCEC</a:t>
            </a:r>
          </a:p>
        </p:txBody>
      </p:sp>
      <p:sp>
        <p:nvSpPr>
          <p:cNvPr id="8" name="Line 2054"/>
          <p:cNvSpPr>
            <a:spLocks noChangeShapeType="1"/>
          </p:cNvSpPr>
          <p:nvPr/>
        </p:nvSpPr>
        <p:spPr bwMode="auto">
          <a:xfrm>
            <a:off x="3131840" y="968916"/>
            <a:ext cx="0" cy="4932000"/>
          </a:xfrm>
          <a:prstGeom prst="line">
            <a:avLst/>
          </a:prstGeom>
          <a:noFill/>
          <a:ln w="12700">
            <a:solidFill>
              <a:srgbClr val="5799AD"/>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AutoShape 2058"/>
          <p:cNvSpPr>
            <a:spLocks/>
          </p:cNvSpPr>
          <p:nvPr/>
        </p:nvSpPr>
        <p:spPr bwMode="auto">
          <a:xfrm>
            <a:off x="4862370" y="4244916"/>
            <a:ext cx="2814638" cy="503237"/>
          </a:xfrm>
          <a:prstGeom prst="borderCallout2">
            <a:avLst>
              <a:gd name="adj1" fmla="val 22713"/>
              <a:gd name="adj2" fmla="val -2708"/>
              <a:gd name="adj3" fmla="val 22713"/>
              <a:gd name="adj4" fmla="val -24532"/>
              <a:gd name="adj5" fmla="val -158529"/>
              <a:gd name="adj6" fmla="val -59301"/>
            </a:avLst>
          </a:prstGeom>
          <a:solidFill>
            <a:schemeClr val="bg1"/>
          </a:solidFill>
          <a:ln w="9525">
            <a:solidFill>
              <a:srgbClr val="579CAD"/>
            </a:solidFill>
            <a:miter lim="800000"/>
            <a:headEnd/>
            <a:tailEnd/>
          </a:ln>
          <a:effec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400" b="1" i="0" u="none" strike="noStrike" kern="1200" cap="none" spc="0" normalizeH="0" noProof="0" dirty="0">
                <a:ln>
                  <a:noFill/>
                </a:ln>
                <a:solidFill>
                  <a:srgbClr val="579CAD"/>
                </a:solidFill>
                <a:effectLst/>
                <a:uLnTx/>
                <a:uFillTx/>
                <a:latin typeface="Verdana" pitchFamily="34" charset="0"/>
                <a:ea typeface="+mn-ea"/>
                <a:cs typeface="+mn-cs"/>
              </a:rPr>
              <a:t>25 Centros acumulan más del 50% de las PCEC</a:t>
            </a:r>
            <a:endParaRPr kumimoji="0" lang="es-ES" sz="1400" b="1" i="0" u="none" strike="noStrike" kern="1200" cap="none" spc="0" normalizeH="0" noProof="0" dirty="0">
              <a:ln>
                <a:noFill/>
              </a:ln>
              <a:solidFill>
                <a:srgbClr val="579CAD"/>
              </a:solidFill>
              <a:effectLst/>
              <a:uLnTx/>
              <a:uFillTx/>
              <a:latin typeface="Verdana" pitchFamily="34" charset="0"/>
              <a:ea typeface="+mn-ea"/>
              <a:cs typeface="+mn-cs"/>
            </a:endParaRPr>
          </a:p>
        </p:txBody>
      </p:sp>
      <p:sp>
        <p:nvSpPr>
          <p:cNvPr id="10" name="Line 2060"/>
          <p:cNvSpPr>
            <a:spLocks noChangeShapeType="1"/>
          </p:cNvSpPr>
          <p:nvPr/>
        </p:nvSpPr>
        <p:spPr bwMode="auto">
          <a:xfrm>
            <a:off x="3599712" y="968916"/>
            <a:ext cx="0" cy="4932000"/>
          </a:xfrm>
          <a:prstGeom prst="line">
            <a:avLst/>
          </a:prstGeom>
          <a:noFill/>
          <a:ln w="12700">
            <a:solidFill>
              <a:srgbClr val="5799AD"/>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AutoShape 2061"/>
          <p:cNvSpPr>
            <a:spLocks/>
          </p:cNvSpPr>
          <p:nvPr/>
        </p:nvSpPr>
        <p:spPr bwMode="auto">
          <a:xfrm>
            <a:off x="4751840" y="2984916"/>
            <a:ext cx="2814637" cy="503237"/>
          </a:xfrm>
          <a:prstGeom prst="borderCallout2">
            <a:avLst>
              <a:gd name="adj1" fmla="val 22713"/>
              <a:gd name="adj2" fmla="val -2708"/>
              <a:gd name="adj3" fmla="val 22713"/>
              <a:gd name="adj4" fmla="val -15343"/>
              <a:gd name="adj5" fmla="val -197713"/>
              <a:gd name="adj6" fmla="val -39940"/>
            </a:avLst>
          </a:prstGeom>
          <a:solidFill>
            <a:schemeClr val="bg1"/>
          </a:solidFill>
          <a:ln w="9525">
            <a:solidFill>
              <a:srgbClr val="579CAD"/>
            </a:solidFill>
            <a:miter lim="800000"/>
            <a:headEnd/>
            <a:tailEnd/>
          </a:ln>
          <a:effec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400" b="1" i="0" u="none" strike="noStrike" kern="1200" cap="none" spc="0" normalizeH="0" noProof="0" dirty="0">
                <a:ln>
                  <a:noFill/>
                </a:ln>
                <a:solidFill>
                  <a:srgbClr val="579CAD"/>
                </a:solidFill>
                <a:effectLst/>
                <a:uLnTx/>
                <a:uFillTx/>
                <a:latin typeface="Verdana" pitchFamily="34" charset="0"/>
                <a:ea typeface="+mn-ea"/>
                <a:cs typeface="+mn-cs"/>
              </a:rPr>
              <a:t>88 Centros acumulan más del 80% de las PCEC</a:t>
            </a:r>
            <a:endParaRPr kumimoji="0" lang="es-ES" sz="1400" b="1" i="0" u="none" strike="noStrike" kern="1200" cap="none" spc="0" normalizeH="0" noProof="0" dirty="0">
              <a:ln>
                <a:noFill/>
              </a:ln>
              <a:solidFill>
                <a:srgbClr val="579CAD"/>
              </a:solidFill>
              <a:effectLst/>
              <a:uLnTx/>
              <a:uFillTx/>
              <a:latin typeface="Verdana" pitchFamily="34" charset="0"/>
              <a:ea typeface="+mn-ea"/>
              <a:cs typeface="+mn-cs"/>
            </a:endParaRPr>
          </a:p>
        </p:txBody>
      </p:sp>
      <p:sp>
        <p:nvSpPr>
          <p:cNvPr id="12" name="TextBox 11"/>
          <p:cNvSpPr txBox="1"/>
          <p:nvPr/>
        </p:nvSpPr>
        <p:spPr>
          <a:xfrm>
            <a:off x="5328000" y="5877272"/>
            <a:ext cx="917111" cy="369332"/>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800" b="1" i="0" u="none" strike="noStrike" kern="1200" cap="none" spc="0" normalizeH="0" baseline="0" noProof="0" dirty="0">
                <a:ln>
                  <a:noFill/>
                </a:ln>
                <a:solidFill>
                  <a:prstClr val="black"/>
                </a:solidFill>
                <a:effectLst/>
                <a:uLnTx/>
                <a:uFillTx/>
                <a:latin typeface="Calibri"/>
                <a:ea typeface="+mn-ea"/>
                <a:cs typeface="+mn-cs"/>
              </a:rPr>
              <a:t>Centros</a:t>
            </a:r>
            <a:endParaRPr kumimoji="0" lang="es-ES" sz="18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4559188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6DA88268-D518-396C-0D2A-3EEFE94B4A83}"/>
              </a:ext>
            </a:extLst>
          </p:cNvPr>
          <p:cNvPicPr>
            <a:picLocks noChangeAspect="1"/>
          </p:cNvPicPr>
          <p:nvPr/>
        </p:nvPicPr>
        <p:blipFill>
          <a:blip r:embed="rId2"/>
          <a:stretch>
            <a:fillRect/>
          </a:stretch>
        </p:blipFill>
        <p:spPr>
          <a:xfrm>
            <a:off x="2412000" y="792000"/>
            <a:ext cx="6301372" cy="5436000"/>
          </a:xfrm>
          <a:prstGeom prst="rect">
            <a:avLst/>
          </a:prstGeom>
        </p:spPr>
      </p:pic>
      <p:sp>
        <p:nvSpPr>
          <p:cNvPr id="2" name="Title 1"/>
          <p:cNvSpPr>
            <a:spLocks noGrp="1"/>
          </p:cNvSpPr>
          <p:nvPr>
            <p:ph type="title"/>
          </p:nvPr>
        </p:nvSpPr>
        <p:spPr/>
        <p:txBody>
          <a:bodyPr/>
          <a:lstStyle/>
          <a:p>
            <a:r>
              <a:rPr lang="es-ES_tradnl" dirty="0"/>
              <a:t>Centros: evolución de su participación</a:t>
            </a:r>
            <a:endParaRPr lang="es-ES" dirty="0"/>
          </a:p>
        </p:txBody>
      </p:sp>
      <p:sp>
        <p:nvSpPr>
          <p:cNvPr id="11"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3076"/>
          <p:cNvSpPr>
            <a:spLocks noChangeArrowheads="1"/>
          </p:cNvSpPr>
          <p:nvPr/>
        </p:nvSpPr>
        <p:spPr bwMode="auto">
          <a:xfrm>
            <a:off x="214282" y="1066800"/>
            <a:ext cx="1746262" cy="2569934"/>
          </a:xfrm>
          <a:prstGeom prst="rect">
            <a:avLst/>
          </a:prstGeom>
          <a:solidFill>
            <a:schemeClr val="bg1">
              <a:lumMod val="95000"/>
            </a:schemeClr>
          </a:solidFill>
          <a:ln w="9525">
            <a:noFill/>
            <a:miter lim="800000"/>
            <a:headEnd/>
            <a:tailEnd/>
          </a:ln>
          <a:effectLst/>
        </p:spPr>
        <p:txBody>
          <a:bodyPr wrap="square">
            <a:spAutoFit/>
          </a:bodyPr>
          <a:lstStyle/>
          <a:p>
            <a:pPr marL="0" marR="0" lvl="0" indent="0" algn="l" defTabSz="914400" rtl="0" eaLnBrk="0" fontAlgn="auto" latinLnBrk="0" hangingPunct="0">
              <a:lnSpc>
                <a:spcPct val="115000"/>
              </a:lnSpc>
              <a:spcBef>
                <a:spcPct val="30000"/>
              </a:spcBef>
              <a:spcAft>
                <a:spcPct val="30000"/>
              </a:spcAft>
              <a:buClrTx/>
              <a:buSzPct val="75000"/>
              <a:buFont typeface="Wingdings" pitchFamily="2" charset="2"/>
              <a:buNone/>
              <a:tabLst/>
              <a:defRPr/>
            </a:pPr>
            <a:r>
              <a:rPr kumimoji="0" lang="es-ES_tradnl" sz="2000" b="1" i="0" u="none" strike="noStrike" kern="1200" cap="none" spc="0" normalizeH="0" baseline="0" noProof="0" dirty="0">
                <a:ln>
                  <a:noFill/>
                </a:ln>
                <a:solidFill>
                  <a:srgbClr val="2D2323"/>
                </a:solidFill>
                <a:effectLst/>
                <a:uLnTx/>
                <a:uFillTx/>
                <a:latin typeface="Tahoma" pitchFamily="34" charset="0"/>
                <a:ea typeface="+mn-ea"/>
                <a:cs typeface="+mn-cs"/>
              </a:rPr>
              <a:t>Evolución en el tiempo</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de la participación de los </a:t>
            </a:r>
            <a:r>
              <a:rPr kumimoji="0" lang="es-ES_tradnl" sz="2000" b="1" i="0" u="none" strike="noStrike" kern="1200" cap="none" spc="0" normalizeH="0" baseline="0" noProof="0" dirty="0">
                <a:ln>
                  <a:noFill/>
                </a:ln>
                <a:solidFill>
                  <a:srgbClr val="2D2323"/>
                </a:solidFill>
                <a:effectLst/>
                <a:uLnTx/>
                <a:uFillTx/>
                <a:latin typeface="Tahoma" pitchFamily="34" charset="0"/>
                <a:ea typeface="+mn-ea"/>
                <a:cs typeface="+mn-cs"/>
              </a:rPr>
              <a:t>25 centros</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más activos.</a:t>
            </a:r>
          </a:p>
        </p:txBody>
      </p:sp>
      <p:sp>
        <p:nvSpPr>
          <p:cNvPr id="8" name="Rectangle 3088"/>
          <p:cNvSpPr>
            <a:spLocks noChangeArrowheads="1"/>
          </p:cNvSpPr>
          <p:nvPr/>
        </p:nvSpPr>
        <p:spPr bwMode="auto">
          <a:xfrm>
            <a:off x="214283" y="4214818"/>
            <a:ext cx="1643074" cy="1988237"/>
          </a:xfrm>
          <a:prstGeom prst="rect">
            <a:avLst/>
          </a:prstGeom>
          <a:noFill/>
          <a:ln w="9525">
            <a:solidFill>
              <a:schemeClr val="tx1"/>
            </a:solid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rPr>
              <a:t>PCEC con fecha de envío al CEIC de </a:t>
            </a:r>
            <a:r>
              <a:rPr kumimoji="0" lang="es-ES" sz="1400" b="0" i="0" u="none" strike="noStrike" kern="1200" cap="none" spc="0" normalizeH="0" baseline="0" noProof="0" dirty="0" err="1">
                <a:ln>
                  <a:noFill/>
                </a:ln>
                <a:solidFill>
                  <a:srgbClr val="2D2323"/>
                </a:solidFill>
                <a:effectLst/>
                <a:uLnTx/>
                <a:uFillTx/>
                <a:latin typeface="Tahoma" pitchFamily="34" charset="0"/>
                <a:ea typeface="+mn-ea"/>
                <a:cs typeface="+mn-cs"/>
              </a:rPr>
              <a:t>ref</a:t>
            </a:r>
            <a:r>
              <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rPr>
              <a:t>/AEMPS dentro de cada semestre</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sobre el total de PCEC en cada semestre.</a:t>
            </a:r>
          </a:p>
        </p:txBody>
      </p:sp>
      <p:sp>
        <p:nvSpPr>
          <p:cNvPr id="9" name="AutoShape 19"/>
          <p:cNvSpPr>
            <a:spLocks/>
          </p:cNvSpPr>
          <p:nvPr/>
        </p:nvSpPr>
        <p:spPr bwMode="auto">
          <a:xfrm>
            <a:off x="2987824" y="2204864"/>
            <a:ext cx="1243012" cy="466725"/>
          </a:xfrm>
          <a:prstGeom prst="borderCallout2">
            <a:avLst>
              <a:gd name="adj1" fmla="val 38870"/>
              <a:gd name="adj2" fmla="val 101406"/>
              <a:gd name="adj3" fmla="val 126644"/>
              <a:gd name="adj4" fmla="val 116774"/>
              <a:gd name="adj5" fmla="val 256471"/>
              <a:gd name="adj6" fmla="val 117169"/>
            </a:avLst>
          </a:prstGeom>
          <a:solidFill>
            <a:schemeClr val="bg1"/>
          </a:solidFill>
          <a:ln w="9525">
            <a:solidFill>
              <a:srgbClr val="FF0000"/>
            </a:solidFill>
            <a:miter lim="800000"/>
            <a:headEnd/>
            <a:tailEnd/>
          </a:ln>
          <a:effectLst/>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FF0000"/>
                </a:solidFill>
                <a:effectLst/>
                <a:uLnTx/>
                <a:uFillTx/>
                <a:latin typeface="Verdana" pitchFamily="34" charset="0"/>
                <a:ea typeface="+mn-ea"/>
                <a:cs typeface="+mn-cs"/>
              </a:rPr>
              <a:t>Línea de tendencia</a:t>
            </a:r>
            <a:endParaRPr kumimoji="0" lang="es-ES" sz="1200" b="0" i="0" u="none" strike="noStrike" kern="1200" cap="none" spc="0" normalizeH="0" baseline="0" noProof="0" dirty="0">
              <a:ln>
                <a:noFill/>
              </a:ln>
              <a:solidFill>
                <a:srgbClr val="FF0000"/>
              </a:solidFill>
              <a:effectLst/>
              <a:uLnTx/>
              <a:uFillTx/>
              <a:latin typeface="Verdana" pitchFamily="34" charset="0"/>
              <a:ea typeface="+mn-ea"/>
              <a:cs typeface="+mn-cs"/>
            </a:endParaRPr>
          </a:p>
        </p:txBody>
      </p:sp>
    </p:spTree>
    <p:extLst>
      <p:ext uri="{BB962C8B-B14F-4D97-AF65-F5344CB8AC3E}">
        <p14:creationId xmlns:p14="http://schemas.microsoft.com/office/powerpoint/2010/main" val="9458776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Contenido </a:t>
            </a:r>
            <a:r>
              <a:rPr lang="es-ES_tradnl" dirty="0" err="1"/>
              <a:t>BDMetrics</a:t>
            </a:r>
            <a:r>
              <a:rPr lang="es-ES_tradnl" dirty="0"/>
              <a:t>: Tipos de Centros</a:t>
            </a:r>
            <a:endParaRPr lang="es-ES" dirty="0"/>
          </a:p>
        </p:txBody>
      </p:sp>
      <p:sp>
        <p:nvSpPr>
          <p:cNvPr id="9"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3"/>
          <p:cNvSpPr txBox="1">
            <a:spLocks noChangeArrowheads="1"/>
          </p:cNvSpPr>
          <p:nvPr/>
        </p:nvSpPr>
        <p:spPr>
          <a:xfrm>
            <a:off x="381000" y="1312119"/>
            <a:ext cx="8382000" cy="830997"/>
          </a:xfrm>
          <a:prstGeom prst="rect">
            <a:avLst/>
          </a:prstGeom>
          <a:solidFill>
            <a:schemeClr val="bg1">
              <a:lumMod val="95000"/>
            </a:schemeClr>
          </a:solidFill>
        </p:spPr>
        <p:txBody>
          <a:bodyPr vert="horz" lIns="91440" tIns="45720" rIns="91440" bIns="45720" rtlCol="0">
            <a:spAutoFit/>
          </a:bodyPr>
          <a:lstStyle/>
          <a:p>
            <a:pPr lvl="0">
              <a:spcBef>
                <a:spcPts val="600"/>
              </a:spcBef>
              <a:spcAft>
                <a:spcPts val="600"/>
              </a:spcAft>
              <a:defRPr/>
            </a:pPr>
            <a:r>
              <a:rPr kumimoji="0" lang="es-ES"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De los </a:t>
            </a:r>
            <a:r>
              <a:rPr kumimoji="0" lang="es-ES" sz="24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872 centros</a:t>
            </a:r>
            <a:r>
              <a:rPr kumimoji="0" lang="es-ES"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distintos, </a:t>
            </a:r>
            <a:r>
              <a:rPr lang="es-ES" sz="2400" b="1" dirty="0">
                <a:solidFill>
                  <a:prstClr val="black"/>
                </a:solidFill>
                <a:latin typeface="Tahoma" pitchFamily="34" charset="0"/>
                <a:ea typeface="Tahoma" pitchFamily="34" charset="0"/>
                <a:cs typeface="Tahoma" pitchFamily="34" charset="0"/>
              </a:rPr>
              <a:t>513</a:t>
            </a:r>
            <a:r>
              <a:rPr kumimoji="0" lang="es-ES"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son </a:t>
            </a:r>
            <a:r>
              <a:rPr kumimoji="0" lang="es-ES" sz="24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Hospitales</a:t>
            </a:r>
            <a:r>
              <a:rPr kumimoji="0" lang="es-ES"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a:t>
            </a:r>
            <a:r>
              <a:rPr lang="es-ES_tradnl" sz="2400" b="1" dirty="0">
                <a:solidFill>
                  <a:prstClr val="black"/>
                </a:solidFill>
                <a:latin typeface="Tahoma" pitchFamily="34" charset="0"/>
                <a:ea typeface="Tahoma" pitchFamily="34" charset="0"/>
                <a:cs typeface="Tahoma" pitchFamily="34" charset="0"/>
              </a:rPr>
              <a:t>342</a:t>
            </a:r>
            <a:r>
              <a:rPr kumimoji="0" lang="es-ES"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son </a:t>
            </a:r>
            <a:r>
              <a:rPr kumimoji="0" lang="es-ES" sz="24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Centros de Salud</a:t>
            </a:r>
            <a:r>
              <a:rPr kumimoji="0" lang="es-ES"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y </a:t>
            </a:r>
            <a:r>
              <a:rPr kumimoji="0" lang="es-ES" sz="24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17 </a:t>
            </a:r>
            <a:r>
              <a:rPr kumimoji="0" lang="es-ES"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son </a:t>
            </a:r>
            <a:r>
              <a:rPr kumimoji="0" lang="es-ES" sz="24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Unidades de Fase I</a:t>
            </a:r>
            <a:r>
              <a:rPr kumimoji="0" lang="es-ES"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a:t>
            </a:r>
            <a:endParaRPr kumimoji="0" lang="es-ES_tradnl"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8" name="Rectangle 14"/>
          <p:cNvSpPr>
            <a:spLocks noChangeArrowheads="1"/>
          </p:cNvSpPr>
          <p:nvPr/>
        </p:nvSpPr>
        <p:spPr bwMode="auto">
          <a:xfrm>
            <a:off x="1560513" y="2651122"/>
            <a:ext cx="6015037" cy="420688"/>
          </a:xfrm>
          <a:prstGeom prst="rect">
            <a:avLst/>
          </a:prstGeom>
          <a:noFill/>
          <a:ln w="9525">
            <a:noFill/>
            <a:miter lim="800000"/>
            <a:headEnd/>
            <a:tailEnd/>
          </a:ln>
          <a:effectLst/>
        </p:spPr>
        <p:txBody>
          <a:bodyPr wrap="none">
            <a:spAutoFit/>
          </a:bodyPr>
          <a:lstStyle/>
          <a:p>
            <a:pPr marL="0" marR="0" lvl="0" indent="0" algn="ctr" defTabSz="914400" rtl="0" eaLnBrk="0" fontAlgn="auto" latinLnBrk="0" hangingPunct="0">
              <a:lnSpc>
                <a:spcPct val="90000"/>
              </a:lnSpc>
              <a:spcBef>
                <a:spcPct val="30000"/>
              </a:spcBef>
              <a:spcAft>
                <a:spcPct val="30000"/>
              </a:spcAft>
              <a:buClrTx/>
              <a:buSzPct val="75000"/>
              <a:buFont typeface="Wingdings" pitchFamily="2" charset="2"/>
              <a:buNone/>
              <a:tabLst/>
              <a:defRPr/>
            </a:pPr>
            <a:r>
              <a:rPr kumimoji="0" lang="es-ES_tradnl" sz="2400" b="0" i="0" u="none" strike="noStrike" kern="1200" cap="none" spc="0" normalizeH="0" baseline="0" noProof="0" dirty="0">
                <a:ln>
                  <a:noFill/>
                </a:ln>
                <a:solidFill>
                  <a:srgbClr val="2D2323"/>
                </a:solidFill>
                <a:effectLst/>
                <a:uLnTx/>
                <a:uFillTx/>
                <a:latin typeface="Tahoma" pitchFamily="34" charset="0"/>
                <a:ea typeface="+mn-ea"/>
                <a:cs typeface="+mn-cs"/>
              </a:rPr>
              <a:t>Tipos de Centros y distribución de las PCEC</a:t>
            </a:r>
            <a:endParaRPr kumimoji="0" lang="es-ES" sz="2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graphicFrame>
        <p:nvGraphicFramePr>
          <p:cNvPr id="3" name="Tabla 2"/>
          <p:cNvGraphicFramePr>
            <a:graphicFrameLocks noGrp="1"/>
          </p:cNvGraphicFramePr>
          <p:nvPr>
            <p:extLst>
              <p:ext uri="{D42A27DB-BD31-4B8C-83A1-F6EECF244321}">
                <p14:modId xmlns:p14="http://schemas.microsoft.com/office/powerpoint/2010/main" val="1344234141"/>
              </p:ext>
            </p:extLst>
          </p:nvPr>
        </p:nvGraphicFramePr>
        <p:xfrm>
          <a:off x="540000" y="3358800"/>
          <a:ext cx="8074852" cy="2230439"/>
        </p:xfrm>
        <a:graphic>
          <a:graphicData uri="http://schemas.openxmlformats.org/drawingml/2006/table">
            <a:tbl>
              <a:tblPr/>
              <a:tblGrid>
                <a:gridCol w="2708627">
                  <a:extLst>
                    <a:ext uri="{9D8B030D-6E8A-4147-A177-3AD203B41FA5}">
                      <a16:colId xmlns:a16="http://schemas.microsoft.com/office/drawing/2014/main" val="2444530930"/>
                    </a:ext>
                  </a:extLst>
                </a:gridCol>
                <a:gridCol w="2450192">
                  <a:extLst>
                    <a:ext uri="{9D8B030D-6E8A-4147-A177-3AD203B41FA5}">
                      <a16:colId xmlns:a16="http://schemas.microsoft.com/office/drawing/2014/main" val="925838089"/>
                    </a:ext>
                  </a:extLst>
                </a:gridCol>
                <a:gridCol w="2916033">
                  <a:extLst>
                    <a:ext uri="{9D8B030D-6E8A-4147-A177-3AD203B41FA5}">
                      <a16:colId xmlns:a16="http://schemas.microsoft.com/office/drawing/2014/main" val="1659158231"/>
                    </a:ext>
                  </a:extLst>
                </a:gridCol>
              </a:tblGrid>
              <a:tr h="751436">
                <a:tc>
                  <a:txBody>
                    <a:bodyPr/>
                    <a:lstStyle/>
                    <a:p>
                      <a:pPr algn="l">
                        <a:spcAft>
                          <a:spcPts val="0"/>
                        </a:spcAft>
                      </a:pPr>
                      <a:r>
                        <a:rPr lang="es-ES" sz="2100" dirty="0">
                          <a:solidFill>
                            <a:srgbClr val="FFFFFF"/>
                          </a:solidFill>
                          <a:effectLst/>
                          <a:latin typeface="Verdana" panose="020B0604030504040204" pitchFamily="34" charset="0"/>
                          <a:ea typeface="Times New Roman" panose="02020603050405020304" pitchFamily="18" charset="0"/>
                          <a:cs typeface="Calibri" panose="020F0502020204030204" pitchFamily="34" charset="0"/>
                        </a:rPr>
                        <a:t>Tipo de Centro</a:t>
                      </a:r>
                      <a:endParaRPr lang="es-ES" sz="14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57613" marR="57613" marT="0" marB="0" anchor="ctr">
                    <a:lnL w="12700" cap="flat" cmpd="sng" algn="ctr">
                      <a:solidFill>
                        <a:srgbClr val="BFBFBF"/>
                      </a:solidFill>
                      <a:prstDash val="solid"/>
                      <a:round/>
                      <a:headEnd type="none" w="med" len="med"/>
                      <a:tailEnd type="none" w="med" len="med"/>
                    </a:lnL>
                    <a:lnR>
                      <a:noFill/>
                    </a:lnR>
                    <a:lnT w="12700" cap="flat" cmpd="sng" algn="ctr">
                      <a:solidFill>
                        <a:srgbClr val="BFBFBF"/>
                      </a:solidFill>
                      <a:prstDash val="solid"/>
                      <a:round/>
                      <a:headEnd type="none" w="med" len="med"/>
                      <a:tailEnd type="none" w="med" len="med"/>
                    </a:lnT>
                    <a:lnB>
                      <a:noFill/>
                    </a:lnB>
                    <a:solidFill>
                      <a:srgbClr val="579CAD"/>
                    </a:solidFill>
                  </a:tcPr>
                </a:tc>
                <a:tc>
                  <a:txBody>
                    <a:bodyPr/>
                    <a:lstStyle/>
                    <a:p>
                      <a:pPr marR="71755" algn="r">
                        <a:spcAft>
                          <a:spcPts val="0"/>
                        </a:spcAft>
                      </a:pPr>
                      <a:r>
                        <a:rPr lang="es-ES" sz="2100" dirty="0" err="1">
                          <a:solidFill>
                            <a:srgbClr val="FFFFFF"/>
                          </a:solidFill>
                          <a:effectLst/>
                          <a:latin typeface="Verdana" panose="020B0604030504040204" pitchFamily="34" charset="0"/>
                          <a:ea typeface="Times New Roman" panose="02020603050405020304" pitchFamily="18" charset="0"/>
                          <a:cs typeface="Calibri" panose="020F0502020204030204" pitchFamily="34" charset="0"/>
                        </a:rPr>
                        <a:t>Nº</a:t>
                      </a:r>
                      <a:r>
                        <a:rPr lang="es-ES" sz="2100" dirty="0">
                          <a:solidFill>
                            <a:srgbClr val="FFFFFF"/>
                          </a:solidFill>
                          <a:effectLst/>
                          <a:latin typeface="Verdana" panose="020B0604030504040204" pitchFamily="34" charset="0"/>
                          <a:ea typeface="Times New Roman" panose="02020603050405020304" pitchFamily="18" charset="0"/>
                          <a:cs typeface="Calibri" panose="020F0502020204030204" pitchFamily="34" charset="0"/>
                        </a:rPr>
                        <a:t> de Centros Distintos</a:t>
                      </a:r>
                      <a:endParaRPr lang="es-ES" sz="14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57613" marR="57613" marT="0" marB="0" anchor="ctr">
                    <a:lnL>
                      <a:noFill/>
                    </a:lnL>
                    <a:lnR>
                      <a:noFill/>
                    </a:lnR>
                    <a:lnT w="12700" cap="flat" cmpd="sng" algn="ctr">
                      <a:solidFill>
                        <a:srgbClr val="BFBFBF"/>
                      </a:solidFill>
                      <a:prstDash val="solid"/>
                      <a:round/>
                      <a:headEnd type="none" w="med" len="med"/>
                      <a:tailEnd type="none" w="med" len="med"/>
                    </a:lnT>
                    <a:lnB>
                      <a:noFill/>
                    </a:lnB>
                    <a:solidFill>
                      <a:srgbClr val="579CAD"/>
                    </a:solidFill>
                  </a:tcPr>
                </a:tc>
                <a:tc>
                  <a:txBody>
                    <a:bodyPr/>
                    <a:lstStyle/>
                    <a:p>
                      <a:pPr marR="71755" algn="r">
                        <a:spcAft>
                          <a:spcPts val="0"/>
                        </a:spcAft>
                      </a:pPr>
                      <a:r>
                        <a:rPr lang="es-ES" sz="2100" dirty="0">
                          <a:solidFill>
                            <a:srgbClr val="FFFFFF"/>
                          </a:solidFill>
                          <a:effectLst/>
                          <a:latin typeface="Verdana" panose="020B0604030504040204" pitchFamily="34" charset="0"/>
                          <a:ea typeface="Times New Roman" panose="02020603050405020304" pitchFamily="18" charset="0"/>
                          <a:cs typeface="Calibri" panose="020F0502020204030204" pitchFamily="34" charset="0"/>
                        </a:rPr>
                        <a:t>Participaciones en EECC </a:t>
                      </a:r>
                      <a:endParaRPr lang="es-ES" sz="14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57613" marR="57613" marT="0" marB="0" anchor="ctr">
                    <a:lnL>
                      <a:noFill/>
                    </a:lnL>
                    <a:lnR w="12700" cap="flat" cmpd="sng" algn="ctr">
                      <a:solidFill>
                        <a:srgbClr val="BFBFBF"/>
                      </a:solidFill>
                      <a:prstDash val="solid"/>
                      <a:round/>
                      <a:headEnd type="none" w="med" len="med"/>
                      <a:tailEnd type="none" w="med" len="med"/>
                    </a:lnR>
                    <a:lnT w="12700" cap="flat" cmpd="sng" algn="ctr">
                      <a:solidFill>
                        <a:srgbClr val="BFBFBF"/>
                      </a:solidFill>
                      <a:prstDash val="solid"/>
                      <a:round/>
                      <a:headEnd type="none" w="med" len="med"/>
                      <a:tailEnd type="none" w="med" len="med"/>
                    </a:lnT>
                    <a:lnB>
                      <a:noFill/>
                    </a:lnB>
                    <a:solidFill>
                      <a:srgbClr val="579CAD"/>
                    </a:solidFill>
                  </a:tcPr>
                </a:tc>
                <a:extLst>
                  <a:ext uri="{0D108BD9-81ED-4DB2-BD59-A6C34878D82A}">
                    <a16:rowId xmlns:a16="http://schemas.microsoft.com/office/drawing/2014/main" val="1743155695"/>
                  </a:ext>
                </a:extLst>
              </a:tr>
              <a:tr h="493001">
                <a:tc>
                  <a:txBody>
                    <a:bodyPr/>
                    <a:lstStyle/>
                    <a:p>
                      <a:pPr marL="0" algn="l" defTabSz="914400" rtl="0" eaLnBrk="1" latinLnBrk="0" hangingPunct="1">
                        <a:spcAft>
                          <a:spcPts val="0"/>
                        </a:spcAft>
                      </a:pPr>
                      <a:r>
                        <a:rPr lang="es-ES" sz="2100" kern="1200" dirty="0">
                          <a:solidFill>
                            <a:srgbClr val="000000"/>
                          </a:solidFill>
                          <a:effectLst/>
                          <a:latin typeface="Verdana" panose="020B0604030504040204" pitchFamily="34" charset="0"/>
                          <a:ea typeface="Times New Roman" panose="02020603050405020304" pitchFamily="18" charset="0"/>
                          <a:cs typeface="Calibri" panose="020F0502020204030204" pitchFamily="34" charset="0"/>
                        </a:rPr>
                        <a:t>Hospital</a:t>
                      </a:r>
                    </a:p>
                  </a:txBody>
                  <a:tcPr marL="57613" marR="57613" marT="0" marB="0" anchor="ctr">
                    <a:lnL w="12700" cap="flat" cmpd="sng" algn="ctr">
                      <a:solidFill>
                        <a:srgbClr val="BFBFBF"/>
                      </a:solidFill>
                      <a:prstDash val="solid"/>
                      <a:round/>
                      <a:headEnd type="none" w="med" len="med"/>
                      <a:tailEnd type="none" w="med" len="med"/>
                    </a:lnL>
                    <a:lnR>
                      <a:noFill/>
                    </a:lnR>
                    <a:lnT>
                      <a:noFill/>
                    </a:lnT>
                    <a:lnB>
                      <a:noFill/>
                    </a:lnB>
                  </a:tcPr>
                </a:tc>
                <a:tc>
                  <a:txBody>
                    <a:bodyPr/>
                    <a:lstStyle/>
                    <a:p>
                      <a:pPr marL="0" algn="l" defTabSz="914400" rtl="0" eaLnBrk="1" fontAlgn="b" latinLnBrk="0" hangingPunct="1">
                        <a:spcAft>
                          <a:spcPts val="0"/>
                        </a:spcAft>
                      </a:pPr>
                      <a:r>
                        <a:rPr lang="es-ES" sz="2100" kern="1200" dirty="0">
                          <a:solidFill>
                            <a:srgbClr val="000000"/>
                          </a:solidFill>
                          <a:effectLst/>
                          <a:latin typeface="Verdana" panose="020B0604030504040204" pitchFamily="34" charset="0"/>
                          <a:ea typeface="+mn-ea"/>
                          <a:cs typeface="Calibri" panose="020F0502020204030204" pitchFamily="34" charset="0"/>
                        </a:rPr>
                        <a:t>513</a:t>
                      </a:r>
                    </a:p>
                  </a:txBody>
                  <a:tcPr marL="9525" marR="9525" marT="9525" marB="0" anchor="b">
                    <a:lnL>
                      <a:noFill/>
                    </a:lnL>
                    <a:lnR>
                      <a:noFill/>
                    </a:lnR>
                    <a:lnT>
                      <a:noFill/>
                    </a:lnT>
                    <a:lnB>
                      <a:noFill/>
                    </a:lnB>
                  </a:tcPr>
                </a:tc>
                <a:tc>
                  <a:txBody>
                    <a:bodyPr/>
                    <a:lstStyle/>
                    <a:p>
                      <a:pPr marL="0" algn="l" defTabSz="914400" rtl="0" eaLnBrk="1" fontAlgn="b" latinLnBrk="0" hangingPunct="1">
                        <a:spcAft>
                          <a:spcPts val="0"/>
                        </a:spcAft>
                      </a:pPr>
                      <a:r>
                        <a:rPr lang="es-ES" sz="2100" kern="1200">
                          <a:solidFill>
                            <a:srgbClr val="000000"/>
                          </a:solidFill>
                          <a:effectLst/>
                          <a:latin typeface="Verdana" panose="020B0604030504040204" pitchFamily="34" charset="0"/>
                          <a:ea typeface="+mn-ea"/>
                          <a:cs typeface="Calibri" panose="020F0502020204030204" pitchFamily="34" charset="0"/>
                        </a:rPr>
                        <a:t>29.593</a:t>
                      </a:r>
                    </a:p>
                  </a:txBody>
                  <a:tcPr marL="9525" marR="9525" marT="9525" marB="0" anchor="b">
                    <a:lnL>
                      <a:noFill/>
                    </a:lnL>
                    <a:lnR w="12700" cap="flat" cmpd="sng" algn="ctr">
                      <a:solidFill>
                        <a:srgbClr val="BFBFBF"/>
                      </a:solidFill>
                      <a:prstDash val="solid"/>
                      <a:round/>
                      <a:headEnd type="none" w="med" len="med"/>
                      <a:tailEnd type="none" w="med" len="med"/>
                    </a:lnR>
                    <a:lnT>
                      <a:noFill/>
                    </a:lnT>
                    <a:lnB>
                      <a:noFill/>
                    </a:lnB>
                  </a:tcPr>
                </a:tc>
                <a:extLst>
                  <a:ext uri="{0D108BD9-81ED-4DB2-BD59-A6C34878D82A}">
                    <a16:rowId xmlns:a16="http://schemas.microsoft.com/office/drawing/2014/main" val="4203723197"/>
                  </a:ext>
                </a:extLst>
              </a:tr>
              <a:tr h="493001">
                <a:tc>
                  <a:txBody>
                    <a:bodyPr/>
                    <a:lstStyle/>
                    <a:p>
                      <a:pPr marL="0" algn="l" defTabSz="914400" rtl="0" eaLnBrk="1" latinLnBrk="0" hangingPunct="1">
                        <a:spcAft>
                          <a:spcPts val="0"/>
                        </a:spcAft>
                      </a:pPr>
                      <a:r>
                        <a:rPr lang="es-ES" sz="2100" kern="1200" dirty="0">
                          <a:solidFill>
                            <a:srgbClr val="000000"/>
                          </a:solidFill>
                          <a:effectLst/>
                          <a:latin typeface="Verdana" panose="020B0604030504040204" pitchFamily="34" charset="0"/>
                          <a:ea typeface="Times New Roman" panose="02020603050405020304" pitchFamily="18" charset="0"/>
                          <a:cs typeface="Calibri" panose="020F0502020204030204" pitchFamily="34" charset="0"/>
                        </a:rPr>
                        <a:t>Centro de Salud</a:t>
                      </a:r>
                    </a:p>
                  </a:txBody>
                  <a:tcPr marL="57613" marR="57613" marT="0" marB="0" anchor="ctr">
                    <a:lnL w="12700" cap="flat" cmpd="sng" algn="ctr">
                      <a:solidFill>
                        <a:srgbClr val="BFBFBF"/>
                      </a:solidFill>
                      <a:prstDash val="solid"/>
                      <a:round/>
                      <a:headEnd type="none" w="med" len="med"/>
                      <a:tailEnd type="none" w="med" len="med"/>
                    </a:lnL>
                    <a:lnR>
                      <a:noFill/>
                    </a:lnR>
                    <a:lnT>
                      <a:noFill/>
                    </a:lnT>
                    <a:lnB>
                      <a:noFill/>
                    </a:lnB>
                  </a:tcPr>
                </a:tc>
                <a:tc>
                  <a:txBody>
                    <a:bodyPr/>
                    <a:lstStyle/>
                    <a:p>
                      <a:pPr marL="0" algn="l" defTabSz="914400" rtl="0" eaLnBrk="1" fontAlgn="b" latinLnBrk="0" hangingPunct="1">
                        <a:spcAft>
                          <a:spcPts val="0"/>
                        </a:spcAft>
                      </a:pPr>
                      <a:r>
                        <a:rPr lang="es-ES" sz="2100" kern="1200">
                          <a:solidFill>
                            <a:srgbClr val="000000"/>
                          </a:solidFill>
                          <a:effectLst/>
                          <a:latin typeface="Verdana" panose="020B0604030504040204" pitchFamily="34" charset="0"/>
                          <a:ea typeface="+mn-ea"/>
                          <a:cs typeface="Calibri" panose="020F0502020204030204" pitchFamily="34" charset="0"/>
                        </a:rPr>
                        <a:t>342</a:t>
                      </a:r>
                    </a:p>
                  </a:txBody>
                  <a:tcPr marL="9525" marR="9525" marT="9525" marB="0" anchor="b">
                    <a:lnL>
                      <a:noFill/>
                    </a:lnL>
                    <a:lnR>
                      <a:noFill/>
                    </a:lnR>
                    <a:lnT>
                      <a:noFill/>
                    </a:lnT>
                    <a:lnB>
                      <a:noFill/>
                    </a:lnB>
                  </a:tcPr>
                </a:tc>
                <a:tc>
                  <a:txBody>
                    <a:bodyPr/>
                    <a:lstStyle/>
                    <a:p>
                      <a:pPr marL="0" algn="l" defTabSz="914400" rtl="0" eaLnBrk="1" fontAlgn="b" latinLnBrk="0" hangingPunct="1">
                        <a:spcAft>
                          <a:spcPts val="0"/>
                        </a:spcAft>
                      </a:pPr>
                      <a:r>
                        <a:rPr lang="es-ES" sz="2100" kern="1200" dirty="0">
                          <a:solidFill>
                            <a:srgbClr val="000000"/>
                          </a:solidFill>
                          <a:effectLst/>
                          <a:latin typeface="Verdana" panose="020B0604030504040204" pitchFamily="34" charset="0"/>
                          <a:ea typeface="+mn-ea"/>
                          <a:cs typeface="Calibri" panose="020F0502020204030204" pitchFamily="34" charset="0"/>
                        </a:rPr>
                        <a:t>1.206</a:t>
                      </a:r>
                    </a:p>
                  </a:txBody>
                  <a:tcPr marL="9525" marR="9525" marT="9525" marB="0" anchor="b">
                    <a:lnL>
                      <a:noFill/>
                    </a:lnL>
                    <a:lnR w="12700" cap="flat" cmpd="sng" algn="ctr">
                      <a:solidFill>
                        <a:srgbClr val="BFBFBF"/>
                      </a:solidFill>
                      <a:prstDash val="solid"/>
                      <a:round/>
                      <a:headEnd type="none" w="med" len="med"/>
                      <a:tailEnd type="none" w="med" len="med"/>
                    </a:lnR>
                    <a:lnT>
                      <a:noFill/>
                    </a:lnT>
                    <a:lnB>
                      <a:noFill/>
                    </a:lnB>
                  </a:tcPr>
                </a:tc>
                <a:extLst>
                  <a:ext uri="{0D108BD9-81ED-4DB2-BD59-A6C34878D82A}">
                    <a16:rowId xmlns:a16="http://schemas.microsoft.com/office/drawing/2014/main" val="4111921522"/>
                  </a:ext>
                </a:extLst>
              </a:tr>
              <a:tr h="493001">
                <a:tc>
                  <a:txBody>
                    <a:bodyPr/>
                    <a:lstStyle/>
                    <a:p>
                      <a:pPr marL="0" algn="l" defTabSz="914400" rtl="0" eaLnBrk="1" latinLnBrk="0" hangingPunct="1">
                        <a:spcAft>
                          <a:spcPts val="0"/>
                        </a:spcAft>
                      </a:pPr>
                      <a:r>
                        <a:rPr lang="es-ES" sz="2100" kern="1200" dirty="0">
                          <a:solidFill>
                            <a:srgbClr val="000000"/>
                          </a:solidFill>
                          <a:effectLst/>
                          <a:latin typeface="Verdana" panose="020B0604030504040204" pitchFamily="34" charset="0"/>
                          <a:ea typeface="Times New Roman" panose="02020603050405020304" pitchFamily="18" charset="0"/>
                          <a:cs typeface="Calibri" panose="020F0502020204030204" pitchFamily="34" charset="0"/>
                        </a:rPr>
                        <a:t>Unidad de Fase I</a:t>
                      </a:r>
                    </a:p>
                  </a:txBody>
                  <a:tcPr marL="57613" marR="57613" marT="0" marB="0" anchor="ctr">
                    <a:lnL w="12700" cap="flat" cmpd="sng" algn="ctr">
                      <a:solidFill>
                        <a:srgbClr val="BFBFBF"/>
                      </a:solidFill>
                      <a:prstDash val="solid"/>
                      <a:round/>
                      <a:headEnd type="none" w="med" len="med"/>
                      <a:tailEnd type="none" w="med" len="med"/>
                    </a:lnL>
                    <a:lnR>
                      <a:noFill/>
                    </a:lnR>
                    <a:lnT>
                      <a:noFill/>
                    </a:lnT>
                    <a:lnB w="12700" cap="flat" cmpd="sng" algn="ctr">
                      <a:solidFill>
                        <a:srgbClr val="BFBFBF"/>
                      </a:solidFill>
                      <a:prstDash val="solid"/>
                      <a:round/>
                      <a:headEnd type="none" w="med" len="med"/>
                      <a:tailEnd type="none" w="med" len="med"/>
                    </a:lnB>
                  </a:tcPr>
                </a:tc>
                <a:tc>
                  <a:txBody>
                    <a:bodyPr/>
                    <a:lstStyle/>
                    <a:p>
                      <a:pPr marL="0" algn="l" defTabSz="914400" rtl="0" eaLnBrk="1" fontAlgn="b" latinLnBrk="0" hangingPunct="1">
                        <a:spcAft>
                          <a:spcPts val="0"/>
                        </a:spcAft>
                      </a:pPr>
                      <a:r>
                        <a:rPr lang="es-ES" sz="2100" kern="1200">
                          <a:solidFill>
                            <a:srgbClr val="000000"/>
                          </a:solidFill>
                          <a:effectLst/>
                          <a:latin typeface="Verdana" panose="020B0604030504040204" pitchFamily="34" charset="0"/>
                          <a:ea typeface="+mn-ea"/>
                          <a:cs typeface="Calibri" panose="020F0502020204030204" pitchFamily="34" charset="0"/>
                        </a:rPr>
                        <a:t>17</a:t>
                      </a:r>
                    </a:p>
                  </a:txBody>
                  <a:tcPr marL="9525" marR="9525" marT="9525" marB="0" anchor="b">
                    <a:lnL>
                      <a:noFill/>
                    </a:lnL>
                    <a:lnR>
                      <a:noFill/>
                    </a:lnR>
                    <a:lnT>
                      <a:noFill/>
                    </a:lnT>
                    <a:lnB w="12700" cap="flat" cmpd="sng" algn="ctr">
                      <a:solidFill>
                        <a:srgbClr val="BFBFBF"/>
                      </a:solidFill>
                      <a:prstDash val="solid"/>
                      <a:round/>
                      <a:headEnd type="none" w="med" len="med"/>
                      <a:tailEnd type="none" w="med" len="med"/>
                    </a:lnB>
                  </a:tcPr>
                </a:tc>
                <a:tc>
                  <a:txBody>
                    <a:bodyPr/>
                    <a:lstStyle/>
                    <a:p>
                      <a:pPr marL="0" algn="l" defTabSz="914400" rtl="0" eaLnBrk="1" fontAlgn="b" latinLnBrk="0" hangingPunct="1">
                        <a:spcAft>
                          <a:spcPts val="0"/>
                        </a:spcAft>
                      </a:pPr>
                      <a:r>
                        <a:rPr lang="es-ES" sz="2100" kern="1200" dirty="0">
                          <a:solidFill>
                            <a:srgbClr val="000000"/>
                          </a:solidFill>
                          <a:effectLst/>
                          <a:latin typeface="Verdana" panose="020B0604030504040204" pitchFamily="34" charset="0"/>
                          <a:ea typeface="+mn-ea"/>
                          <a:cs typeface="Calibri" panose="020F0502020204030204" pitchFamily="34" charset="0"/>
                        </a:rPr>
                        <a:t>186</a:t>
                      </a:r>
                    </a:p>
                  </a:txBody>
                  <a:tcPr marL="9525" marR="9525" marT="9525" marB="0" anchor="b">
                    <a:lnL>
                      <a:noFill/>
                    </a:lnL>
                    <a:lnR w="12700" cap="flat" cmpd="sng" algn="ctr">
                      <a:solidFill>
                        <a:srgbClr val="BFBFBF"/>
                      </a:solidFill>
                      <a:prstDash val="solid"/>
                      <a:round/>
                      <a:headEnd type="none" w="med" len="med"/>
                      <a:tailEnd type="none" w="med" len="med"/>
                    </a:lnR>
                    <a:lnT>
                      <a:noFill/>
                    </a:lnT>
                    <a:lnB w="12700" cap="flat" cmpd="sng" algn="ctr">
                      <a:solidFill>
                        <a:srgbClr val="BFBFBF"/>
                      </a:solidFill>
                      <a:prstDash val="solid"/>
                      <a:round/>
                      <a:headEnd type="none" w="med" len="med"/>
                      <a:tailEnd type="none" w="med" len="med"/>
                    </a:lnB>
                  </a:tcPr>
                </a:tc>
                <a:extLst>
                  <a:ext uri="{0D108BD9-81ED-4DB2-BD59-A6C34878D82A}">
                    <a16:rowId xmlns:a16="http://schemas.microsoft.com/office/drawing/2014/main" val="1976012013"/>
                  </a:ext>
                </a:extLst>
              </a:tr>
            </a:tbl>
          </a:graphicData>
        </a:graphic>
      </p:graphicFrame>
    </p:spTree>
    <p:extLst>
      <p:ext uri="{BB962C8B-B14F-4D97-AF65-F5344CB8AC3E}">
        <p14:creationId xmlns:p14="http://schemas.microsoft.com/office/powerpoint/2010/main" val="24419885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1C1D588-627F-1ACB-AA3E-4B91DBAE6685}"/>
              </a:ext>
            </a:extLst>
          </p:cNvPr>
          <p:cNvPicPr>
            <a:picLocks noChangeAspect="1"/>
          </p:cNvPicPr>
          <p:nvPr/>
        </p:nvPicPr>
        <p:blipFill>
          <a:blip r:embed="rId2"/>
          <a:stretch>
            <a:fillRect/>
          </a:stretch>
        </p:blipFill>
        <p:spPr>
          <a:xfrm>
            <a:off x="1908000" y="900000"/>
            <a:ext cx="7128898" cy="5256000"/>
          </a:xfrm>
          <a:prstGeom prst="rect">
            <a:avLst/>
          </a:prstGeom>
        </p:spPr>
      </p:pic>
      <p:sp>
        <p:nvSpPr>
          <p:cNvPr id="2" name="Title 1"/>
          <p:cNvSpPr>
            <a:spLocks noGrp="1"/>
          </p:cNvSpPr>
          <p:nvPr>
            <p:ph type="title"/>
          </p:nvPr>
        </p:nvSpPr>
        <p:spPr/>
        <p:txBody>
          <a:bodyPr>
            <a:normAutofit/>
          </a:bodyPr>
          <a:lstStyle/>
          <a:p>
            <a:r>
              <a:rPr lang="es-ES_tradnl" dirty="0"/>
              <a:t>Tipos de Centros: evolución participación</a:t>
            </a:r>
            <a:endParaRPr lang="es-ES" dirty="0">
              <a:solidFill>
                <a:srgbClr val="FF0000"/>
              </a:solidFill>
            </a:endParaRPr>
          </a:p>
        </p:txBody>
      </p:sp>
      <p:sp>
        <p:nvSpPr>
          <p:cNvPr id="10"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5"/>
          <p:cNvSpPr>
            <a:spLocks noChangeArrowheads="1"/>
          </p:cNvSpPr>
          <p:nvPr/>
        </p:nvSpPr>
        <p:spPr bwMode="auto">
          <a:xfrm>
            <a:off x="285720" y="1066799"/>
            <a:ext cx="1785950" cy="2314575"/>
          </a:xfrm>
          <a:prstGeom prst="rect">
            <a:avLst/>
          </a:prstGeom>
          <a:solidFill>
            <a:schemeClr val="bg1">
              <a:lumMod val="95000"/>
            </a:schemeClr>
          </a:solidFill>
          <a:ln w="9525">
            <a:noFill/>
            <a:miter lim="800000"/>
            <a:headEnd/>
            <a:tailEnd/>
          </a:ln>
          <a:effectLst/>
        </p:spPr>
        <p:txBody>
          <a:bodyPr wrap="square">
            <a:spAutoFit/>
          </a:bodyPr>
          <a:lstStyle/>
          <a:p>
            <a:pPr marL="0" marR="0" lvl="0" indent="0" algn="l" defTabSz="914400" rtl="0" eaLnBrk="0" fontAlgn="auto" latinLnBrk="0" hangingPunct="0">
              <a:lnSpc>
                <a:spcPct val="115000"/>
              </a:lnSpc>
              <a:spcBef>
                <a:spcPct val="30000"/>
              </a:spcBef>
              <a:spcAft>
                <a:spcPct val="30000"/>
              </a:spcAft>
              <a:buClrTx/>
              <a:buSzPct val="75000"/>
              <a:buFont typeface="Wingdings" pitchFamily="2" charset="2"/>
              <a:buNone/>
              <a:tabLst/>
              <a:defRPr/>
            </a:pPr>
            <a:r>
              <a:rPr kumimoji="0" lang="es-ES_tradnl" sz="1800" b="1" i="0" u="none" strike="noStrike" kern="1200" cap="none" spc="0" normalizeH="0" baseline="0" noProof="0" dirty="0">
                <a:ln>
                  <a:noFill/>
                </a:ln>
                <a:solidFill>
                  <a:srgbClr val="2D2323"/>
                </a:solidFill>
                <a:effectLst/>
                <a:uLnTx/>
                <a:uFillTx/>
                <a:latin typeface="Tahoma" pitchFamily="34" charset="0"/>
                <a:ea typeface="+mn-ea"/>
                <a:cs typeface="+mn-cs"/>
              </a:rPr>
              <a:t>Evolución en el tiempo</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 de la participación en ensayos clínicos de los distintos </a:t>
            </a:r>
            <a:r>
              <a:rPr kumimoji="0" lang="es-ES_tradnl" sz="1800" b="1" i="0" u="none" strike="noStrike" kern="1200" cap="none" spc="0" normalizeH="0" baseline="0" noProof="0" dirty="0">
                <a:ln>
                  <a:noFill/>
                </a:ln>
                <a:solidFill>
                  <a:srgbClr val="2D2323"/>
                </a:solidFill>
                <a:effectLst/>
                <a:uLnTx/>
                <a:uFillTx/>
                <a:latin typeface="Tahoma" pitchFamily="34" charset="0"/>
                <a:ea typeface="+mn-ea"/>
                <a:cs typeface="+mn-cs"/>
              </a:rPr>
              <a:t>tipos de centros</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 </a:t>
            </a:r>
            <a:endPar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8" name="Rectangle 7"/>
          <p:cNvSpPr>
            <a:spLocks noChangeArrowheads="1"/>
          </p:cNvSpPr>
          <p:nvPr/>
        </p:nvSpPr>
        <p:spPr bwMode="auto">
          <a:xfrm>
            <a:off x="312739" y="4324350"/>
            <a:ext cx="1782762" cy="1751249"/>
          </a:xfrm>
          <a:prstGeom prst="rect">
            <a:avLst/>
          </a:prstGeom>
          <a:noFill/>
          <a:ln w="9525">
            <a:solidFill>
              <a:schemeClr val="tx1"/>
            </a:solid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rPr>
              <a:t>PCEC con fecha de envío al CEIC de </a:t>
            </a:r>
            <a:r>
              <a:rPr kumimoji="0" lang="es-ES" sz="1400" b="0" i="0" u="none" strike="noStrike" kern="1200" cap="none" spc="0" normalizeH="0" baseline="0" noProof="0" dirty="0" err="1">
                <a:ln>
                  <a:noFill/>
                </a:ln>
                <a:solidFill>
                  <a:srgbClr val="2D2323"/>
                </a:solidFill>
                <a:effectLst/>
                <a:uLnTx/>
                <a:uFillTx/>
                <a:latin typeface="Tahoma" pitchFamily="34" charset="0"/>
                <a:ea typeface="+mn-ea"/>
                <a:cs typeface="+mn-cs"/>
              </a:rPr>
              <a:t>ref</a:t>
            </a:r>
            <a:r>
              <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rPr>
              <a:t>/AEMPS dentro de cada semestre</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sobre el total de PCEC en cada semestre.</a:t>
            </a:r>
          </a:p>
        </p:txBody>
      </p:sp>
    </p:spTree>
    <p:extLst>
      <p:ext uri="{BB962C8B-B14F-4D97-AF65-F5344CB8AC3E}">
        <p14:creationId xmlns:p14="http://schemas.microsoft.com/office/powerpoint/2010/main" val="22817352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Tipología de la Investigación Clínica</a:t>
            </a:r>
            <a:endParaRPr lang="es-ES" dirty="0"/>
          </a:p>
        </p:txBody>
      </p:sp>
      <p:sp>
        <p:nvSpPr>
          <p:cNvPr id="8"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6" name="Rectangle 3075"/>
          <p:cNvSpPr>
            <a:spLocks noChangeArrowheads="1"/>
          </p:cNvSpPr>
          <p:nvPr/>
        </p:nvSpPr>
        <p:spPr bwMode="auto">
          <a:xfrm>
            <a:off x="381000" y="1144598"/>
            <a:ext cx="8382000" cy="3784600"/>
          </a:xfrm>
          <a:prstGeom prst="rect">
            <a:avLst/>
          </a:prstGeom>
          <a:solidFill>
            <a:srgbClr val="F0E0DD"/>
          </a:solidFill>
          <a:ln w="9525">
            <a:no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En esta sección se presenta:</a:t>
            </a:r>
          </a:p>
          <a:p>
            <a:pPr marL="768350" marR="0" lvl="1" indent="-285750" algn="l" defTabSz="914400" rtl="0" eaLnBrk="0" fontAlgn="auto" latinLnBrk="0" hangingPunct="0">
              <a:lnSpc>
                <a:spcPct val="100000"/>
              </a:lnSpc>
              <a:spcBef>
                <a:spcPct val="20000"/>
              </a:spcBef>
              <a:spcAft>
                <a:spcPct val="20000"/>
              </a:spcAft>
              <a:buClrTx/>
              <a:buSzPct val="60000"/>
              <a:buFont typeface="Wingdings" pitchFamily="2" charset="2"/>
              <a:buChar char="q"/>
              <a:tabLst/>
              <a:defRPr/>
            </a:pP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La tipología de la investigación clínica recogida en </a:t>
            </a:r>
            <a:r>
              <a:rPr kumimoji="0" lang="es-ES_tradnl" sz="1800" b="0" i="0" u="none" strike="noStrike" kern="1200" cap="none" spc="0" normalizeH="0" baseline="0" noProof="0" dirty="0" err="1">
                <a:ln>
                  <a:noFill/>
                </a:ln>
                <a:solidFill>
                  <a:srgbClr val="2D2323"/>
                </a:solidFill>
                <a:effectLst/>
                <a:uLnTx/>
                <a:uFillTx/>
                <a:latin typeface="Tahoma" pitchFamily="34" charset="0"/>
                <a:ea typeface="+mn-ea"/>
                <a:cs typeface="+mn-cs"/>
              </a:rPr>
              <a:t>BDMetrics</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a:t>
            </a:r>
          </a:p>
          <a:p>
            <a:pPr marL="1187450" marR="0" lvl="2" indent="-228600" algn="l" defTabSz="914400" rtl="0" eaLnBrk="0" fontAlgn="auto" latinLnBrk="0" hangingPunct="0">
              <a:lnSpc>
                <a:spcPct val="100000"/>
              </a:lnSpc>
              <a:spcBef>
                <a:spcPct val="20000"/>
              </a:spcBef>
              <a:spcAft>
                <a:spcPts val="0"/>
              </a:spcAft>
              <a:buClrTx/>
              <a:buSzPct val="90000"/>
              <a:buFont typeface="Wingdings" pitchFamily="2" charset="2"/>
              <a:buChar char="§"/>
              <a:tabLst/>
              <a:defRPr/>
            </a:pP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Distribución de los EC en locales / internacionales, en </a:t>
            </a:r>
            <a:r>
              <a:rPr kumimoji="0" lang="es-ES_tradnl" sz="1400" b="0" i="0" u="none" strike="noStrike" kern="1200" cap="none" spc="0" normalizeH="0" baseline="0" noProof="0" dirty="0" err="1">
                <a:ln>
                  <a:noFill/>
                </a:ln>
                <a:solidFill>
                  <a:srgbClr val="2D2323"/>
                </a:solidFill>
                <a:effectLst/>
                <a:uLnTx/>
                <a:uFillTx/>
                <a:latin typeface="Tahoma" pitchFamily="34" charset="0"/>
                <a:ea typeface="+mn-ea"/>
                <a:cs typeface="+mn-cs"/>
              </a:rPr>
              <a:t>unicéntricos</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(el EC se realiza en un único centro) / </a:t>
            </a:r>
            <a:r>
              <a:rPr kumimoji="0" lang="es-ES_tradnl" sz="1400" b="0" i="0" u="none" strike="noStrike" kern="1200" cap="none" spc="0" normalizeH="0" baseline="0" noProof="0" dirty="0" err="1">
                <a:ln>
                  <a:noFill/>
                </a:ln>
                <a:solidFill>
                  <a:srgbClr val="2D2323"/>
                </a:solidFill>
                <a:effectLst/>
                <a:uLnTx/>
                <a:uFillTx/>
                <a:latin typeface="Tahoma" pitchFamily="34" charset="0"/>
                <a:ea typeface="+mn-ea"/>
                <a:cs typeface="+mn-cs"/>
              </a:rPr>
              <a:t>multicéntricos</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a:t>
            </a:r>
          </a:p>
          <a:p>
            <a:pPr marL="1187450" marR="0" lvl="2" indent="-228600" algn="l" defTabSz="914400" rtl="0" eaLnBrk="0" fontAlgn="auto" latinLnBrk="0" hangingPunct="0">
              <a:lnSpc>
                <a:spcPct val="100000"/>
              </a:lnSpc>
              <a:spcBef>
                <a:spcPct val="20000"/>
              </a:spcBef>
              <a:spcAft>
                <a:spcPts val="0"/>
              </a:spcAft>
              <a:buClrTx/>
              <a:buSzPct val="90000"/>
              <a:buFont typeface="Wingdings" pitchFamily="2" charset="2"/>
              <a:buChar char="§"/>
              <a:tabLst/>
              <a:defRPr/>
            </a:pP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Distribución de los EC por fases de la investigación clínica.</a:t>
            </a:r>
          </a:p>
          <a:p>
            <a:pPr marL="1187450" marR="0" lvl="2" indent="-228600" algn="l" defTabSz="914400" rtl="0" eaLnBrk="0" fontAlgn="auto" latinLnBrk="0" hangingPunct="0">
              <a:lnSpc>
                <a:spcPct val="100000"/>
              </a:lnSpc>
              <a:spcBef>
                <a:spcPct val="20000"/>
              </a:spcBef>
              <a:spcAft>
                <a:spcPts val="0"/>
              </a:spcAft>
              <a:buClrTx/>
              <a:buSzPct val="90000"/>
              <a:buFont typeface="Wingdings" pitchFamily="2" charset="2"/>
              <a:buChar char="§"/>
              <a:tabLst/>
              <a:defRPr/>
            </a:pP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Distribución de los EC por área terapéutica de la investigación.</a:t>
            </a:r>
          </a:p>
          <a:p>
            <a:pPr marL="768350" marR="0" lvl="1" indent="-285750" algn="l" defTabSz="914400" rtl="0" eaLnBrk="0" fontAlgn="auto" latinLnBrk="0" hangingPunct="0">
              <a:lnSpc>
                <a:spcPct val="100000"/>
              </a:lnSpc>
              <a:spcBef>
                <a:spcPct val="20000"/>
              </a:spcBef>
              <a:spcAft>
                <a:spcPct val="20000"/>
              </a:spcAft>
              <a:buClrTx/>
              <a:buSzPct val="60000"/>
              <a:buFont typeface="Wingdings" pitchFamily="2" charset="2"/>
              <a:buChar char="q"/>
              <a:tabLst/>
              <a:defRPr/>
            </a:pP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Distribución geográfica de la investigación clínica por CA:</a:t>
            </a:r>
          </a:p>
          <a:p>
            <a:pPr marL="1187450" marR="0" lvl="2" indent="-228600" algn="l" defTabSz="914400" rtl="0" eaLnBrk="0" fontAlgn="auto" latinLnBrk="0" hangingPunct="0">
              <a:lnSpc>
                <a:spcPct val="100000"/>
              </a:lnSpc>
              <a:spcBef>
                <a:spcPct val="20000"/>
              </a:spcBef>
              <a:spcAft>
                <a:spcPts val="0"/>
              </a:spcAft>
              <a:buClrTx/>
              <a:buSzPct val="90000"/>
              <a:buFont typeface="Wingdings" pitchFamily="2" charset="2"/>
              <a:buChar char="§"/>
              <a:tabLst/>
              <a:defRPr/>
            </a:pPr>
            <a:r>
              <a:rPr kumimoji="0" lang="es-ES_tradnl" sz="1400" b="0" i="0" u="none" strike="noStrike" kern="1200" cap="none" spc="0" normalizeH="0" baseline="0" noProof="0" dirty="0" err="1">
                <a:ln>
                  <a:noFill/>
                </a:ln>
                <a:solidFill>
                  <a:srgbClr val="2D2323"/>
                </a:solidFill>
                <a:effectLst/>
                <a:uLnTx/>
                <a:uFillTx/>
                <a:latin typeface="Tahoma" pitchFamily="34" charset="0"/>
                <a:ea typeface="+mn-ea"/>
                <a:cs typeface="+mn-cs"/>
              </a:rPr>
              <a:t>CEICs</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de referencia y PCEC por CA.</a:t>
            </a:r>
          </a:p>
          <a:p>
            <a:pPr marL="1187450" marR="0" lvl="2" indent="-228600" algn="l" defTabSz="914400" rtl="0" eaLnBrk="0" fontAlgn="auto" latinLnBrk="0" hangingPunct="0">
              <a:lnSpc>
                <a:spcPct val="100000"/>
              </a:lnSpc>
              <a:spcBef>
                <a:spcPct val="20000"/>
              </a:spcBef>
              <a:spcAft>
                <a:spcPts val="0"/>
              </a:spcAft>
              <a:buClrTx/>
              <a:buSzPct val="90000"/>
              <a:buFont typeface="Wingdings" pitchFamily="2" charset="2"/>
              <a:buChar char="§"/>
              <a:tabLst/>
              <a:defRPr/>
            </a:pP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Participaciones de Centros en EC por CA y por Fases.</a:t>
            </a:r>
          </a:p>
          <a:p>
            <a:pPr marL="1187450" marR="0" lvl="2" indent="-228600" algn="l" defTabSz="914400" rtl="0" eaLnBrk="0" fontAlgn="auto" latinLnBrk="0" hangingPunct="0">
              <a:lnSpc>
                <a:spcPct val="100000"/>
              </a:lnSpc>
              <a:spcBef>
                <a:spcPct val="20000"/>
              </a:spcBef>
              <a:spcAft>
                <a:spcPts val="0"/>
              </a:spcAft>
              <a:buClrTx/>
              <a:buSzPct val="90000"/>
              <a:buFont typeface="Wingdings" pitchFamily="2" charset="2"/>
              <a:buChar char="§"/>
              <a:tabLst/>
              <a:defRPr/>
            </a:pP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Pacientes previstos e incluidos en EC por CA.</a:t>
            </a:r>
          </a:p>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En cada caso se presentan los datos y la evolución en el tiempo que han tenido estos datos.</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32471150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4AB484A-4A3D-1DCF-8B2F-DA9A89524600}"/>
              </a:ext>
            </a:extLst>
          </p:cNvPr>
          <p:cNvPicPr>
            <a:picLocks noChangeAspect="1"/>
          </p:cNvPicPr>
          <p:nvPr/>
        </p:nvPicPr>
        <p:blipFill>
          <a:blip r:embed="rId2"/>
          <a:stretch>
            <a:fillRect/>
          </a:stretch>
        </p:blipFill>
        <p:spPr>
          <a:xfrm>
            <a:off x="396001" y="2844001"/>
            <a:ext cx="8349055" cy="3240000"/>
          </a:xfrm>
          <a:prstGeom prst="rect">
            <a:avLst/>
          </a:prstGeom>
        </p:spPr>
      </p:pic>
      <p:sp>
        <p:nvSpPr>
          <p:cNvPr id="2" name="Title 1"/>
          <p:cNvSpPr>
            <a:spLocks noGrp="1"/>
          </p:cNvSpPr>
          <p:nvPr>
            <p:ph type="title"/>
          </p:nvPr>
        </p:nvSpPr>
        <p:spPr/>
        <p:txBody>
          <a:bodyPr/>
          <a:lstStyle/>
          <a:p>
            <a:r>
              <a:rPr lang="es-ES_tradnl" dirty="0"/>
              <a:t>Tipología de la Investigación Clínica</a:t>
            </a:r>
            <a:endParaRPr lang="es-ES" dirty="0"/>
          </a:p>
        </p:txBody>
      </p:sp>
      <p:sp>
        <p:nvSpPr>
          <p:cNvPr id="11"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Text Box 7"/>
          <p:cNvSpPr txBox="1">
            <a:spLocks noChangeArrowheads="1"/>
          </p:cNvSpPr>
          <p:nvPr/>
        </p:nvSpPr>
        <p:spPr bwMode="auto">
          <a:xfrm>
            <a:off x="6743701" y="3136612"/>
            <a:ext cx="2019299" cy="584775"/>
          </a:xfrm>
          <a:prstGeom prst="rect">
            <a:avLst/>
          </a:prstGeom>
          <a:solidFill>
            <a:schemeClr val="bg1"/>
          </a:solidFill>
          <a:ln w="6350">
            <a:solidFill>
              <a:schemeClr val="tx1"/>
            </a:solidFill>
            <a:miter lim="800000"/>
            <a:headEnd/>
            <a:tailEnd/>
          </a:ln>
          <a:effectLst/>
        </p:spPr>
        <p:txBody>
          <a:bodyPr wrap="square">
            <a:spAutoFit/>
          </a:bodyPr>
          <a:lstStyle/>
          <a:p>
            <a:pPr marL="0" marR="0" lvl="0" indent="0" algn="ctr" defTabSz="914400" rtl="0" eaLnBrk="0" fontAlgn="auto" latinLnBrk="0" hangingPunct="0">
              <a:lnSpc>
                <a:spcPct val="100000"/>
              </a:lnSpc>
              <a:spcBef>
                <a:spcPct val="50000"/>
              </a:spcBef>
              <a:spcAft>
                <a:spcPts val="0"/>
              </a:spcAft>
              <a:buClrTx/>
              <a:buSzTx/>
              <a:buFontTx/>
              <a:buNone/>
              <a:tabLst/>
              <a:defRPr/>
            </a:pPr>
            <a:r>
              <a:rPr kumimoji="0" lang="es-ES_tradnl" sz="1600" b="1" i="0" u="none" strike="noStrike" kern="1200" cap="none" spc="0" normalizeH="0" baseline="0" noProof="0" dirty="0">
                <a:ln>
                  <a:noFill/>
                </a:ln>
                <a:solidFill>
                  <a:prstClr val="black"/>
                </a:solidFill>
                <a:effectLst/>
                <a:uLnTx/>
                <a:uFillTx/>
                <a:latin typeface="Verdana" pitchFamily="34" charset="0"/>
                <a:ea typeface="Verdana" pitchFamily="34" charset="0"/>
                <a:cs typeface="Verdana" pitchFamily="34" charset="0"/>
              </a:rPr>
              <a:t>Internacionales 3.908</a:t>
            </a:r>
          </a:p>
        </p:txBody>
      </p:sp>
      <p:sp>
        <p:nvSpPr>
          <p:cNvPr id="8" name="Text Box 6"/>
          <p:cNvSpPr txBox="1">
            <a:spLocks noChangeArrowheads="1"/>
          </p:cNvSpPr>
          <p:nvPr/>
        </p:nvSpPr>
        <p:spPr bwMode="auto">
          <a:xfrm>
            <a:off x="1904256" y="4869160"/>
            <a:ext cx="1371600" cy="584775"/>
          </a:xfrm>
          <a:prstGeom prst="rect">
            <a:avLst/>
          </a:prstGeom>
          <a:solidFill>
            <a:schemeClr val="bg1"/>
          </a:solidFill>
          <a:ln w="6350">
            <a:solidFill>
              <a:schemeClr val="tx1"/>
            </a:solidFill>
            <a:miter lim="800000"/>
            <a:headEnd/>
            <a:tailEnd/>
          </a:ln>
          <a:effectLst/>
        </p:spPr>
        <p:txBody>
          <a:bodyPr>
            <a:spAutoFit/>
          </a:bodyPr>
          <a:lstStyle/>
          <a:p>
            <a:pPr marL="0" marR="0" lvl="0" indent="0" algn="ctr" defTabSz="914400" rtl="0" eaLnBrk="0" fontAlgn="auto" latinLnBrk="0" hangingPunct="0">
              <a:lnSpc>
                <a:spcPct val="100000"/>
              </a:lnSpc>
              <a:spcBef>
                <a:spcPct val="50000"/>
              </a:spcBef>
              <a:spcAft>
                <a:spcPts val="0"/>
              </a:spcAft>
              <a:buClrTx/>
              <a:buSzTx/>
              <a:buFontTx/>
              <a:buNone/>
              <a:tabLst/>
              <a:defRPr/>
            </a:pPr>
            <a:r>
              <a:rPr kumimoji="0" lang="es-ES_tradnl" sz="1600" b="1" i="0" u="none" strike="noStrike" kern="1200" cap="none" spc="0" normalizeH="0" baseline="0" noProof="0" dirty="0">
                <a:ln>
                  <a:noFill/>
                </a:ln>
                <a:solidFill>
                  <a:prstClr val="black"/>
                </a:solidFill>
                <a:effectLst/>
                <a:uLnTx/>
                <a:uFillTx/>
                <a:latin typeface="Verdana" pitchFamily="34" charset="0"/>
                <a:ea typeface="Verdana" pitchFamily="34" charset="0"/>
                <a:cs typeface="Verdana" pitchFamily="34" charset="0"/>
              </a:rPr>
              <a:t>Locales         254</a:t>
            </a:r>
          </a:p>
        </p:txBody>
      </p:sp>
      <p:sp>
        <p:nvSpPr>
          <p:cNvPr id="9" name="Rectangle 3"/>
          <p:cNvSpPr txBox="1">
            <a:spLocks noChangeArrowheads="1"/>
          </p:cNvSpPr>
          <p:nvPr/>
        </p:nvSpPr>
        <p:spPr>
          <a:xfrm>
            <a:off x="381000" y="1041991"/>
            <a:ext cx="8382000" cy="1744067"/>
          </a:xfrm>
          <a:prstGeom prst="rect">
            <a:avLst/>
          </a:prstGeom>
          <a:solidFill>
            <a:schemeClr val="bg1">
              <a:lumMod val="95000"/>
            </a:schemeClr>
          </a:solidFill>
        </p:spPr>
        <p:txBody>
          <a:bodyPr vert="horz" lIns="91440" tIns="45720" rIns="91440" bIns="45720" rtlCol="0">
            <a:spAutoFit/>
          </a:bodyPr>
          <a:lstStyle/>
          <a:p>
            <a:pPr marL="476250" marR="0" lvl="1" indent="-285750" algn="l" defTabSz="914400" rtl="0" eaLnBrk="1" fontAlgn="auto" latinLnBrk="0" hangingPunct="1">
              <a:lnSpc>
                <a:spcPct val="100000"/>
              </a:lnSpc>
              <a:spcBef>
                <a:spcPct val="20000"/>
              </a:spcBef>
              <a:spcAft>
                <a:spcPts val="400"/>
              </a:spcAft>
              <a:buClrTx/>
              <a:buSzPct val="70000"/>
              <a:buFont typeface="Wingdings" pitchFamily="2" charset="2"/>
              <a:buChar char="q"/>
              <a:tabLst/>
              <a:defRPr/>
            </a:pP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De los </a:t>
            </a:r>
            <a:r>
              <a:rPr kumimoji="0" lang="es-ES_tradnl" sz="20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4.162</a:t>
            </a:r>
            <a:r>
              <a:rPr kumimoji="0" lang="es-ES" sz="20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EECC</a:t>
            </a: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contenidos en </a:t>
            </a:r>
            <a:r>
              <a:rPr kumimoji="0" lang="es-ES" sz="2000" b="0" i="0" u="none" strike="noStrike" kern="1200" cap="none" spc="0" normalizeH="0" baseline="0" noProof="0" dirty="0" err="1">
                <a:ln>
                  <a:noFill/>
                </a:ln>
                <a:solidFill>
                  <a:prstClr val="black"/>
                </a:solidFill>
                <a:effectLst/>
                <a:uLnTx/>
                <a:uFillTx/>
                <a:latin typeface="Tahoma" pitchFamily="34" charset="0"/>
                <a:ea typeface="Tahoma" pitchFamily="34" charset="0"/>
                <a:cs typeface="Tahoma" pitchFamily="34" charset="0"/>
              </a:rPr>
              <a:t>BDMetrics</a:t>
            </a: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el </a:t>
            </a:r>
            <a:r>
              <a:rPr kumimoji="0" lang="es-ES_tradnl" sz="2000" b="1" i="0" u="none" strike="noStrike" kern="1200" cap="none" spc="0" normalizeH="0" baseline="0" noProof="0" dirty="0">
                <a:ln>
                  <a:noFill/>
                </a:ln>
                <a:effectLst/>
                <a:uLnTx/>
                <a:uFillTx/>
                <a:latin typeface="Tahoma" pitchFamily="34" charset="0"/>
                <a:ea typeface="Tahoma" pitchFamily="34" charset="0"/>
                <a:cs typeface="Tahoma" pitchFamily="34" charset="0"/>
              </a:rPr>
              <a:t>7,1%</a:t>
            </a:r>
            <a:r>
              <a:rPr kumimoji="0" lang="es-ES" sz="2000" b="0" i="0" u="none" strike="noStrike" kern="1200" cap="none" spc="0" normalizeH="0" baseline="0" noProof="0" dirty="0">
                <a:ln>
                  <a:noFill/>
                </a:ln>
                <a:effectLst/>
                <a:uLnTx/>
                <a:uFillTx/>
                <a:latin typeface="Tahoma" pitchFamily="34" charset="0"/>
                <a:ea typeface="Tahoma" pitchFamily="34" charset="0"/>
                <a:cs typeface="Tahoma" pitchFamily="34" charset="0"/>
              </a:rPr>
              <a:t> </a:t>
            </a: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a:t>
            </a:r>
            <a:r>
              <a:rPr kumimoji="0" lang="es-ES_tradnl" sz="2000" b="0" i="0" u="none" strike="noStrike" kern="1200" cap="none" spc="0" normalizeH="0" baseline="0" noProof="0" dirty="0">
                <a:ln>
                  <a:noFill/>
                </a:ln>
                <a:effectLst/>
                <a:uLnTx/>
                <a:uFillTx/>
                <a:latin typeface="Tahoma" pitchFamily="34" charset="0"/>
                <a:ea typeface="Tahoma" pitchFamily="34" charset="0"/>
                <a:cs typeface="Tahoma" pitchFamily="34" charset="0"/>
              </a:rPr>
              <a:t>296</a:t>
            </a:r>
            <a:r>
              <a:rPr kumimoji="0" lang="es-ES" sz="2000" b="0" i="0" u="none" strike="noStrike" kern="1200" cap="none" spc="0" normalizeH="0" baseline="0" noProof="0" dirty="0">
                <a:ln>
                  <a:noFill/>
                </a:ln>
                <a:effectLst/>
                <a:uLnTx/>
                <a:uFillTx/>
                <a:latin typeface="Tahoma" pitchFamily="34" charset="0"/>
                <a:ea typeface="Tahoma" pitchFamily="34" charset="0"/>
                <a:cs typeface="Tahoma" pitchFamily="34" charset="0"/>
              </a:rPr>
              <a:t> EECC</a:t>
            </a: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se realizan en </a:t>
            </a:r>
            <a:r>
              <a:rPr kumimoji="0" lang="es-ES" sz="20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un solo Centro</a:t>
            </a: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y </a:t>
            </a:r>
            <a:r>
              <a:rPr kumimoji="0" lang="es-ES" sz="2000" b="0" i="0" u="none" strike="noStrike" kern="1200" cap="none" spc="0" normalizeH="0" baseline="0" noProof="0" dirty="0">
                <a:ln>
                  <a:noFill/>
                </a:ln>
                <a:effectLst/>
                <a:uLnTx/>
                <a:uFillTx/>
                <a:latin typeface="Tahoma" pitchFamily="34" charset="0"/>
                <a:ea typeface="Tahoma" pitchFamily="34" charset="0"/>
                <a:cs typeface="Tahoma" pitchFamily="34" charset="0"/>
              </a:rPr>
              <a:t>el </a:t>
            </a:r>
            <a:r>
              <a:rPr kumimoji="0" lang="es-ES" sz="2000" b="1" i="0" u="none" strike="noStrike" kern="1200" cap="none" spc="0" normalizeH="0" baseline="0" noProof="0" dirty="0">
                <a:ln>
                  <a:noFill/>
                </a:ln>
                <a:effectLst/>
                <a:uLnTx/>
                <a:uFillTx/>
                <a:latin typeface="Tahoma" pitchFamily="34" charset="0"/>
                <a:ea typeface="Tahoma" pitchFamily="34" charset="0"/>
                <a:cs typeface="Tahoma" pitchFamily="34" charset="0"/>
              </a:rPr>
              <a:t>9</a:t>
            </a:r>
            <a:r>
              <a:rPr kumimoji="0" lang="es-ES_tradnl" sz="2000" b="1" i="0" u="none" strike="noStrike" kern="1200" cap="none" spc="0" normalizeH="0" baseline="0" noProof="0" dirty="0">
                <a:ln>
                  <a:noFill/>
                </a:ln>
                <a:effectLst/>
                <a:uLnTx/>
                <a:uFillTx/>
                <a:latin typeface="Tahoma" pitchFamily="34" charset="0"/>
                <a:ea typeface="Tahoma" pitchFamily="34" charset="0"/>
                <a:cs typeface="Tahoma" pitchFamily="34" charset="0"/>
              </a:rPr>
              <a:t>2,9</a:t>
            </a:r>
            <a:r>
              <a:rPr kumimoji="0" lang="es-ES" sz="2000" b="1" i="0" u="none" strike="noStrike" kern="1200" cap="none" spc="0" normalizeH="0" baseline="0" noProof="0" dirty="0">
                <a:ln>
                  <a:noFill/>
                </a:ln>
                <a:effectLst/>
                <a:uLnTx/>
                <a:uFillTx/>
                <a:latin typeface="Tahoma" pitchFamily="34" charset="0"/>
                <a:ea typeface="Tahoma" pitchFamily="34" charset="0"/>
                <a:cs typeface="Tahoma" pitchFamily="34" charset="0"/>
              </a:rPr>
              <a:t>%</a:t>
            </a:r>
            <a:r>
              <a:rPr kumimoji="0" lang="es-ES" sz="2000" b="0" i="0" u="none" strike="noStrike" kern="1200" cap="none" spc="0" normalizeH="0" baseline="0" noProof="0" dirty="0">
                <a:ln>
                  <a:noFill/>
                </a:ln>
                <a:effectLst/>
                <a:uLnTx/>
                <a:uFillTx/>
                <a:latin typeface="Tahoma" pitchFamily="34" charset="0"/>
                <a:ea typeface="Tahoma" pitchFamily="34" charset="0"/>
                <a:cs typeface="Tahoma" pitchFamily="34" charset="0"/>
              </a:rPr>
              <a:t> </a:t>
            </a: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a:t>
            </a:r>
            <a:r>
              <a:rPr kumimoji="0" lang="es-ES_tradnl" sz="2000" b="0" i="0" u="none" strike="noStrike" kern="1200" cap="none" spc="0" normalizeH="0" baseline="0" noProof="0" dirty="0">
                <a:ln>
                  <a:noFill/>
                </a:ln>
                <a:effectLst/>
                <a:uLnTx/>
                <a:uFillTx/>
                <a:latin typeface="Tahoma" pitchFamily="34" charset="0"/>
                <a:ea typeface="Tahoma" pitchFamily="34" charset="0"/>
                <a:cs typeface="Tahoma" pitchFamily="34" charset="0"/>
              </a:rPr>
              <a:t>3.866</a:t>
            </a:r>
            <a:r>
              <a:rPr kumimoji="0" lang="es-ES" sz="2000" b="0" i="0" u="none" strike="noStrike" kern="1200" cap="none" spc="0" normalizeH="0" baseline="0" noProof="0" dirty="0">
                <a:ln>
                  <a:noFill/>
                </a:ln>
                <a:effectLst/>
                <a:uLnTx/>
                <a:uFillTx/>
                <a:latin typeface="Tahoma" pitchFamily="34" charset="0"/>
                <a:ea typeface="Tahoma" pitchFamily="34" charset="0"/>
                <a:cs typeface="Tahoma" pitchFamily="34" charset="0"/>
              </a:rPr>
              <a:t> EECC</a:t>
            </a: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a:t>
            </a:r>
            <a:r>
              <a:rPr kumimoji="0" lang="es-ES" sz="20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en varios Centros</a:t>
            </a: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a:t>
            </a:r>
          </a:p>
          <a:p>
            <a:pPr marL="476250" marR="0" lvl="1" indent="-285750" algn="l" defTabSz="914400" rtl="0" eaLnBrk="1" fontAlgn="auto" latinLnBrk="0" hangingPunct="1">
              <a:lnSpc>
                <a:spcPct val="100000"/>
              </a:lnSpc>
              <a:spcBef>
                <a:spcPct val="20000"/>
              </a:spcBef>
              <a:spcAft>
                <a:spcPts val="400"/>
              </a:spcAft>
              <a:buClrTx/>
              <a:buSzPct val="70000"/>
              <a:buFont typeface="Wingdings" pitchFamily="2" charset="2"/>
              <a:buChar char="q"/>
              <a:tabLst/>
              <a:defRPr/>
            </a:pP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Respecto a la </a:t>
            </a:r>
            <a:r>
              <a:rPr kumimoji="0" lang="es-ES" sz="20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dimensión geográfica</a:t>
            </a: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de estos ensayos, el </a:t>
            </a:r>
            <a:r>
              <a:rPr kumimoji="0" lang="es-ES" sz="2000" b="1" i="0" u="none" strike="noStrike" kern="1200" cap="none" spc="0" normalizeH="0" baseline="0" noProof="0" dirty="0">
                <a:ln>
                  <a:noFill/>
                </a:ln>
                <a:effectLst/>
                <a:uLnTx/>
                <a:uFillTx/>
                <a:latin typeface="Tahoma" pitchFamily="34" charset="0"/>
                <a:ea typeface="Tahoma" pitchFamily="34" charset="0"/>
                <a:cs typeface="Tahoma" pitchFamily="34" charset="0"/>
              </a:rPr>
              <a:t>6,1% </a:t>
            </a: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de los EC son </a:t>
            </a:r>
            <a:r>
              <a:rPr kumimoji="0" lang="es-ES" sz="20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locales</a:t>
            </a:r>
            <a:r>
              <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y el </a:t>
            </a:r>
            <a:r>
              <a:rPr kumimoji="0" lang="es-ES" sz="2000" b="1" i="0" u="none" strike="noStrike" kern="1200" cap="none" spc="0" normalizeH="0" baseline="0" noProof="0" dirty="0">
                <a:ln>
                  <a:noFill/>
                </a:ln>
                <a:effectLst/>
                <a:uLnTx/>
                <a:uFillTx/>
                <a:latin typeface="Tahoma" pitchFamily="34" charset="0"/>
                <a:ea typeface="Tahoma" pitchFamily="34" charset="0"/>
                <a:cs typeface="Tahoma" pitchFamily="34" charset="0"/>
              </a:rPr>
              <a:t>93,9% </a:t>
            </a:r>
            <a:r>
              <a:rPr kumimoji="0" lang="es-ES" sz="20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internacionales</a:t>
            </a:r>
            <a:endParaRPr kumimoji="0" lang="es-ES_tradnl"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48197209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05050A2C-B1E8-1E81-9AA2-21F12A7A9BFE}"/>
              </a:ext>
            </a:extLst>
          </p:cNvPr>
          <p:cNvPicPr>
            <a:picLocks noChangeAspect="1"/>
          </p:cNvPicPr>
          <p:nvPr/>
        </p:nvPicPr>
        <p:blipFill>
          <a:blip r:embed="rId2"/>
          <a:stretch>
            <a:fillRect/>
          </a:stretch>
        </p:blipFill>
        <p:spPr>
          <a:xfrm>
            <a:off x="2268000" y="756000"/>
            <a:ext cx="6624625" cy="5616000"/>
          </a:xfrm>
          <a:prstGeom prst="rect">
            <a:avLst/>
          </a:prstGeom>
        </p:spPr>
      </p:pic>
      <p:sp>
        <p:nvSpPr>
          <p:cNvPr id="2" name="Title 1"/>
          <p:cNvSpPr>
            <a:spLocks noGrp="1"/>
          </p:cNvSpPr>
          <p:nvPr>
            <p:ph type="title"/>
          </p:nvPr>
        </p:nvSpPr>
        <p:spPr/>
        <p:txBody>
          <a:bodyPr/>
          <a:lstStyle/>
          <a:p>
            <a:r>
              <a:rPr lang="es-ES_tradnl" dirty="0"/>
              <a:t>Evolución de los EECC</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39</a:t>
            </a:fld>
            <a:endParaRPr lang="es-ES"/>
          </a:p>
        </p:txBody>
      </p:sp>
      <p:sp>
        <p:nvSpPr>
          <p:cNvPr id="7" name="Rectangle 4"/>
          <p:cNvSpPr>
            <a:spLocks noChangeArrowheads="1"/>
          </p:cNvSpPr>
          <p:nvPr/>
        </p:nvSpPr>
        <p:spPr bwMode="auto">
          <a:xfrm>
            <a:off x="214282" y="1066800"/>
            <a:ext cx="1962150" cy="2084399"/>
          </a:xfrm>
          <a:prstGeom prst="rect">
            <a:avLst/>
          </a:prstGeom>
          <a:solidFill>
            <a:schemeClr val="bg1">
              <a:lumMod val="95000"/>
            </a:schemeClr>
          </a:solidFill>
          <a:ln w="9525">
            <a:noFill/>
            <a:miter lim="800000"/>
            <a:headEnd/>
            <a:tailEnd/>
          </a:ln>
          <a:effectLst/>
        </p:spPr>
        <p:txBody>
          <a:bodyPr tIns="72000" bIns="72000">
            <a:spAutoFit/>
          </a:bodyPr>
          <a:lstStyle/>
          <a:p>
            <a:pPr eaLnBrk="0" hangingPunct="0">
              <a:spcBef>
                <a:spcPct val="30000"/>
              </a:spcBef>
              <a:spcAft>
                <a:spcPct val="30000"/>
              </a:spcAft>
              <a:buSzPct val="75000"/>
              <a:buFont typeface="Wingdings" pitchFamily="2" charset="2"/>
              <a:buNone/>
            </a:pPr>
            <a:r>
              <a:rPr lang="es-ES_tradnl" sz="1800" b="1" dirty="0">
                <a:solidFill>
                  <a:srgbClr val="2D2323"/>
                </a:solidFill>
                <a:latin typeface="Tahoma" pitchFamily="34" charset="0"/>
              </a:rPr>
              <a:t>Evolución en el tiempo</a:t>
            </a:r>
            <a:r>
              <a:rPr lang="es-ES_tradnl" sz="1800" dirty="0">
                <a:solidFill>
                  <a:srgbClr val="2D2323"/>
                </a:solidFill>
                <a:latin typeface="Tahoma" pitchFamily="34" charset="0"/>
              </a:rPr>
              <a:t> del número de EECC </a:t>
            </a:r>
            <a:r>
              <a:rPr lang="es-ES_tradnl" sz="1800" b="1" dirty="0">
                <a:solidFill>
                  <a:srgbClr val="2D2323"/>
                </a:solidFill>
                <a:latin typeface="Tahoma" pitchFamily="34" charset="0"/>
              </a:rPr>
              <a:t>internacionales</a:t>
            </a:r>
            <a:r>
              <a:rPr lang="es-ES_tradnl" sz="1800" dirty="0">
                <a:solidFill>
                  <a:srgbClr val="2D2323"/>
                </a:solidFill>
                <a:latin typeface="Tahoma" pitchFamily="34" charset="0"/>
              </a:rPr>
              <a:t> y del número de EECC </a:t>
            </a:r>
            <a:r>
              <a:rPr lang="es-ES_tradnl" sz="1800" b="1" dirty="0" err="1">
                <a:solidFill>
                  <a:srgbClr val="2D2323"/>
                </a:solidFill>
                <a:latin typeface="Tahoma" pitchFamily="34" charset="0"/>
              </a:rPr>
              <a:t>multicéntricos</a:t>
            </a:r>
            <a:r>
              <a:rPr lang="es-ES_tradnl" sz="1800" dirty="0">
                <a:solidFill>
                  <a:srgbClr val="2D2323"/>
                </a:solidFill>
                <a:latin typeface="Tahoma" pitchFamily="34" charset="0"/>
              </a:rPr>
              <a:t>. </a:t>
            </a:r>
          </a:p>
        </p:txBody>
      </p:sp>
      <p:sp>
        <p:nvSpPr>
          <p:cNvPr id="8" name="Rectangle 6"/>
          <p:cNvSpPr>
            <a:spLocks noChangeArrowheads="1"/>
          </p:cNvSpPr>
          <p:nvPr/>
        </p:nvSpPr>
        <p:spPr bwMode="auto">
          <a:xfrm>
            <a:off x="412720" y="3923793"/>
            <a:ext cx="1763712" cy="1988237"/>
          </a:xfrm>
          <a:prstGeom prst="rect">
            <a:avLst/>
          </a:prstGeom>
          <a:noFill/>
          <a:ln w="9525">
            <a:solidFill>
              <a:schemeClr val="tx1"/>
            </a:solidFill>
            <a:miter lim="800000"/>
            <a:headEnd/>
            <a:tailEnd/>
          </a:ln>
          <a:effectLst/>
        </p:spPr>
        <p:txBody>
          <a:bodyPr wrap="square">
            <a:spAutoFit/>
          </a:bodyPr>
          <a:lstStyle/>
          <a:p>
            <a:pPr eaLnBrk="0" hangingPunct="0">
              <a:lnSpc>
                <a:spcPct val="110000"/>
              </a:lnSpc>
              <a:spcBef>
                <a:spcPct val="30000"/>
              </a:spcBef>
              <a:spcAft>
                <a:spcPct val="30000"/>
              </a:spcAft>
              <a:buSzPct val="75000"/>
              <a:buFont typeface="Wingdings" pitchFamily="2" charset="2"/>
              <a:buNone/>
            </a:pPr>
            <a:r>
              <a:rPr lang="es-ES" sz="1400" dirty="0">
                <a:solidFill>
                  <a:srgbClr val="2D2323"/>
                </a:solidFill>
                <a:latin typeface="Tahoma" pitchFamily="34" charset="0"/>
              </a:rPr>
              <a:t>EC con fecha </a:t>
            </a:r>
            <a:r>
              <a:rPr lang="es-ES_tradnl" sz="1400" dirty="0">
                <a:solidFill>
                  <a:srgbClr val="2D2323"/>
                </a:solidFill>
                <a:latin typeface="Tahoma" pitchFamily="34" charset="0"/>
              </a:rPr>
              <a:t>mínima </a:t>
            </a:r>
            <a:r>
              <a:rPr lang="es-ES" sz="1400" dirty="0">
                <a:solidFill>
                  <a:srgbClr val="2D2323"/>
                </a:solidFill>
                <a:latin typeface="Tahoma" pitchFamily="34" charset="0"/>
              </a:rPr>
              <a:t>de envío al CEIC de </a:t>
            </a:r>
            <a:r>
              <a:rPr lang="es-ES" sz="1400" dirty="0" err="1">
                <a:solidFill>
                  <a:srgbClr val="2D2323"/>
                </a:solidFill>
                <a:latin typeface="Tahoma" pitchFamily="34" charset="0"/>
              </a:rPr>
              <a:t>ref</a:t>
            </a:r>
            <a:r>
              <a:rPr lang="es-ES" sz="1400" dirty="0">
                <a:solidFill>
                  <a:srgbClr val="2D2323"/>
                </a:solidFill>
                <a:latin typeface="Tahoma" pitchFamily="34" charset="0"/>
              </a:rPr>
              <a:t> / AEMPS dentro de cada semestre</a:t>
            </a:r>
            <a:r>
              <a:rPr lang="es-ES_tradnl" sz="1400" dirty="0">
                <a:solidFill>
                  <a:srgbClr val="2D2323"/>
                </a:solidFill>
                <a:latin typeface="Tahoma" pitchFamily="34" charset="0"/>
              </a:rPr>
              <a:t> y </a:t>
            </a:r>
            <a:r>
              <a:rPr lang="es-ES_tradnl" sz="1400" b="1" dirty="0">
                <a:solidFill>
                  <a:srgbClr val="2D2323"/>
                </a:solidFill>
                <a:latin typeface="Tahoma" pitchFamily="34" charset="0"/>
              </a:rPr>
              <a:t>porcentaje</a:t>
            </a:r>
            <a:r>
              <a:rPr lang="es-ES_tradnl" sz="1400" dirty="0">
                <a:solidFill>
                  <a:srgbClr val="2D2323"/>
                </a:solidFill>
                <a:latin typeface="Tahoma" pitchFamily="34" charset="0"/>
              </a:rPr>
              <a:t> sobre el total de EC en cada semestre.</a:t>
            </a:r>
          </a:p>
        </p:txBody>
      </p:sp>
      <p:sp>
        <p:nvSpPr>
          <p:cNvPr id="10" name="Footer Placeholder 3"/>
          <p:cNvSpPr>
            <a:spLocks noGrp="1"/>
          </p:cNvSpPr>
          <p:nvPr>
            <p:ph type="ftr" sz="quarter" idx="11"/>
          </p:nvPr>
        </p:nvSpPr>
        <p:spPr>
          <a:xfrm>
            <a:off x="179512" y="6309320"/>
            <a:ext cx="2952328" cy="365125"/>
          </a:xfrm>
        </p:spPr>
        <p:txBody>
          <a:bodyPr/>
          <a:lstStyle/>
          <a:p>
            <a:pPr lvl="0">
              <a:defRPr/>
            </a:pPr>
            <a:r>
              <a:rPr lang="es-ES" dirty="0">
                <a:solidFill>
                  <a:prstClr val="black">
                    <a:lumMod val="65000"/>
                    <a:lumOff val="35000"/>
                  </a:prstClr>
                </a:solidFill>
              </a:rPr>
              <a:t>Datos y Análisis 31ª Publicación </a:t>
            </a:r>
            <a:r>
              <a:rPr lang="es-ES" dirty="0" err="1">
                <a:solidFill>
                  <a:prstClr val="black">
                    <a:lumMod val="65000"/>
                    <a:lumOff val="35000"/>
                  </a:prstClr>
                </a:solidFill>
              </a:rPr>
              <a:t>BDMetrics</a:t>
            </a:r>
            <a:r>
              <a:rPr lang="es-ES" dirty="0">
                <a:solidFill>
                  <a:prstClr val="black">
                    <a:lumMod val="65000"/>
                    <a:lumOff val="35000"/>
                  </a:prstClr>
                </a:solidFill>
              </a:rPr>
              <a:t>  17 de mayo de 2022</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E06D0909-7343-A7D9-D788-1FAF811AB855}"/>
              </a:ext>
            </a:extLst>
          </p:cNvPr>
          <p:cNvPicPr>
            <a:picLocks noChangeAspect="1"/>
          </p:cNvPicPr>
          <p:nvPr/>
        </p:nvPicPr>
        <p:blipFill>
          <a:blip r:embed="rId2"/>
          <a:stretch>
            <a:fillRect/>
          </a:stretch>
        </p:blipFill>
        <p:spPr>
          <a:xfrm>
            <a:off x="288000" y="2124000"/>
            <a:ext cx="8604267" cy="3708000"/>
          </a:xfrm>
          <a:prstGeom prst="rect">
            <a:avLst/>
          </a:prstGeom>
        </p:spPr>
      </p:pic>
      <p:sp>
        <p:nvSpPr>
          <p:cNvPr id="2" name="Title 1"/>
          <p:cNvSpPr>
            <a:spLocks noGrp="1"/>
          </p:cNvSpPr>
          <p:nvPr>
            <p:ph type="title"/>
          </p:nvPr>
        </p:nvSpPr>
        <p:spPr/>
        <p:txBody>
          <a:bodyPr/>
          <a:lstStyle/>
          <a:p>
            <a:r>
              <a:rPr lang="es-ES_tradnl" dirty="0"/>
              <a:t>Tipología de la Investigación Clínica</a:t>
            </a:r>
            <a:endParaRPr lang="es-ES" dirty="0">
              <a:solidFill>
                <a:srgbClr val="FF0000"/>
              </a:solidFill>
            </a:endParaRPr>
          </a:p>
        </p:txBody>
      </p:sp>
      <p:sp>
        <p:nvSpPr>
          <p:cNvPr id="2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8" name="Text Box 56"/>
          <p:cNvSpPr txBox="1">
            <a:spLocks noChangeArrowheads="1"/>
          </p:cNvSpPr>
          <p:nvPr/>
        </p:nvSpPr>
        <p:spPr bwMode="auto">
          <a:xfrm>
            <a:off x="438573" y="3587320"/>
            <a:ext cx="515133" cy="422405"/>
          </a:xfrm>
          <a:prstGeom prst="rect">
            <a:avLst/>
          </a:prstGeom>
          <a:solidFill>
            <a:schemeClr val="bg1"/>
          </a:solidFill>
          <a:ln w="6350">
            <a:solidFill>
              <a:schemeClr val="tx1"/>
            </a:solidFill>
            <a:miter lim="800000"/>
            <a:headEnd/>
            <a:tailEnd/>
          </a:ln>
          <a:effectLst/>
        </p:spPr>
        <p:txBody>
          <a:bodyPr wrap="none" lIns="36000" tIns="72000" rIns="36000" bIns="72000">
            <a:spAutoFit/>
          </a:bodyPr>
          <a:lstStyle/>
          <a:p>
            <a:pPr lvl="0" algn="ctr" eaLnBrk="0" hangingPunct="0">
              <a:spcBef>
                <a:spcPct val="50000"/>
              </a:spcBef>
              <a:defRPr/>
            </a:pPr>
            <a:r>
              <a:rPr lang="es-ES_tradnl" b="1" dirty="0">
                <a:solidFill>
                  <a:prstClr val="black"/>
                </a:solidFill>
                <a:latin typeface="Tahoma" pitchFamily="34" charset="0"/>
              </a:rPr>
              <a:t>617</a:t>
            </a:r>
          </a:p>
        </p:txBody>
      </p:sp>
      <p:sp>
        <p:nvSpPr>
          <p:cNvPr id="10" name="Text Box 58"/>
          <p:cNvSpPr txBox="1">
            <a:spLocks noChangeArrowheads="1"/>
          </p:cNvSpPr>
          <p:nvPr/>
        </p:nvSpPr>
        <p:spPr bwMode="auto">
          <a:xfrm>
            <a:off x="2344853" y="3755892"/>
            <a:ext cx="901824" cy="444216"/>
          </a:xfrm>
          <a:prstGeom prst="rect">
            <a:avLst/>
          </a:prstGeom>
          <a:solidFill>
            <a:schemeClr val="bg1"/>
          </a:solidFill>
          <a:ln w="6350">
            <a:solidFill>
              <a:schemeClr val="tx1"/>
            </a:solidFill>
            <a:miter lim="800000"/>
            <a:headEnd/>
            <a:tailEnd/>
          </a:ln>
          <a:effectLst/>
        </p:spPr>
        <p:txBody>
          <a:bodyPr wrap="square" tIns="82800" bIns="82800">
            <a:spAutoFit/>
          </a:bodyPr>
          <a:lstStyle/>
          <a:p>
            <a:pPr lvl="0" algn="ctr" eaLnBrk="0" hangingPunct="0">
              <a:spcBef>
                <a:spcPct val="50000"/>
              </a:spcBef>
              <a:defRPr/>
            </a:pPr>
            <a:r>
              <a:rPr lang="es-ES_tradnl" b="1" dirty="0">
                <a:solidFill>
                  <a:prstClr val="black"/>
                </a:solidFill>
                <a:latin typeface="Tahoma" pitchFamily="34" charset="0"/>
              </a:rPr>
              <a:t>1.344</a:t>
            </a:r>
          </a:p>
        </p:txBody>
      </p:sp>
      <p:sp>
        <p:nvSpPr>
          <p:cNvPr id="12" name="Text Box 60"/>
          <p:cNvSpPr txBox="1">
            <a:spLocks noChangeArrowheads="1"/>
          </p:cNvSpPr>
          <p:nvPr/>
        </p:nvSpPr>
        <p:spPr bwMode="auto">
          <a:xfrm>
            <a:off x="107504" y="2753081"/>
            <a:ext cx="990600" cy="659660"/>
          </a:xfrm>
          <a:prstGeom prst="rect">
            <a:avLst/>
          </a:prstGeom>
          <a:solidFill>
            <a:schemeClr val="bg1"/>
          </a:solidFill>
          <a:ln w="6350">
            <a:solidFill>
              <a:schemeClr val="tx1"/>
            </a:solidFill>
            <a:miter lim="800000"/>
            <a:headEnd/>
            <a:tailEnd/>
          </a:ln>
          <a:effectLst/>
        </p:spPr>
        <p:txBody>
          <a:bodyPr wrap="square" tIns="82800" bIns="82800">
            <a:spAutoFit/>
          </a:bodyPr>
          <a:lstStyle/>
          <a:p>
            <a:pPr lvl="0" algn="ctr" eaLnBrk="0" hangingPunct="0">
              <a:spcBef>
                <a:spcPct val="50000"/>
              </a:spcBef>
              <a:defRPr/>
            </a:pPr>
            <a:r>
              <a:rPr kumimoji="0" lang="es-ES_tradnl" sz="1400" b="1" i="0" u="none" strike="noStrike" kern="1200" cap="none" spc="0" normalizeH="0" baseline="0" noProof="0" dirty="0">
                <a:ln>
                  <a:noFill/>
                </a:ln>
                <a:solidFill>
                  <a:prstClr val="black"/>
                </a:solidFill>
                <a:effectLst/>
                <a:uLnTx/>
                <a:uFillTx/>
                <a:latin typeface="Tahoma" pitchFamily="34" charset="0"/>
                <a:ea typeface="+mn-ea"/>
                <a:cs typeface="+mn-cs"/>
              </a:rPr>
              <a:t>FASE I</a:t>
            </a:r>
            <a:r>
              <a:rPr kumimoji="0" lang="es-ES_tradnl" sz="1200" b="1" i="0" u="none" strike="noStrike" kern="1200" cap="none" spc="0" normalizeH="0" baseline="0" noProof="0" dirty="0">
                <a:ln>
                  <a:noFill/>
                </a:ln>
                <a:solidFill>
                  <a:prstClr val="black"/>
                </a:solidFill>
                <a:effectLst/>
                <a:uLnTx/>
                <a:uFillTx/>
                <a:latin typeface="Tahoma" pitchFamily="34" charset="0"/>
                <a:ea typeface="+mn-ea"/>
                <a:cs typeface="+mn-cs"/>
              </a:rPr>
              <a:t> </a:t>
            </a:r>
            <a:r>
              <a:rPr lang="es-ES_tradnl" b="1" dirty="0">
                <a:solidFill>
                  <a:prstClr val="black"/>
                </a:solidFill>
                <a:latin typeface="Tahoma" pitchFamily="34" charset="0"/>
              </a:rPr>
              <a:t>14,8%</a:t>
            </a:r>
          </a:p>
        </p:txBody>
      </p:sp>
      <p:sp>
        <p:nvSpPr>
          <p:cNvPr id="13" name="Text Box 61"/>
          <p:cNvSpPr txBox="1">
            <a:spLocks noChangeArrowheads="1"/>
          </p:cNvSpPr>
          <p:nvPr/>
        </p:nvSpPr>
        <p:spPr bwMode="auto">
          <a:xfrm>
            <a:off x="2103677" y="2865691"/>
            <a:ext cx="1143000" cy="659660"/>
          </a:xfrm>
          <a:prstGeom prst="rect">
            <a:avLst/>
          </a:prstGeom>
          <a:solidFill>
            <a:schemeClr val="bg1"/>
          </a:solidFill>
          <a:ln w="6350">
            <a:solidFill>
              <a:schemeClr val="tx1"/>
            </a:solidFill>
            <a:miter lim="800000"/>
            <a:headEnd/>
            <a:tailEnd/>
          </a:ln>
          <a:effectLst/>
        </p:spPr>
        <p:txBody>
          <a:bodyPr wrap="square" tIns="82800" bIns="82800">
            <a:spAutoFit/>
          </a:bodyPr>
          <a:lstStyle/>
          <a:p>
            <a:pPr lvl="0" algn="ctr" eaLnBrk="0" hangingPunct="0">
              <a:spcBef>
                <a:spcPct val="50000"/>
              </a:spcBef>
              <a:defRPr/>
            </a:pPr>
            <a:r>
              <a:rPr kumimoji="0" lang="es-ES_tradnl" sz="1400" b="1" i="0" u="none" strike="noStrike" kern="1200" cap="none" spc="0" normalizeH="0" baseline="0" noProof="0" dirty="0">
                <a:ln>
                  <a:noFill/>
                </a:ln>
                <a:solidFill>
                  <a:prstClr val="black"/>
                </a:solidFill>
                <a:effectLst/>
                <a:uLnTx/>
                <a:uFillTx/>
                <a:latin typeface="Tahoma" pitchFamily="34" charset="0"/>
                <a:ea typeface="+mn-ea"/>
                <a:cs typeface="+mn-cs"/>
              </a:rPr>
              <a:t>FASE II </a:t>
            </a:r>
            <a:r>
              <a:rPr lang="es-ES_tradnl" b="1" dirty="0">
                <a:solidFill>
                  <a:prstClr val="black"/>
                </a:solidFill>
                <a:latin typeface="Tahoma" pitchFamily="34" charset="0"/>
              </a:rPr>
              <a:t>32,3%</a:t>
            </a:r>
          </a:p>
        </p:txBody>
      </p:sp>
      <p:sp>
        <p:nvSpPr>
          <p:cNvPr id="14" name="Text Box 62"/>
          <p:cNvSpPr txBox="1">
            <a:spLocks noChangeArrowheads="1"/>
          </p:cNvSpPr>
          <p:nvPr/>
        </p:nvSpPr>
        <p:spPr bwMode="auto">
          <a:xfrm>
            <a:off x="4847560" y="2826167"/>
            <a:ext cx="1143000" cy="659660"/>
          </a:xfrm>
          <a:prstGeom prst="rect">
            <a:avLst/>
          </a:prstGeom>
          <a:solidFill>
            <a:schemeClr val="bg1"/>
          </a:solidFill>
          <a:ln w="6350">
            <a:solidFill>
              <a:schemeClr val="tx1"/>
            </a:solidFill>
            <a:miter lim="800000"/>
            <a:headEnd/>
            <a:tailEnd/>
          </a:ln>
          <a:effectLst/>
        </p:spPr>
        <p:txBody>
          <a:bodyPr tIns="82800" bIns="82800">
            <a:spAutoFit/>
          </a:bodyPr>
          <a:lstStyle/>
          <a:p>
            <a:pPr lvl="0" algn="ctr" eaLnBrk="0" hangingPunct="0">
              <a:spcBef>
                <a:spcPct val="50000"/>
              </a:spcBef>
              <a:defRPr/>
            </a:pPr>
            <a:r>
              <a:rPr kumimoji="0" lang="es-ES_tradnl" sz="1400" b="1" i="0" u="none" strike="noStrike" kern="1200" cap="none" spc="0" normalizeH="0" baseline="0" noProof="0" dirty="0">
                <a:ln>
                  <a:noFill/>
                </a:ln>
                <a:solidFill>
                  <a:prstClr val="black"/>
                </a:solidFill>
                <a:effectLst/>
                <a:uLnTx/>
                <a:uFillTx/>
                <a:latin typeface="Tahoma" pitchFamily="34" charset="0"/>
                <a:ea typeface="+mn-ea"/>
                <a:cs typeface="+mn-cs"/>
              </a:rPr>
              <a:t>FASE III </a:t>
            </a:r>
            <a:r>
              <a:rPr lang="es-ES_tradnl" b="1" dirty="0">
                <a:solidFill>
                  <a:prstClr val="black"/>
                </a:solidFill>
                <a:latin typeface="Tahoma" pitchFamily="34" charset="0"/>
              </a:rPr>
              <a:t>46,3%</a:t>
            </a:r>
          </a:p>
        </p:txBody>
      </p:sp>
      <p:sp>
        <p:nvSpPr>
          <p:cNvPr id="15" name="Text Box 63"/>
          <p:cNvSpPr txBox="1">
            <a:spLocks noChangeArrowheads="1"/>
          </p:cNvSpPr>
          <p:nvPr/>
        </p:nvSpPr>
        <p:spPr bwMode="auto">
          <a:xfrm>
            <a:off x="7825474" y="2808656"/>
            <a:ext cx="1143000" cy="659660"/>
          </a:xfrm>
          <a:prstGeom prst="rect">
            <a:avLst/>
          </a:prstGeom>
          <a:solidFill>
            <a:schemeClr val="bg1"/>
          </a:solidFill>
          <a:ln w="6350">
            <a:solidFill>
              <a:schemeClr val="tx1"/>
            </a:solidFill>
            <a:miter lim="800000"/>
            <a:headEnd/>
            <a:tailEnd/>
          </a:ln>
          <a:effectLst/>
        </p:spPr>
        <p:txBody>
          <a:bodyPr wrap="square" tIns="82800" bIns="82800">
            <a:spAutoFit/>
          </a:bodyPr>
          <a:lstStyle/>
          <a:p>
            <a:pPr lvl="0" algn="ctr" eaLnBrk="0" hangingPunct="0">
              <a:spcBef>
                <a:spcPct val="50000"/>
              </a:spcBef>
              <a:defRPr/>
            </a:pPr>
            <a:r>
              <a:rPr kumimoji="0" lang="es-ES_tradnl" sz="1400" b="1" i="0" u="none" strike="noStrike" kern="1200" cap="none" spc="0" normalizeH="0" baseline="0" noProof="0" dirty="0">
                <a:ln>
                  <a:noFill/>
                </a:ln>
                <a:solidFill>
                  <a:prstClr val="black"/>
                </a:solidFill>
                <a:effectLst/>
                <a:uLnTx/>
                <a:uFillTx/>
                <a:latin typeface="Tahoma" pitchFamily="34" charset="0"/>
                <a:ea typeface="+mn-ea"/>
                <a:cs typeface="+mn-cs"/>
              </a:rPr>
              <a:t>FASE IV </a:t>
            </a:r>
            <a:r>
              <a:rPr lang="es-ES_tradnl" b="1" dirty="0">
                <a:solidFill>
                  <a:prstClr val="black"/>
                </a:solidFill>
                <a:latin typeface="Tahoma" pitchFamily="34" charset="0"/>
              </a:rPr>
              <a:t>6,5%</a:t>
            </a:r>
          </a:p>
        </p:txBody>
      </p:sp>
      <p:sp>
        <p:nvSpPr>
          <p:cNvPr id="18" name="Text Box 67"/>
          <p:cNvSpPr txBox="1">
            <a:spLocks noChangeArrowheads="1"/>
          </p:cNvSpPr>
          <p:nvPr/>
        </p:nvSpPr>
        <p:spPr bwMode="auto">
          <a:xfrm>
            <a:off x="5293513" y="3729328"/>
            <a:ext cx="901824" cy="444216"/>
          </a:xfrm>
          <a:prstGeom prst="rect">
            <a:avLst/>
          </a:prstGeom>
          <a:solidFill>
            <a:schemeClr val="bg1"/>
          </a:solidFill>
          <a:ln w="6350">
            <a:solidFill>
              <a:schemeClr val="tx1"/>
            </a:solidFill>
            <a:miter lim="800000"/>
            <a:headEnd/>
            <a:tailEnd/>
          </a:ln>
          <a:effectLst/>
        </p:spPr>
        <p:txBody>
          <a:bodyPr wrap="square" tIns="82800" bIns="82800">
            <a:spAutoFit/>
          </a:bodyPr>
          <a:lstStyle/>
          <a:p>
            <a:pPr lvl="0" algn="ctr" eaLnBrk="0" hangingPunct="0">
              <a:spcBef>
                <a:spcPct val="50000"/>
              </a:spcBef>
              <a:defRPr/>
            </a:pPr>
            <a:r>
              <a:rPr lang="es-ES_tradnl" b="1" dirty="0">
                <a:solidFill>
                  <a:prstClr val="black"/>
                </a:solidFill>
                <a:latin typeface="Tahoma" pitchFamily="34" charset="0"/>
              </a:rPr>
              <a:t>1.929</a:t>
            </a:r>
          </a:p>
        </p:txBody>
      </p:sp>
      <p:sp>
        <p:nvSpPr>
          <p:cNvPr id="22" name="Rectangle 71"/>
          <p:cNvSpPr txBox="1">
            <a:spLocks noChangeArrowheads="1"/>
          </p:cNvSpPr>
          <p:nvPr/>
        </p:nvSpPr>
        <p:spPr bwMode="auto">
          <a:xfrm>
            <a:off x="401636" y="1252823"/>
            <a:ext cx="8385206" cy="461665"/>
          </a:xfrm>
          <a:prstGeom prst="rect">
            <a:avLst/>
          </a:prstGeom>
          <a:solidFill>
            <a:schemeClr val="bg1">
              <a:lumMod val="95000"/>
            </a:schemeClr>
          </a:solid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30000"/>
              </a:spcBef>
              <a:spcAft>
                <a:spcPct val="30000"/>
              </a:spcAft>
              <a:buClrTx/>
              <a:buSzPct val="75000"/>
              <a:buFont typeface="Wingdings" pitchFamily="2" charset="2"/>
              <a:buNone/>
              <a:tabLst/>
              <a:defRPr/>
            </a:pPr>
            <a:r>
              <a:rPr kumimoji="0" lang="es-ES_tradnl" sz="2400" b="0" i="0" u="none" strike="noStrike" kern="0" cap="none" spc="0" normalizeH="0" baseline="0" noProof="0" dirty="0">
                <a:ln>
                  <a:noFill/>
                </a:ln>
                <a:solidFill>
                  <a:srgbClr val="2D2323"/>
                </a:solidFill>
                <a:effectLst/>
                <a:uLnTx/>
                <a:uFillTx/>
                <a:latin typeface="Tahoma" pitchFamily="34" charset="0"/>
                <a:ea typeface="+mn-ea"/>
                <a:cs typeface="Tahoma" pitchFamily="34" charset="0"/>
              </a:rPr>
              <a:t>Distribución de los 4.162 EECC por </a:t>
            </a:r>
            <a:r>
              <a:rPr kumimoji="0" lang="es-ES_tradnl" sz="2400" b="1" i="0" u="none" strike="noStrike" kern="0" cap="none" spc="0" normalizeH="0" baseline="0" noProof="0" dirty="0">
                <a:ln>
                  <a:noFill/>
                </a:ln>
                <a:solidFill>
                  <a:srgbClr val="2D2323"/>
                </a:solidFill>
                <a:effectLst/>
                <a:uLnTx/>
                <a:uFillTx/>
                <a:latin typeface="Tahoma" pitchFamily="34" charset="0"/>
                <a:ea typeface="+mn-ea"/>
                <a:cs typeface="Tahoma" pitchFamily="34" charset="0"/>
              </a:rPr>
              <a:t>Fases</a:t>
            </a:r>
            <a:r>
              <a:rPr kumimoji="0" lang="es-ES_tradnl" sz="2400" b="0" i="0" u="none" strike="noStrike" kern="0" cap="none" spc="0" normalizeH="0" baseline="0" noProof="0" dirty="0">
                <a:ln>
                  <a:noFill/>
                </a:ln>
                <a:solidFill>
                  <a:srgbClr val="2D2323"/>
                </a:solidFill>
                <a:effectLst/>
                <a:uLnTx/>
                <a:uFillTx/>
                <a:latin typeface="Tahoma" pitchFamily="34" charset="0"/>
                <a:ea typeface="+mn-ea"/>
                <a:cs typeface="Tahoma" pitchFamily="34" charset="0"/>
              </a:rPr>
              <a:t> de la investigación</a:t>
            </a:r>
            <a:endParaRPr kumimoji="0" lang="es-ES" sz="2400" b="0" i="0" u="none" strike="noStrike" kern="0" cap="none" spc="0" normalizeH="0" baseline="0" noProof="0" dirty="0">
              <a:ln>
                <a:noFill/>
              </a:ln>
              <a:solidFill>
                <a:srgbClr val="2D2323"/>
              </a:solidFill>
              <a:effectLst/>
              <a:uLnTx/>
              <a:uFillTx/>
              <a:latin typeface="Tahoma" pitchFamily="34" charset="0"/>
              <a:ea typeface="+mn-ea"/>
              <a:cs typeface="Tahoma" pitchFamily="34" charset="0"/>
            </a:endParaRPr>
          </a:p>
        </p:txBody>
      </p:sp>
      <p:sp>
        <p:nvSpPr>
          <p:cNvPr id="25" name="Text Box 56">
            <a:extLst>
              <a:ext uri="{FF2B5EF4-FFF2-40B4-BE49-F238E27FC236}">
                <a16:creationId xmlns:a16="http://schemas.microsoft.com/office/drawing/2014/main" id="{F3081473-5CC2-4E66-97CC-41F62D7EE21F}"/>
              </a:ext>
            </a:extLst>
          </p:cNvPr>
          <p:cNvSpPr txBox="1">
            <a:spLocks noChangeArrowheads="1"/>
          </p:cNvSpPr>
          <p:nvPr/>
        </p:nvSpPr>
        <p:spPr bwMode="auto">
          <a:xfrm>
            <a:off x="7854676" y="3740233"/>
            <a:ext cx="526526" cy="422405"/>
          </a:xfrm>
          <a:prstGeom prst="rect">
            <a:avLst/>
          </a:prstGeom>
          <a:solidFill>
            <a:schemeClr val="bg1"/>
          </a:solidFill>
          <a:ln w="6350">
            <a:solidFill>
              <a:schemeClr val="tx1"/>
            </a:solidFill>
            <a:miter lim="800000"/>
            <a:headEnd/>
            <a:tailEnd/>
          </a:ln>
          <a:effectLst/>
        </p:spPr>
        <p:txBody>
          <a:bodyPr wrap="square" lIns="36000" tIns="72000" rIns="36000" bIns="72000">
            <a:spAutoFit/>
          </a:bodyPr>
          <a:lstStyle/>
          <a:p>
            <a:pPr lvl="0" algn="ctr" eaLnBrk="0" hangingPunct="0">
              <a:spcBef>
                <a:spcPct val="50000"/>
              </a:spcBef>
              <a:defRPr/>
            </a:pPr>
            <a:r>
              <a:rPr lang="es-ES_tradnl" b="1" dirty="0">
                <a:solidFill>
                  <a:prstClr val="black"/>
                </a:solidFill>
                <a:latin typeface="Tahoma" pitchFamily="34" charset="0"/>
              </a:rPr>
              <a:t>272</a:t>
            </a:r>
          </a:p>
        </p:txBody>
      </p:sp>
    </p:spTree>
    <p:extLst>
      <p:ext uri="{BB962C8B-B14F-4D97-AF65-F5344CB8AC3E}">
        <p14:creationId xmlns:p14="http://schemas.microsoft.com/office/powerpoint/2010/main" val="357521164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Evolución de las Fases de los EECC</a:t>
            </a:r>
            <a:endParaRPr lang="es-ES" dirty="0">
              <a:solidFill>
                <a:srgbClr val="FF0000"/>
              </a:solidFill>
            </a:endParaRPr>
          </a:p>
        </p:txBody>
      </p:sp>
      <p:sp>
        <p:nvSpPr>
          <p:cNvPr id="11"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9" name="Rectangle 1029"/>
          <p:cNvSpPr txBox="1">
            <a:spLocks noChangeArrowheads="1"/>
          </p:cNvSpPr>
          <p:nvPr/>
        </p:nvSpPr>
        <p:spPr>
          <a:xfrm>
            <a:off x="285720" y="1000108"/>
            <a:ext cx="1928826" cy="1938992"/>
          </a:xfrm>
          <a:prstGeom prst="rect">
            <a:avLst/>
          </a:prstGeom>
          <a:solidFill>
            <a:srgbClr val="F2F2F2"/>
          </a:solidFill>
          <a:ln/>
        </p:spPr>
        <p:txBody>
          <a:bodyPr vert="horz" wrap="square" lIns="91440" tIns="45720" rIns="91440" bIns="45720" rtlCol="0">
            <a:sp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Número de ensayos clínicos (EECC) por semestre y fase de la investigación</a:t>
            </a:r>
            <a:endPar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10" name="Rectangle 1030"/>
          <p:cNvSpPr>
            <a:spLocks noChangeArrowheads="1"/>
          </p:cNvSpPr>
          <p:nvPr/>
        </p:nvSpPr>
        <p:spPr bwMode="auto">
          <a:xfrm>
            <a:off x="357158" y="4400721"/>
            <a:ext cx="1857388" cy="1569660"/>
          </a:xfrm>
          <a:prstGeom prst="rect">
            <a:avLst/>
          </a:prstGeom>
          <a:no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EC con fecha mínima de envío al CEIC de referencia/AEMPS dentro de cada semestre.</a:t>
            </a:r>
            <a:endParaRPr kumimoji="0" lang="es-ES" sz="16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graphicFrame>
        <p:nvGraphicFramePr>
          <p:cNvPr id="4" name="Tabla 3">
            <a:extLst>
              <a:ext uri="{FF2B5EF4-FFF2-40B4-BE49-F238E27FC236}">
                <a16:creationId xmlns:a16="http://schemas.microsoft.com/office/drawing/2014/main" id="{7D1A4D1C-7048-4B92-867B-6C9A46461A73}"/>
              </a:ext>
            </a:extLst>
          </p:cNvPr>
          <p:cNvGraphicFramePr>
            <a:graphicFrameLocks noGrp="1"/>
          </p:cNvGraphicFramePr>
          <p:nvPr>
            <p:extLst>
              <p:ext uri="{D42A27DB-BD31-4B8C-83A1-F6EECF244321}">
                <p14:modId xmlns:p14="http://schemas.microsoft.com/office/powerpoint/2010/main" val="1138748529"/>
              </p:ext>
            </p:extLst>
          </p:nvPr>
        </p:nvGraphicFramePr>
        <p:xfrm>
          <a:off x="2699792" y="916782"/>
          <a:ext cx="6166607" cy="4976442"/>
        </p:xfrm>
        <a:graphic>
          <a:graphicData uri="http://schemas.openxmlformats.org/drawingml/2006/table">
            <a:tbl>
              <a:tblPr/>
              <a:tblGrid>
                <a:gridCol w="999069">
                  <a:extLst>
                    <a:ext uri="{9D8B030D-6E8A-4147-A177-3AD203B41FA5}">
                      <a16:colId xmlns:a16="http://schemas.microsoft.com/office/drawing/2014/main" val="57192233"/>
                    </a:ext>
                  </a:extLst>
                </a:gridCol>
                <a:gridCol w="1291437">
                  <a:extLst>
                    <a:ext uri="{9D8B030D-6E8A-4147-A177-3AD203B41FA5}">
                      <a16:colId xmlns:a16="http://schemas.microsoft.com/office/drawing/2014/main" val="4086545414"/>
                    </a:ext>
                  </a:extLst>
                </a:gridCol>
                <a:gridCol w="1292332">
                  <a:extLst>
                    <a:ext uri="{9D8B030D-6E8A-4147-A177-3AD203B41FA5}">
                      <a16:colId xmlns:a16="http://schemas.microsoft.com/office/drawing/2014/main" val="4145340127"/>
                    </a:ext>
                  </a:extLst>
                </a:gridCol>
                <a:gridCol w="1292332">
                  <a:extLst>
                    <a:ext uri="{9D8B030D-6E8A-4147-A177-3AD203B41FA5}">
                      <a16:colId xmlns:a16="http://schemas.microsoft.com/office/drawing/2014/main" val="1437717872"/>
                    </a:ext>
                  </a:extLst>
                </a:gridCol>
                <a:gridCol w="1291437">
                  <a:extLst>
                    <a:ext uri="{9D8B030D-6E8A-4147-A177-3AD203B41FA5}">
                      <a16:colId xmlns:a16="http://schemas.microsoft.com/office/drawing/2014/main" val="588544195"/>
                    </a:ext>
                  </a:extLst>
                </a:gridCol>
              </a:tblGrid>
              <a:tr h="351978">
                <a:tc>
                  <a:txBody>
                    <a:bodyPr/>
                    <a:lstStyle/>
                    <a:p>
                      <a:pPr algn="l" fontAlgn="b"/>
                      <a:endParaRPr lang="es-ES" sz="1000" b="0" i="0" u="none" strike="noStrike" dirty="0">
                        <a:effectLst/>
                        <a:latin typeface="Arial" panose="020B0604020202020204" pitchFamily="34" charset="0"/>
                      </a:endParaRPr>
                    </a:p>
                  </a:txBody>
                  <a:tcPr marL="9525" marR="9525" marT="9525" marB="0" anchor="b">
                    <a:lnL>
                      <a:noFill/>
                    </a:lnL>
                    <a:lnR>
                      <a:noFill/>
                    </a:lnR>
                    <a:lnT>
                      <a:noFill/>
                    </a:lnT>
                    <a:lnB>
                      <a:noFill/>
                    </a:lnB>
                    <a:solidFill>
                      <a:srgbClr val="FFFFFF"/>
                    </a:solidFill>
                  </a:tcPr>
                </a:tc>
                <a:tc>
                  <a:txBody>
                    <a:bodyPr/>
                    <a:lstStyle/>
                    <a:p>
                      <a:pPr marL="38100" marR="38100" algn="ctr"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Fase I</a:t>
                      </a:r>
                    </a:p>
                  </a:txBody>
                  <a:tcPr marL="9525" marR="9525" marT="9525" marB="0" anchor="b">
                    <a:lnL>
                      <a:noFill/>
                    </a:lnL>
                    <a:lnR>
                      <a:noFill/>
                    </a:lnR>
                    <a:lnT>
                      <a:noFill/>
                    </a:lnT>
                    <a:lnB>
                      <a:noFill/>
                    </a:lnB>
                    <a:solidFill>
                      <a:srgbClr val="579CAD"/>
                    </a:solidFill>
                  </a:tcPr>
                </a:tc>
                <a:tc>
                  <a:txBody>
                    <a:bodyPr/>
                    <a:lstStyle/>
                    <a:p>
                      <a:pPr marL="38100" marR="38100" algn="ctr"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Fase II</a:t>
                      </a:r>
                    </a:p>
                  </a:txBody>
                  <a:tcPr marL="9525" marR="9525" marT="9525" marB="0" anchor="b">
                    <a:lnL>
                      <a:noFill/>
                    </a:lnL>
                    <a:lnR>
                      <a:noFill/>
                    </a:lnR>
                    <a:lnT>
                      <a:noFill/>
                    </a:lnT>
                    <a:lnB>
                      <a:noFill/>
                    </a:lnB>
                    <a:solidFill>
                      <a:srgbClr val="579CAD"/>
                    </a:solidFill>
                  </a:tcPr>
                </a:tc>
                <a:tc>
                  <a:txBody>
                    <a:bodyPr/>
                    <a:lstStyle/>
                    <a:p>
                      <a:pPr marL="38100" marR="38100" algn="ctr"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Fase III</a:t>
                      </a:r>
                    </a:p>
                  </a:txBody>
                  <a:tcPr marL="9525" marR="9525" marT="9525" marB="0" anchor="b">
                    <a:lnL>
                      <a:noFill/>
                    </a:lnL>
                    <a:lnR>
                      <a:noFill/>
                    </a:lnR>
                    <a:lnT>
                      <a:noFill/>
                    </a:lnT>
                    <a:lnB>
                      <a:noFill/>
                    </a:lnB>
                    <a:solidFill>
                      <a:srgbClr val="579CAD"/>
                    </a:solidFill>
                  </a:tcPr>
                </a:tc>
                <a:tc>
                  <a:txBody>
                    <a:bodyPr/>
                    <a:lstStyle/>
                    <a:p>
                      <a:pPr marL="38100" marR="38100" algn="ctr"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Fase IV</a:t>
                      </a:r>
                    </a:p>
                  </a:txBody>
                  <a:tcPr marL="9525" marR="9525" marT="9525" marB="0" anchor="b">
                    <a:lnL>
                      <a:noFill/>
                    </a:lnL>
                    <a:lnR>
                      <a:noFill/>
                    </a:lnR>
                    <a:lnT>
                      <a:noFill/>
                    </a:lnT>
                    <a:lnB>
                      <a:noFill/>
                    </a:lnB>
                    <a:solidFill>
                      <a:srgbClr val="579CAD"/>
                    </a:solidFill>
                  </a:tcPr>
                </a:tc>
                <a:extLst>
                  <a:ext uri="{0D108BD9-81ED-4DB2-BD59-A6C34878D82A}">
                    <a16:rowId xmlns:a16="http://schemas.microsoft.com/office/drawing/2014/main" val="98469475"/>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091S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7</a:t>
                      </a:r>
                    </a:p>
                  </a:txBody>
                  <a:tcPr marL="9525" marR="9525" marT="9525" marB="0" anchor="b">
                    <a:lnL>
                      <a:noFill/>
                    </a:lnL>
                    <a:lnR>
                      <a:noFill/>
                    </a:lnR>
                    <a:lnT>
                      <a:noFill/>
                    </a:lnT>
                    <a:lnB>
                      <a:noFill/>
                    </a:lnB>
                  </a:tcPr>
                </a:tc>
                <a:extLst>
                  <a:ext uri="{0D108BD9-81ED-4DB2-BD59-A6C34878D82A}">
                    <a16:rowId xmlns:a16="http://schemas.microsoft.com/office/drawing/2014/main" val="4068699929"/>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092S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7</a:t>
                      </a:r>
                    </a:p>
                  </a:txBody>
                  <a:tcPr marL="9525" marR="9525" marT="9525" marB="0" anchor="b">
                    <a:lnL>
                      <a:noFill/>
                    </a:lnL>
                    <a:lnR>
                      <a:noFill/>
                    </a:lnR>
                    <a:lnT>
                      <a:noFill/>
                    </a:lnT>
                    <a:lnB>
                      <a:noFill/>
                    </a:lnB>
                  </a:tcPr>
                </a:tc>
                <a:extLst>
                  <a:ext uri="{0D108BD9-81ED-4DB2-BD59-A6C34878D82A}">
                    <a16:rowId xmlns:a16="http://schemas.microsoft.com/office/drawing/2014/main" val="1465196687"/>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101S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33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15</a:t>
                      </a:r>
                    </a:p>
                  </a:txBody>
                  <a:tcPr marL="9525" marR="9525" marT="9525" marB="0" anchor="b">
                    <a:lnL>
                      <a:noFill/>
                    </a:lnL>
                    <a:lnR>
                      <a:noFill/>
                    </a:lnR>
                    <a:lnT>
                      <a:noFill/>
                    </a:lnT>
                    <a:lnB>
                      <a:noFill/>
                    </a:lnB>
                  </a:tcPr>
                </a:tc>
                <a:extLst>
                  <a:ext uri="{0D108BD9-81ED-4DB2-BD59-A6C34878D82A}">
                    <a16:rowId xmlns:a16="http://schemas.microsoft.com/office/drawing/2014/main" val="1550399816"/>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102S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9</a:t>
                      </a:r>
                    </a:p>
                  </a:txBody>
                  <a:tcPr marL="9525" marR="9525" marT="9525" marB="0" anchor="b">
                    <a:lnL>
                      <a:noFill/>
                    </a:lnL>
                    <a:lnR>
                      <a:noFill/>
                    </a:lnR>
                    <a:lnT>
                      <a:noFill/>
                    </a:lnT>
                    <a:lnB>
                      <a:noFill/>
                    </a:lnB>
                  </a:tcPr>
                </a:tc>
                <a:extLst>
                  <a:ext uri="{0D108BD9-81ED-4DB2-BD59-A6C34878D82A}">
                    <a16:rowId xmlns:a16="http://schemas.microsoft.com/office/drawing/2014/main" val="73658741"/>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111S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41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a:t>
                      </a:r>
                    </a:p>
                  </a:txBody>
                  <a:tcPr marL="9525" marR="9525" marT="9525" marB="0" anchor="b">
                    <a:lnL>
                      <a:noFill/>
                    </a:lnL>
                    <a:lnR>
                      <a:noFill/>
                    </a:lnR>
                    <a:lnT>
                      <a:noFill/>
                    </a:lnT>
                    <a:lnB>
                      <a:noFill/>
                    </a:lnB>
                  </a:tcPr>
                </a:tc>
                <a:extLst>
                  <a:ext uri="{0D108BD9-81ED-4DB2-BD59-A6C34878D82A}">
                    <a16:rowId xmlns:a16="http://schemas.microsoft.com/office/drawing/2014/main" val="3406869896"/>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112S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a:t>
                      </a:r>
                    </a:p>
                  </a:txBody>
                  <a:tcPr marL="9525" marR="9525" marT="9525" marB="0" anchor="b">
                    <a:lnL>
                      <a:noFill/>
                    </a:lnL>
                    <a:lnR>
                      <a:noFill/>
                    </a:lnR>
                    <a:lnT>
                      <a:noFill/>
                    </a:lnT>
                    <a:lnB>
                      <a:noFill/>
                    </a:lnB>
                  </a:tcPr>
                </a:tc>
                <a:extLst>
                  <a:ext uri="{0D108BD9-81ED-4DB2-BD59-A6C34878D82A}">
                    <a16:rowId xmlns:a16="http://schemas.microsoft.com/office/drawing/2014/main" val="4138820062"/>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121S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45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56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a:t>
                      </a:r>
                    </a:p>
                  </a:txBody>
                  <a:tcPr marL="9525" marR="9525" marT="9525" marB="0" anchor="b">
                    <a:lnL>
                      <a:noFill/>
                    </a:lnL>
                    <a:lnR>
                      <a:noFill/>
                    </a:lnR>
                    <a:lnT>
                      <a:noFill/>
                    </a:lnT>
                    <a:lnB>
                      <a:noFill/>
                    </a:lnB>
                  </a:tcPr>
                </a:tc>
                <a:extLst>
                  <a:ext uri="{0D108BD9-81ED-4DB2-BD59-A6C34878D82A}">
                    <a16:rowId xmlns:a16="http://schemas.microsoft.com/office/drawing/2014/main" val="4144104312"/>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122S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41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67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10</a:t>
                      </a:r>
                    </a:p>
                  </a:txBody>
                  <a:tcPr marL="9525" marR="9525" marT="9525" marB="0" anchor="b">
                    <a:lnL>
                      <a:noFill/>
                    </a:lnL>
                    <a:lnR>
                      <a:noFill/>
                    </a:lnR>
                    <a:lnT>
                      <a:noFill/>
                    </a:lnT>
                    <a:lnB>
                      <a:noFill/>
                    </a:lnB>
                  </a:tcPr>
                </a:tc>
                <a:extLst>
                  <a:ext uri="{0D108BD9-81ED-4DB2-BD59-A6C34878D82A}">
                    <a16:rowId xmlns:a16="http://schemas.microsoft.com/office/drawing/2014/main" val="200331061"/>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131S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7</a:t>
                      </a:r>
                    </a:p>
                  </a:txBody>
                  <a:tcPr marL="9525" marR="9525" marT="9525" marB="0" anchor="b">
                    <a:lnL>
                      <a:noFill/>
                    </a:lnL>
                    <a:lnR>
                      <a:noFill/>
                    </a:lnR>
                    <a:lnT>
                      <a:noFill/>
                    </a:lnT>
                    <a:lnB>
                      <a:noFill/>
                    </a:lnB>
                  </a:tcPr>
                </a:tc>
                <a:extLst>
                  <a:ext uri="{0D108BD9-81ED-4DB2-BD59-A6C34878D82A}">
                    <a16:rowId xmlns:a16="http://schemas.microsoft.com/office/drawing/2014/main" val="1541364133"/>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132S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38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a:t>
                      </a:r>
                    </a:p>
                  </a:txBody>
                  <a:tcPr marL="9525" marR="9525" marT="9525" marB="0" anchor="b">
                    <a:lnL>
                      <a:noFill/>
                    </a:lnL>
                    <a:lnR>
                      <a:noFill/>
                    </a:lnR>
                    <a:lnT>
                      <a:noFill/>
                    </a:lnT>
                    <a:lnB>
                      <a:noFill/>
                    </a:lnB>
                  </a:tcPr>
                </a:tc>
                <a:extLst>
                  <a:ext uri="{0D108BD9-81ED-4DB2-BD59-A6C34878D82A}">
                    <a16:rowId xmlns:a16="http://schemas.microsoft.com/office/drawing/2014/main" val="1449807615"/>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141S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9</a:t>
                      </a:r>
                    </a:p>
                  </a:txBody>
                  <a:tcPr marL="9525" marR="9525" marT="9525" marB="0" anchor="b">
                    <a:lnL>
                      <a:noFill/>
                    </a:lnL>
                    <a:lnR>
                      <a:noFill/>
                    </a:lnR>
                    <a:lnT>
                      <a:noFill/>
                    </a:lnT>
                    <a:lnB>
                      <a:noFill/>
                    </a:lnB>
                  </a:tcPr>
                </a:tc>
                <a:extLst>
                  <a:ext uri="{0D108BD9-81ED-4DB2-BD59-A6C34878D82A}">
                    <a16:rowId xmlns:a16="http://schemas.microsoft.com/office/drawing/2014/main" val="1346539693"/>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142S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30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a:t>
                      </a:r>
                    </a:p>
                  </a:txBody>
                  <a:tcPr marL="9525" marR="9525" marT="9525" marB="0" anchor="b">
                    <a:lnL>
                      <a:noFill/>
                    </a:lnL>
                    <a:lnR>
                      <a:noFill/>
                    </a:lnR>
                    <a:lnT>
                      <a:noFill/>
                    </a:lnT>
                    <a:lnB>
                      <a:noFill/>
                    </a:lnB>
                  </a:tcPr>
                </a:tc>
                <a:extLst>
                  <a:ext uri="{0D108BD9-81ED-4DB2-BD59-A6C34878D82A}">
                    <a16:rowId xmlns:a16="http://schemas.microsoft.com/office/drawing/2014/main" val="961059272"/>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151S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a:t>
                      </a:r>
                    </a:p>
                  </a:txBody>
                  <a:tcPr marL="9525" marR="9525" marT="9525" marB="0" anchor="b">
                    <a:lnL>
                      <a:noFill/>
                    </a:lnL>
                    <a:lnR>
                      <a:noFill/>
                    </a:lnR>
                    <a:lnT>
                      <a:noFill/>
                    </a:lnT>
                    <a:lnB>
                      <a:noFill/>
                    </a:lnB>
                  </a:tcPr>
                </a:tc>
                <a:extLst>
                  <a:ext uri="{0D108BD9-81ED-4DB2-BD59-A6C34878D82A}">
                    <a16:rowId xmlns:a16="http://schemas.microsoft.com/office/drawing/2014/main" val="2267439705"/>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152S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34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9</a:t>
                      </a:r>
                    </a:p>
                  </a:txBody>
                  <a:tcPr marL="9525" marR="9525" marT="9525" marB="0" anchor="b">
                    <a:lnL>
                      <a:noFill/>
                    </a:lnL>
                    <a:lnR>
                      <a:noFill/>
                    </a:lnR>
                    <a:lnT>
                      <a:noFill/>
                    </a:lnT>
                    <a:lnB>
                      <a:noFill/>
                    </a:lnB>
                  </a:tcPr>
                </a:tc>
                <a:extLst>
                  <a:ext uri="{0D108BD9-81ED-4DB2-BD59-A6C34878D82A}">
                    <a16:rowId xmlns:a16="http://schemas.microsoft.com/office/drawing/2014/main" val="3483581508"/>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161S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a:t>
                      </a:r>
                    </a:p>
                  </a:txBody>
                  <a:tcPr marL="9525" marR="9525" marT="9525" marB="0" anchor="b">
                    <a:lnL>
                      <a:noFill/>
                    </a:lnL>
                    <a:lnR>
                      <a:noFill/>
                    </a:lnR>
                    <a:lnT>
                      <a:noFill/>
                    </a:lnT>
                    <a:lnB>
                      <a:noFill/>
                    </a:lnB>
                  </a:tcPr>
                </a:tc>
                <a:extLst>
                  <a:ext uri="{0D108BD9-81ED-4DB2-BD59-A6C34878D82A}">
                    <a16:rowId xmlns:a16="http://schemas.microsoft.com/office/drawing/2014/main" val="4269101759"/>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162S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a:t>
                      </a:r>
                    </a:p>
                  </a:txBody>
                  <a:tcPr marL="9525" marR="9525" marT="9525" marB="0" anchor="b">
                    <a:lnL>
                      <a:noFill/>
                    </a:lnL>
                    <a:lnR>
                      <a:noFill/>
                    </a:lnR>
                    <a:lnT>
                      <a:noFill/>
                    </a:lnT>
                    <a:lnB>
                      <a:noFill/>
                    </a:lnB>
                  </a:tcPr>
                </a:tc>
                <a:extLst>
                  <a:ext uri="{0D108BD9-81ED-4DB2-BD59-A6C34878D82A}">
                    <a16:rowId xmlns:a16="http://schemas.microsoft.com/office/drawing/2014/main" val="157762460"/>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171S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46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a:t>
                      </a:r>
                    </a:p>
                  </a:txBody>
                  <a:tcPr marL="9525" marR="9525" marT="9525" marB="0" anchor="b">
                    <a:lnL>
                      <a:noFill/>
                    </a:lnL>
                    <a:lnR>
                      <a:noFill/>
                    </a:lnR>
                    <a:lnT>
                      <a:noFill/>
                    </a:lnT>
                    <a:lnB>
                      <a:noFill/>
                    </a:lnB>
                  </a:tcPr>
                </a:tc>
                <a:extLst>
                  <a:ext uri="{0D108BD9-81ED-4DB2-BD59-A6C34878D82A}">
                    <a16:rowId xmlns:a16="http://schemas.microsoft.com/office/drawing/2014/main" val="342855627"/>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172S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7</a:t>
                      </a:r>
                    </a:p>
                  </a:txBody>
                  <a:tcPr marL="9525" marR="9525" marT="9525" marB="0" anchor="b">
                    <a:lnL>
                      <a:noFill/>
                    </a:lnL>
                    <a:lnR>
                      <a:noFill/>
                    </a:lnR>
                    <a:lnT>
                      <a:noFill/>
                    </a:lnT>
                    <a:lnB>
                      <a:noFill/>
                    </a:lnB>
                  </a:tcPr>
                </a:tc>
                <a:extLst>
                  <a:ext uri="{0D108BD9-81ED-4DB2-BD59-A6C34878D82A}">
                    <a16:rowId xmlns:a16="http://schemas.microsoft.com/office/drawing/2014/main" val="1890827947"/>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181S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52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a:t>
                      </a:r>
                    </a:p>
                  </a:txBody>
                  <a:tcPr marL="9525" marR="9525" marT="9525" marB="0" anchor="b">
                    <a:lnL>
                      <a:noFill/>
                    </a:lnL>
                    <a:lnR>
                      <a:noFill/>
                    </a:lnR>
                    <a:lnT>
                      <a:noFill/>
                    </a:lnT>
                    <a:lnB>
                      <a:noFill/>
                    </a:lnB>
                  </a:tcPr>
                </a:tc>
                <a:extLst>
                  <a:ext uri="{0D108BD9-81ED-4DB2-BD59-A6C34878D82A}">
                    <a16:rowId xmlns:a16="http://schemas.microsoft.com/office/drawing/2014/main" val="2167137702"/>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182S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56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2</a:t>
                      </a:r>
                    </a:p>
                  </a:txBody>
                  <a:tcPr marL="9525" marR="9525" marT="9525" marB="0" anchor="b">
                    <a:lnL>
                      <a:noFill/>
                    </a:lnL>
                    <a:lnR>
                      <a:noFill/>
                    </a:lnR>
                    <a:lnT>
                      <a:noFill/>
                    </a:lnT>
                    <a:lnB>
                      <a:noFill/>
                    </a:lnB>
                  </a:tcPr>
                </a:tc>
                <a:extLst>
                  <a:ext uri="{0D108BD9-81ED-4DB2-BD59-A6C34878D82A}">
                    <a16:rowId xmlns:a16="http://schemas.microsoft.com/office/drawing/2014/main" val="2917231991"/>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191S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72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7</a:t>
                      </a:r>
                    </a:p>
                  </a:txBody>
                  <a:tcPr marL="9525" marR="9525" marT="9525" marB="0" anchor="b">
                    <a:lnL>
                      <a:noFill/>
                    </a:lnL>
                    <a:lnR>
                      <a:noFill/>
                    </a:lnR>
                    <a:lnT>
                      <a:noFill/>
                    </a:lnT>
                    <a:lnB>
                      <a:noFill/>
                    </a:lnB>
                  </a:tcPr>
                </a:tc>
                <a:extLst>
                  <a:ext uri="{0D108BD9-81ED-4DB2-BD59-A6C34878D82A}">
                    <a16:rowId xmlns:a16="http://schemas.microsoft.com/office/drawing/2014/main" val="93990157"/>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192S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2</a:t>
                      </a:r>
                    </a:p>
                  </a:txBody>
                  <a:tcPr marL="9525" marR="9525" marT="9525" marB="0" anchor="b">
                    <a:lnL>
                      <a:noFill/>
                    </a:lnL>
                    <a:lnR>
                      <a:noFill/>
                    </a:lnR>
                    <a:lnT>
                      <a:noFill/>
                    </a:lnT>
                    <a:lnB>
                      <a:noFill/>
                    </a:lnB>
                  </a:tcPr>
                </a:tc>
                <a:extLst>
                  <a:ext uri="{0D108BD9-81ED-4DB2-BD59-A6C34878D82A}">
                    <a16:rowId xmlns:a16="http://schemas.microsoft.com/office/drawing/2014/main" val="2281629714"/>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a:t>
                      </a:r>
                    </a:p>
                  </a:txBody>
                  <a:tcPr marL="9525" marR="9525" marT="9525" marB="0" anchor="b">
                    <a:lnL>
                      <a:noFill/>
                    </a:lnL>
                    <a:lnR>
                      <a:noFill/>
                    </a:lnR>
                    <a:lnT>
                      <a:noFill/>
                    </a:lnT>
                    <a:lnB>
                      <a:noFill/>
                    </a:lnB>
                  </a:tcPr>
                </a:tc>
                <a:extLst>
                  <a:ext uri="{0D108BD9-81ED-4DB2-BD59-A6C34878D82A}">
                    <a16:rowId xmlns:a16="http://schemas.microsoft.com/office/drawing/2014/main" val="4255826666"/>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202S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8</a:t>
                      </a:r>
                    </a:p>
                  </a:txBody>
                  <a:tcPr marL="9525" marR="9525" marT="9525" marB="0" anchor="b">
                    <a:lnL>
                      <a:noFill/>
                    </a:lnL>
                    <a:lnR>
                      <a:noFill/>
                    </a:lnR>
                    <a:lnT>
                      <a:noFill/>
                    </a:lnT>
                    <a:lnB>
                      <a:noFill/>
                    </a:lnB>
                  </a:tcPr>
                </a:tc>
                <a:extLst>
                  <a:ext uri="{0D108BD9-81ED-4DB2-BD59-A6C34878D82A}">
                    <a16:rowId xmlns:a16="http://schemas.microsoft.com/office/drawing/2014/main" val="901820876"/>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211S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4</a:t>
                      </a:r>
                    </a:p>
                  </a:txBody>
                  <a:tcPr marL="9525" marR="9525" marT="9525" marB="0" anchor="b">
                    <a:lnL>
                      <a:noFill/>
                    </a:lnL>
                    <a:lnR>
                      <a:noFill/>
                    </a:lnR>
                    <a:lnT>
                      <a:noFill/>
                    </a:lnT>
                    <a:lnB>
                      <a:noFill/>
                    </a:lnB>
                  </a:tcPr>
                </a:tc>
                <a:extLst>
                  <a:ext uri="{0D108BD9-81ED-4DB2-BD59-A6C34878D82A}">
                    <a16:rowId xmlns:a16="http://schemas.microsoft.com/office/drawing/2014/main" val="2133105257"/>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212S</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3</a:t>
                      </a:r>
                    </a:p>
                  </a:txBody>
                  <a:tcPr marL="9525" marR="9525" marT="9525" marB="0" anchor="b">
                    <a:lnL>
                      <a:noFill/>
                    </a:lnL>
                    <a:lnR>
                      <a:noFill/>
                    </a:lnR>
                    <a:lnT>
                      <a:noFill/>
                    </a:lnT>
                    <a:lnB>
                      <a:noFill/>
                    </a:lnB>
                  </a:tcPr>
                </a:tc>
                <a:extLst>
                  <a:ext uri="{0D108BD9-81ED-4DB2-BD59-A6C34878D82A}">
                    <a16:rowId xmlns:a16="http://schemas.microsoft.com/office/drawing/2014/main" val="4207151300"/>
                  </a:ext>
                </a:extLst>
              </a:tr>
            </a:tbl>
          </a:graphicData>
        </a:graphic>
      </p:graphicFrame>
    </p:spTree>
    <p:extLst>
      <p:ext uri="{BB962C8B-B14F-4D97-AF65-F5344CB8AC3E}">
        <p14:creationId xmlns:p14="http://schemas.microsoft.com/office/powerpoint/2010/main" val="27920125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Evolución de las Fases de los EECC</a:t>
            </a:r>
            <a:endParaRPr lang="es-ES" dirty="0">
              <a:solidFill>
                <a:srgbClr val="FF0000"/>
              </a:solidFill>
            </a:endParaRPr>
          </a:p>
        </p:txBody>
      </p:sp>
      <p:sp>
        <p:nvSpPr>
          <p:cNvPr id="11" name="Footer Placeholder 3"/>
          <p:cNvSpPr>
            <a:spLocks noGrp="1"/>
          </p:cNvSpPr>
          <p:nvPr>
            <p:ph type="ftr" sz="quarter" idx="11"/>
          </p:nvPr>
        </p:nvSpPr>
        <p:spPr/>
        <p:txBody>
          <a:bodyPr/>
          <a:lstStyle/>
          <a:p>
            <a:pPr lvl="0">
              <a:defRPr/>
            </a:pPr>
            <a:r>
              <a:rPr lang="es-ES" dirty="0">
                <a:solidFill>
                  <a:prstClr val="black">
                    <a:lumMod val="65000"/>
                    <a:lumOff val="35000"/>
                  </a:prstClr>
                </a:solidFill>
              </a:rPr>
              <a:t>Datos y Análisis 31ª Publicación </a:t>
            </a:r>
            <a:r>
              <a:rPr lang="es-ES" dirty="0" err="1">
                <a:solidFill>
                  <a:prstClr val="black">
                    <a:lumMod val="65000"/>
                    <a:lumOff val="35000"/>
                  </a:prstClr>
                </a:solidFill>
              </a:rPr>
              <a:t>BDMetrics</a:t>
            </a:r>
            <a:r>
              <a:rPr lang="es-ES" dirty="0">
                <a:solidFill>
                  <a:prstClr val="black">
                    <a:lumMod val="65000"/>
                    <a:lumOff val="35000"/>
                  </a:prstClr>
                </a:solidFill>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graphicFrame>
        <p:nvGraphicFramePr>
          <p:cNvPr id="4" name="Tabla 3">
            <a:extLst>
              <a:ext uri="{FF2B5EF4-FFF2-40B4-BE49-F238E27FC236}">
                <a16:creationId xmlns:a16="http://schemas.microsoft.com/office/drawing/2014/main" id="{7D1A4D1C-7048-4B92-867B-6C9A46461A73}"/>
              </a:ext>
            </a:extLst>
          </p:cNvPr>
          <p:cNvGraphicFramePr>
            <a:graphicFrameLocks noGrp="1"/>
          </p:cNvGraphicFramePr>
          <p:nvPr>
            <p:extLst>
              <p:ext uri="{D42A27DB-BD31-4B8C-83A1-F6EECF244321}">
                <p14:modId xmlns:p14="http://schemas.microsoft.com/office/powerpoint/2010/main" val="1031266608"/>
              </p:ext>
            </p:extLst>
          </p:nvPr>
        </p:nvGraphicFramePr>
        <p:xfrm>
          <a:off x="357158" y="1440000"/>
          <a:ext cx="8509242" cy="2697580"/>
        </p:xfrm>
        <a:graphic>
          <a:graphicData uri="http://schemas.openxmlformats.org/drawingml/2006/table">
            <a:tbl>
              <a:tblPr/>
              <a:tblGrid>
                <a:gridCol w="1378606">
                  <a:extLst>
                    <a:ext uri="{9D8B030D-6E8A-4147-A177-3AD203B41FA5}">
                      <a16:colId xmlns:a16="http://schemas.microsoft.com/office/drawing/2014/main" val="57192233"/>
                    </a:ext>
                  </a:extLst>
                </a:gridCol>
                <a:gridCol w="1782040">
                  <a:extLst>
                    <a:ext uri="{9D8B030D-6E8A-4147-A177-3AD203B41FA5}">
                      <a16:colId xmlns:a16="http://schemas.microsoft.com/office/drawing/2014/main" val="4086545414"/>
                    </a:ext>
                  </a:extLst>
                </a:gridCol>
                <a:gridCol w="1783278">
                  <a:extLst>
                    <a:ext uri="{9D8B030D-6E8A-4147-A177-3AD203B41FA5}">
                      <a16:colId xmlns:a16="http://schemas.microsoft.com/office/drawing/2014/main" val="4145340127"/>
                    </a:ext>
                  </a:extLst>
                </a:gridCol>
                <a:gridCol w="1783278">
                  <a:extLst>
                    <a:ext uri="{9D8B030D-6E8A-4147-A177-3AD203B41FA5}">
                      <a16:colId xmlns:a16="http://schemas.microsoft.com/office/drawing/2014/main" val="1437717872"/>
                    </a:ext>
                  </a:extLst>
                </a:gridCol>
                <a:gridCol w="1782040">
                  <a:extLst>
                    <a:ext uri="{9D8B030D-6E8A-4147-A177-3AD203B41FA5}">
                      <a16:colId xmlns:a16="http://schemas.microsoft.com/office/drawing/2014/main" val="588544195"/>
                    </a:ext>
                  </a:extLst>
                </a:gridCol>
              </a:tblGrid>
              <a:tr h="207484">
                <a:tc>
                  <a:txBody>
                    <a:bodyPr/>
                    <a:lstStyle/>
                    <a:p>
                      <a:pPr algn="l" fontAlgn="b"/>
                      <a:endParaRPr lang="es-ES" sz="1000" b="0" i="0" u="none" strike="noStrike" dirty="0">
                        <a:effectLst/>
                        <a:latin typeface="Arial" panose="020B0604020202020204" pitchFamily="34" charset="0"/>
                      </a:endParaRPr>
                    </a:p>
                  </a:txBody>
                  <a:tcPr marL="9525" marR="9525" marT="9525" marB="0" anchor="b">
                    <a:lnL>
                      <a:noFill/>
                    </a:lnL>
                    <a:lnR>
                      <a:noFill/>
                    </a:lnR>
                    <a:lnT>
                      <a:noFill/>
                    </a:lnT>
                    <a:lnB>
                      <a:noFill/>
                    </a:lnB>
                    <a:solidFill>
                      <a:srgbClr val="FFFFFF"/>
                    </a:solidFill>
                  </a:tcPr>
                </a:tc>
                <a:tc>
                  <a:txBody>
                    <a:bodyPr/>
                    <a:lstStyle/>
                    <a:p>
                      <a:pPr marL="38100" marR="38100" algn="ctr"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Fase I</a:t>
                      </a:r>
                    </a:p>
                  </a:txBody>
                  <a:tcPr marL="9525" marR="9525" marT="9525" marB="0" anchor="b">
                    <a:lnL>
                      <a:noFill/>
                    </a:lnL>
                    <a:lnR>
                      <a:noFill/>
                    </a:lnR>
                    <a:lnT>
                      <a:noFill/>
                    </a:lnT>
                    <a:lnB>
                      <a:noFill/>
                    </a:lnB>
                    <a:solidFill>
                      <a:srgbClr val="579CAD"/>
                    </a:solidFill>
                  </a:tcPr>
                </a:tc>
                <a:tc>
                  <a:txBody>
                    <a:bodyPr/>
                    <a:lstStyle/>
                    <a:p>
                      <a:pPr marL="38100" marR="38100" algn="ctr"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Fase II</a:t>
                      </a:r>
                    </a:p>
                  </a:txBody>
                  <a:tcPr marL="9525" marR="9525" marT="9525" marB="0" anchor="b">
                    <a:lnL>
                      <a:noFill/>
                    </a:lnL>
                    <a:lnR>
                      <a:noFill/>
                    </a:lnR>
                    <a:lnT>
                      <a:noFill/>
                    </a:lnT>
                    <a:lnB>
                      <a:noFill/>
                    </a:lnB>
                    <a:solidFill>
                      <a:srgbClr val="579CAD"/>
                    </a:solidFill>
                  </a:tcPr>
                </a:tc>
                <a:tc>
                  <a:txBody>
                    <a:bodyPr/>
                    <a:lstStyle/>
                    <a:p>
                      <a:pPr marL="38100" marR="38100" algn="ctr"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Fase III</a:t>
                      </a:r>
                    </a:p>
                  </a:txBody>
                  <a:tcPr marL="9525" marR="9525" marT="9525" marB="0" anchor="b">
                    <a:lnL>
                      <a:noFill/>
                    </a:lnL>
                    <a:lnR>
                      <a:noFill/>
                    </a:lnR>
                    <a:lnT>
                      <a:noFill/>
                    </a:lnT>
                    <a:lnB>
                      <a:noFill/>
                    </a:lnB>
                    <a:solidFill>
                      <a:srgbClr val="579CAD"/>
                    </a:solidFill>
                  </a:tcPr>
                </a:tc>
                <a:tc>
                  <a:txBody>
                    <a:bodyPr/>
                    <a:lstStyle/>
                    <a:p>
                      <a:pPr marL="38100" marR="38100" algn="ctr"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Fase IV</a:t>
                      </a:r>
                    </a:p>
                  </a:txBody>
                  <a:tcPr marL="9525" marR="9525" marT="9525" marB="0" anchor="b">
                    <a:lnL>
                      <a:noFill/>
                    </a:lnL>
                    <a:lnR>
                      <a:noFill/>
                    </a:lnR>
                    <a:lnT>
                      <a:noFill/>
                    </a:lnT>
                    <a:lnB>
                      <a:noFill/>
                    </a:lnB>
                    <a:solidFill>
                      <a:srgbClr val="579CAD"/>
                    </a:solidFill>
                  </a:tcPr>
                </a:tc>
                <a:extLst>
                  <a:ext uri="{0D108BD9-81ED-4DB2-BD59-A6C34878D82A}">
                    <a16:rowId xmlns:a16="http://schemas.microsoft.com/office/drawing/2014/main" val="98469475"/>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2008</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33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121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21</a:t>
                      </a:r>
                    </a:p>
                  </a:txBody>
                  <a:tcPr marL="9525" marR="9525" marT="9525" marB="0" anchor="b">
                    <a:lnL>
                      <a:noFill/>
                    </a:lnL>
                    <a:lnR>
                      <a:noFill/>
                    </a:lnR>
                    <a:lnT>
                      <a:noFill/>
                    </a:lnT>
                    <a:lnB>
                      <a:noFill/>
                    </a:lnB>
                  </a:tcPr>
                </a:tc>
                <a:extLst>
                  <a:ext uri="{0D108BD9-81ED-4DB2-BD59-A6C34878D82A}">
                    <a16:rowId xmlns:a16="http://schemas.microsoft.com/office/drawing/2014/main" val="4068699929"/>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2009</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94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14</a:t>
                      </a:r>
                    </a:p>
                  </a:txBody>
                  <a:tcPr marL="9525" marR="9525" marT="9525" marB="0" anchor="b">
                    <a:lnL>
                      <a:noFill/>
                    </a:lnL>
                    <a:lnR>
                      <a:noFill/>
                    </a:lnR>
                    <a:lnT>
                      <a:noFill/>
                    </a:lnT>
                    <a:lnB>
                      <a:noFill/>
                    </a:lnB>
                  </a:tcPr>
                </a:tc>
                <a:extLst>
                  <a:ext uri="{0D108BD9-81ED-4DB2-BD59-A6C34878D82A}">
                    <a16:rowId xmlns:a16="http://schemas.microsoft.com/office/drawing/2014/main" val="1465196687"/>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2010</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28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24</a:t>
                      </a:r>
                    </a:p>
                  </a:txBody>
                  <a:tcPr marL="9525" marR="9525" marT="9525" marB="0" anchor="b">
                    <a:lnL>
                      <a:noFill/>
                    </a:lnL>
                    <a:lnR>
                      <a:noFill/>
                    </a:lnR>
                    <a:lnT>
                      <a:noFill/>
                    </a:lnT>
                    <a:lnB>
                      <a:noFill/>
                    </a:lnB>
                  </a:tcPr>
                </a:tc>
                <a:extLst>
                  <a:ext uri="{0D108BD9-81ED-4DB2-BD59-A6C34878D82A}">
                    <a16:rowId xmlns:a16="http://schemas.microsoft.com/office/drawing/2014/main" val="1550399816"/>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2011</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83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84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10</a:t>
                      </a:r>
                    </a:p>
                  </a:txBody>
                  <a:tcPr marL="9525" marR="9525" marT="9525" marB="0" anchor="b">
                    <a:lnL>
                      <a:noFill/>
                    </a:lnL>
                    <a:lnR>
                      <a:noFill/>
                    </a:lnR>
                    <a:lnT>
                      <a:noFill/>
                    </a:lnT>
                    <a:lnB>
                      <a:noFill/>
                    </a:lnB>
                  </a:tcPr>
                </a:tc>
                <a:extLst>
                  <a:ext uri="{0D108BD9-81ED-4DB2-BD59-A6C34878D82A}">
                    <a16:rowId xmlns:a16="http://schemas.microsoft.com/office/drawing/2014/main" val="73658741"/>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2012</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86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123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15</a:t>
                      </a:r>
                    </a:p>
                  </a:txBody>
                  <a:tcPr marL="9525" marR="9525" marT="9525" marB="0" anchor="b">
                    <a:lnL>
                      <a:noFill/>
                    </a:lnL>
                    <a:lnR>
                      <a:noFill/>
                    </a:lnR>
                    <a:lnT>
                      <a:noFill/>
                    </a:lnT>
                    <a:lnB>
                      <a:noFill/>
                    </a:lnB>
                  </a:tcPr>
                </a:tc>
                <a:extLst>
                  <a:ext uri="{0D108BD9-81ED-4DB2-BD59-A6C34878D82A}">
                    <a16:rowId xmlns:a16="http://schemas.microsoft.com/office/drawing/2014/main" val="3406869896"/>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2013</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74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109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13</a:t>
                      </a:r>
                    </a:p>
                  </a:txBody>
                  <a:tcPr marL="9525" marR="9525" marT="9525" marB="0" anchor="b">
                    <a:lnL>
                      <a:noFill/>
                    </a:lnL>
                    <a:lnR>
                      <a:noFill/>
                    </a:lnR>
                    <a:lnT>
                      <a:noFill/>
                    </a:lnT>
                    <a:lnB>
                      <a:noFill/>
                    </a:lnB>
                  </a:tcPr>
                </a:tc>
                <a:extLst>
                  <a:ext uri="{0D108BD9-81ED-4DB2-BD59-A6C34878D82A}">
                    <a16:rowId xmlns:a16="http://schemas.microsoft.com/office/drawing/2014/main" val="4138820062"/>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2014</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65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97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11</a:t>
                      </a:r>
                    </a:p>
                  </a:txBody>
                  <a:tcPr marL="9525" marR="9525" marT="9525" marB="0" anchor="b">
                    <a:lnL>
                      <a:noFill/>
                    </a:lnL>
                    <a:lnR>
                      <a:noFill/>
                    </a:lnR>
                    <a:lnT>
                      <a:noFill/>
                    </a:lnT>
                    <a:lnB>
                      <a:noFill/>
                    </a:lnB>
                  </a:tcPr>
                </a:tc>
                <a:extLst>
                  <a:ext uri="{0D108BD9-81ED-4DB2-BD59-A6C34878D82A}">
                    <a16:rowId xmlns:a16="http://schemas.microsoft.com/office/drawing/2014/main" val="4144104312"/>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2015</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75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108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15</a:t>
                      </a:r>
                    </a:p>
                  </a:txBody>
                  <a:tcPr marL="9525" marR="9525" marT="9525" marB="0" anchor="b">
                    <a:lnL>
                      <a:noFill/>
                    </a:lnL>
                    <a:lnR>
                      <a:noFill/>
                    </a:lnR>
                    <a:lnT>
                      <a:noFill/>
                    </a:lnT>
                    <a:lnB>
                      <a:noFill/>
                    </a:lnB>
                  </a:tcPr>
                </a:tc>
                <a:extLst>
                  <a:ext uri="{0D108BD9-81ED-4DB2-BD59-A6C34878D82A}">
                    <a16:rowId xmlns:a16="http://schemas.microsoft.com/office/drawing/2014/main" val="200331061"/>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2016</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76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105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11</a:t>
                      </a:r>
                    </a:p>
                  </a:txBody>
                  <a:tcPr marL="9525" marR="9525" marT="9525" marB="0" anchor="b">
                    <a:lnL>
                      <a:noFill/>
                    </a:lnL>
                    <a:lnR>
                      <a:noFill/>
                    </a:lnR>
                    <a:lnT>
                      <a:noFill/>
                    </a:lnT>
                    <a:lnB>
                      <a:noFill/>
                    </a:lnB>
                  </a:tcPr>
                </a:tc>
                <a:extLst>
                  <a:ext uri="{0D108BD9-81ED-4DB2-BD59-A6C34878D82A}">
                    <a16:rowId xmlns:a16="http://schemas.microsoft.com/office/drawing/2014/main" val="1541364133"/>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2017</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101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11</a:t>
                      </a:r>
                    </a:p>
                  </a:txBody>
                  <a:tcPr marL="9525" marR="9525" marT="9525" marB="0" anchor="b">
                    <a:lnL>
                      <a:noFill/>
                    </a:lnL>
                    <a:lnR>
                      <a:noFill/>
                    </a:lnR>
                    <a:lnT>
                      <a:noFill/>
                    </a:lnT>
                    <a:lnB>
                      <a:noFill/>
                    </a:lnB>
                  </a:tcPr>
                </a:tc>
                <a:extLst>
                  <a:ext uri="{0D108BD9-81ED-4DB2-BD59-A6C34878D82A}">
                    <a16:rowId xmlns:a16="http://schemas.microsoft.com/office/drawing/2014/main" val="1449807615"/>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2018</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73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108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3</a:t>
                      </a:r>
                    </a:p>
                  </a:txBody>
                  <a:tcPr marL="9525" marR="9525" marT="9525" marB="0" anchor="b">
                    <a:lnL>
                      <a:noFill/>
                    </a:lnL>
                    <a:lnR>
                      <a:noFill/>
                    </a:lnR>
                    <a:lnT>
                      <a:noFill/>
                    </a:lnT>
                    <a:lnB>
                      <a:noFill/>
                    </a:lnB>
                  </a:tcPr>
                </a:tc>
                <a:extLst>
                  <a:ext uri="{0D108BD9-81ED-4DB2-BD59-A6C34878D82A}">
                    <a16:rowId xmlns:a16="http://schemas.microsoft.com/office/drawing/2014/main" val="1346539693"/>
                  </a:ext>
                </a:extLst>
              </a:tr>
              <a:tr h="167132">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2019</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90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123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9</a:t>
                      </a:r>
                    </a:p>
                  </a:txBody>
                  <a:tcPr marL="9525" marR="9525" marT="9525" marB="0" anchor="b">
                    <a:lnL>
                      <a:noFill/>
                    </a:lnL>
                    <a:lnR>
                      <a:noFill/>
                    </a:lnR>
                    <a:lnT>
                      <a:noFill/>
                    </a:lnT>
                    <a:lnB>
                      <a:noFill/>
                    </a:lnB>
                  </a:tcPr>
                </a:tc>
                <a:extLst>
                  <a:ext uri="{0D108BD9-81ED-4DB2-BD59-A6C34878D82A}">
                    <a16:rowId xmlns:a16="http://schemas.microsoft.com/office/drawing/2014/main" val="961059272"/>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2020</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100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126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11</a:t>
                      </a:r>
                    </a:p>
                  </a:txBody>
                  <a:tcPr marL="9525" marR="9525" marT="9525" marB="0" anchor="b">
                    <a:lnL>
                      <a:noFill/>
                    </a:lnL>
                    <a:lnR>
                      <a:noFill/>
                    </a:lnR>
                    <a:lnT>
                      <a:noFill/>
                    </a:lnT>
                    <a:lnB>
                      <a:noFill/>
                    </a:lnB>
                  </a:tcPr>
                </a:tc>
                <a:extLst>
                  <a:ext uri="{0D108BD9-81ED-4DB2-BD59-A6C34878D82A}">
                    <a16:rowId xmlns:a16="http://schemas.microsoft.com/office/drawing/2014/main" val="2267439705"/>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2021</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87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104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7</a:t>
                      </a:r>
                    </a:p>
                  </a:txBody>
                  <a:tcPr marL="9525" marR="9525" marT="9525" marB="0" anchor="b">
                    <a:lnL>
                      <a:noFill/>
                    </a:lnL>
                    <a:lnR>
                      <a:noFill/>
                    </a:lnR>
                    <a:lnT>
                      <a:noFill/>
                    </a:lnT>
                    <a:lnB>
                      <a:noFill/>
                    </a:lnB>
                  </a:tcPr>
                </a:tc>
                <a:extLst>
                  <a:ext uri="{0D108BD9-81ED-4DB2-BD59-A6C34878D82A}">
                    <a16:rowId xmlns:a16="http://schemas.microsoft.com/office/drawing/2014/main" val="1558579458"/>
                  </a:ext>
                </a:extLst>
              </a:tr>
            </a:tbl>
          </a:graphicData>
        </a:graphic>
      </p:graphicFrame>
      <p:sp>
        <p:nvSpPr>
          <p:cNvPr id="8" name="Rectangle 1029">
            <a:extLst>
              <a:ext uri="{FF2B5EF4-FFF2-40B4-BE49-F238E27FC236}">
                <a16:creationId xmlns:a16="http://schemas.microsoft.com/office/drawing/2014/main" id="{4BB1912D-346E-44D3-945D-8B1786774C52}"/>
              </a:ext>
            </a:extLst>
          </p:cNvPr>
          <p:cNvSpPr txBox="1">
            <a:spLocks noChangeArrowheads="1"/>
          </p:cNvSpPr>
          <p:nvPr/>
        </p:nvSpPr>
        <p:spPr>
          <a:xfrm>
            <a:off x="2160000" y="908720"/>
            <a:ext cx="4896544" cy="338554"/>
          </a:xfrm>
          <a:prstGeom prst="rect">
            <a:avLst/>
          </a:prstGeom>
          <a:solidFill>
            <a:schemeClr val="bg1">
              <a:lumMod val="95000"/>
            </a:schemeClr>
          </a:solidFill>
          <a:ln/>
        </p:spPr>
        <p:txBody>
          <a:bodyPr vert="horz" wrap="square" lIns="91440" tIns="45720" rIns="91440" bIns="45720" rtlCol="0">
            <a:sp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Número de ensayos clínicos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totales</a:t>
            </a: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por año y fase</a:t>
            </a:r>
            <a:endParaRPr kumimoji="0" lang="es-ES"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12" name="Rectangle 4100">
            <a:extLst>
              <a:ext uri="{FF2B5EF4-FFF2-40B4-BE49-F238E27FC236}">
                <a16:creationId xmlns:a16="http://schemas.microsoft.com/office/drawing/2014/main" id="{F5DEF96B-10C3-4961-94FB-4C3790EC21DA}"/>
              </a:ext>
            </a:extLst>
          </p:cNvPr>
          <p:cNvSpPr>
            <a:spLocks noChangeArrowheads="1"/>
          </p:cNvSpPr>
          <p:nvPr/>
        </p:nvSpPr>
        <p:spPr bwMode="auto">
          <a:xfrm>
            <a:off x="1152000" y="4680000"/>
            <a:ext cx="6951147" cy="369332"/>
          </a:xfrm>
          <a:prstGeom prst="rect">
            <a:avLst/>
          </a:prstGeom>
          <a:solidFill>
            <a:schemeClr val="bg1"/>
          </a:solidFill>
          <a:ln w="9525">
            <a:solidFill>
              <a:schemeClr val="tx1"/>
            </a:solidFill>
            <a:miter lim="800000"/>
            <a:headEnd/>
            <a:tailEnd/>
          </a:ln>
          <a:effectLst/>
        </p:spPr>
        <p:txBody>
          <a:bodyPr wrap="square" lIns="54000" rIns="54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b="0" i="0" u="none" strike="noStrike" kern="1200" cap="none" spc="0" normalizeH="0" baseline="0" noProof="0" dirty="0">
                <a:ln>
                  <a:noFill/>
                </a:ln>
                <a:solidFill>
                  <a:srgbClr val="2D2323"/>
                </a:solidFill>
                <a:effectLst/>
                <a:uLnTx/>
                <a:uFillTx/>
                <a:latin typeface="Tahoma" pitchFamily="34" charset="0"/>
                <a:ea typeface="+mn-ea"/>
                <a:cs typeface="+mn-cs"/>
              </a:rPr>
              <a:t>EC con fecha </a:t>
            </a:r>
            <a:r>
              <a:rPr kumimoji="0" lang="es-ES_tradnl" b="0" i="0" u="none" strike="noStrike" kern="1200" cap="none" spc="0" normalizeH="0" baseline="0" noProof="0" dirty="0">
                <a:ln>
                  <a:noFill/>
                </a:ln>
                <a:solidFill>
                  <a:srgbClr val="2D2323"/>
                </a:solidFill>
                <a:effectLst/>
                <a:uLnTx/>
                <a:uFillTx/>
                <a:latin typeface="Tahoma" pitchFamily="34" charset="0"/>
                <a:ea typeface="+mn-ea"/>
                <a:cs typeface="+mn-cs"/>
              </a:rPr>
              <a:t>mínima de </a:t>
            </a:r>
            <a:r>
              <a:rPr kumimoji="0" lang="es-ES" b="0" i="0" u="none" strike="noStrike" kern="1200" cap="none" spc="0" normalizeH="0" baseline="0" noProof="0" dirty="0">
                <a:ln>
                  <a:noFill/>
                </a:ln>
                <a:solidFill>
                  <a:srgbClr val="2D2323"/>
                </a:solidFill>
                <a:effectLst/>
                <a:uLnTx/>
                <a:uFillTx/>
                <a:latin typeface="Tahoma" pitchFamily="34" charset="0"/>
                <a:ea typeface="+mn-ea"/>
                <a:cs typeface="+mn-cs"/>
              </a:rPr>
              <a:t>envío al </a:t>
            </a:r>
            <a:r>
              <a:rPr kumimoji="0" lang="es-ES" b="0" i="0" u="none" strike="noStrike" kern="1200" cap="none" spc="0" normalizeH="0" baseline="0" noProof="0" dirty="0" err="1">
                <a:ln>
                  <a:noFill/>
                </a:ln>
                <a:solidFill>
                  <a:srgbClr val="2D2323"/>
                </a:solidFill>
                <a:effectLst/>
                <a:uLnTx/>
                <a:uFillTx/>
                <a:latin typeface="Tahoma" pitchFamily="34" charset="0"/>
                <a:ea typeface="+mn-ea"/>
                <a:cs typeface="+mn-cs"/>
              </a:rPr>
              <a:t>CEIm</a:t>
            </a:r>
            <a:r>
              <a:rPr kumimoji="0" lang="es-ES" b="0" i="0" u="none" strike="noStrike" kern="1200" cap="none" spc="0" normalizeH="0" baseline="0" noProof="0" dirty="0">
                <a:ln>
                  <a:noFill/>
                </a:ln>
                <a:solidFill>
                  <a:srgbClr val="2D2323"/>
                </a:solidFill>
                <a:effectLst/>
                <a:uLnTx/>
                <a:uFillTx/>
                <a:latin typeface="Tahoma" pitchFamily="34" charset="0"/>
                <a:ea typeface="+mn-ea"/>
                <a:cs typeface="+mn-cs"/>
              </a:rPr>
              <a:t>/AEMPS </a:t>
            </a:r>
            <a:r>
              <a:rPr kumimoji="0" lang="es-ES_tradnl" b="0" i="0" u="none" strike="noStrike" kern="1200" cap="none" spc="0" normalizeH="0" baseline="0" noProof="0" dirty="0">
                <a:ln>
                  <a:noFill/>
                </a:ln>
                <a:solidFill>
                  <a:srgbClr val="2D2323"/>
                </a:solidFill>
                <a:effectLst/>
                <a:uLnTx/>
                <a:uFillTx/>
                <a:latin typeface="Tahoma" pitchFamily="34" charset="0"/>
                <a:ea typeface="+mn-ea"/>
                <a:cs typeface="+mn-cs"/>
              </a:rPr>
              <a:t>dentro de cada año.</a:t>
            </a:r>
            <a:endParaRPr kumimoji="0" lang="es-ES"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298017397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Evolución de las Fases de los EECC</a:t>
            </a:r>
            <a:endParaRPr lang="es-ES" dirty="0">
              <a:solidFill>
                <a:srgbClr val="FF0000"/>
              </a:solidFill>
            </a:endParaRPr>
          </a:p>
        </p:txBody>
      </p:sp>
      <p:sp>
        <p:nvSpPr>
          <p:cNvPr id="11" name="Footer Placeholder 3"/>
          <p:cNvSpPr>
            <a:spLocks noGrp="1"/>
          </p:cNvSpPr>
          <p:nvPr>
            <p:ph type="ftr" sz="quarter" idx="11"/>
          </p:nvPr>
        </p:nvSpPr>
        <p:spPr/>
        <p:txBody>
          <a:bodyPr/>
          <a:lstStyle/>
          <a:p>
            <a:pPr lvl="0">
              <a:defRPr/>
            </a:pPr>
            <a:r>
              <a:rPr lang="es-ES" dirty="0">
                <a:solidFill>
                  <a:prstClr val="black">
                    <a:lumMod val="65000"/>
                    <a:lumOff val="35000"/>
                  </a:prstClr>
                </a:solidFill>
              </a:rPr>
              <a:t>Datos y Análisis 31ª Publicación </a:t>
            </a:r>
            <a:r>
              <a:rPr lang="es-ES" dirty="0" err="1">
                <a:solidFill>
                  <a:prstClr val="black">
                    <a:lumMod val="65000"/>
                    <a:lumOff val="35000"/>
                  </a:prstClr>
                </a:solidFill>
              </a:rPr>
              <a:t>BDMetrics</a:t>
            </a:r>
            <a:r>
              <a:rPr lang="es-ES" dirty="0">
                <a:solidFill>
                  <a:prstClr val="black">
                    <a:lumMod val="65000"/>
                    <a:lumOff val="35000"/>
                  </a:prstClr>
                </a:solidFill>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graphicFrame>
        <p:nvGraphicFramePr>
          <p:cNvPr id="4" name="Tabla 3">
            <a:extLst>
              <a:ext uri="{FF2B5EF4-FFF2-40B4-BE49-F238E27FC236}">
                <a16:creationId xmlns:a16="http://schemas.microsoft.com/office/drawing/2014/main" id="{7D1A4D1C-7048-4B92-867B-6C9A46461A73}"/>
              </a:ext>
            </a:extLst>
          </p:cNvPr>
          <p:cNvGraphicFramePr>
            <a:graphicFrameLocks noGrp="1"/>
          </p:cNvGraphicFramePr>
          <p:nvPr>
            <p:extLst>
              <p:ext uri="{D42A27DB-BD31-4B8C-83A1-F6EECF244321}">
                <p14:modId xmlns:p14="http://schemas.microsoft.com/office/powerpoint/2010/main" val="1785466037"/>
              </p:ext>
            </p:extLst>
          </p:nvPr>
        </p:nvGraphicFramePr>
        <p:xfrm>
          <a:off x="357158" y="1440000"/>
          <a:ext cx="8509243" cy="2697580"/>
        </p:xfrm>
        <a:graphic>
          <a:graphicData uri="http://schemas.openxmlformats.org/drawingml/2006/table">
            <a:tbl>
              <a:tblPr/>
              <a:tblGrid>
                <a:gridCol w="1378605">
                  <a:extLst>
                    <a:ext uri="{9D8B030D-6E8A-4147-A177-3AD203B41FA5}">
                      <a16:colId xmlns:a16="http://schemas.microsoft.com/office/drawing/2014/main" val="57192233"/>
                    </a:ext>
                  </a:extLst>
                </a:gridCol>
                <a:gridCol w="1782040">
                  <a:extLst>
                    <a:ext uri="{9D8B030D-6E8A-4147-A177-3AD203B41FA5}">
                      <a16:colId xmlns:a16="http://schemas.microsoft.com/office/drawing/2014/main" val="4086545414"/>
                    </a:ext>
                  </a:extLst>
                </a:gridCol>
                <a:gridCol w="1783279">
                  <a:extLst>
                    <a:ext uri="{9D8B030D-6E8A-4147-A177-3AD203B41FA5}">
                      <a16:colId xmlns:a16="http://schemas.microsoft.com/office/drawing/2014/main" val="4145340127"/>
                    </a:ext>
                  </a:extLst>
                </a:gridCol>
                <a:gridCol w="1783279">
                  <a:extLst>
                    <a:ext uri="{9D8B030D-6E8A-4147-A177-3AD203B41FA5}">
                      <a16:colId xmlns:a16="http://schemas.microsoft.com/office/drawing/2014/main" val="1437717872"/>
                    </a:ext>
                  </a:extLst>
                </a:gridCol>
                <a:gridCol w="1782040">
                  <a:extLst>
                    <a:ext uri="{9D8B030D-6E8A-4147-A177-3AD203B41FA5}">
                      <a16:colId xmlns:a16="http://schemas.microsoft.com/office/drawing/2014/main" val="588544195"/>
                    </a:ext>
                  </a:extLst>
                </a:gridCol>
              </a:tblGrid>
              <a:tr h="207484">
                <a:tc>
                  <a:txBody>
                    <a:bodyPr/>
                    <a:lstStyle/>
                    <a:p>
                      <a:pPr algn="l" fontAlgn="b"/>
                      <a:endParaRPr lang="es-ES" sz="1000" b="0" i="0" u="none" strike="noStrike" dirty="0">
                        <a:effectLst/>
                        <a:latin typeface="Arial" panose="020B0604020202020204" pitchFamily="34" charset="0"/>
                      </a:endParaRPr>
                    </a:p>
                  </a:txBody>
                  <a:tcPr marL="9525" marR="9525" marT="9525" marB="0" anchor="b">
                    <a:lnL>
                      <a:noFill/>
                    </a:lnL>
                    <a:lnR>
                      <a:noFill/>
                    </a:lnR>
                    <a:lnT>
                      <a:noFill/>
                    </a:lnT>
                    <a:lnB>
                      <a:noFill/>
                    </a:lnB>
                    <a:solidFill>
                      <a:srgbClr val="FFFFFF"/>
                    </a:solidFill>
                  </a:tcPr>
                </a:tc>
                <a:tc>
                  <a:txBody>
                    <a:bodyPr/>
                    <a:lstStyle/>
                    <a:p>
                      <a:pPr marL="38100" marR="38100" algn="ctr"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Fase I</a:t>
                      </a:r>
                    </a:p>
                  </a:txBody>
                  <a:tcPr marL="9525" marR="9525" marT="9525" marB="0" anchor="b">
                    <a:lnL>
                      <a:noFill/>
                    </a:lnL>
                    <a:lnR>
                      <a:noFill/>
                    </a:lnR>
                    <a:lnT>
                      <a:noFill/>
                    </a:lnT>
                    <a:lnB>
                      <a:noFill/>
                    </a:lnB>
                    <a:solidFill>
                      <a:srgbClr val="5799AD"/>
                    </a:solidFill>
                  </a:tcPr>
                </a:tc>
                <a:tc>
                  <a:txBody>
                    <a:bodyPr/>
                    <a:lstStyle/>
                    <a:p>
                      <a:pPr marL="38100" marR="38100" algn="ctr"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Fase II</a:t>
                      </a:r>
                    </a:p>
                  </a:txBody>
                  <a:tcPr marL="9525" marR="9525" marT="9525" marB="0" anchor="b">
                    <a:lnL>
                      <a:noFill/>
                    </a:lnL>
                    <a:lnR>
                      <a:noFill/>
                    </a:lnR>
                    <a:lnT>
                      <a:noFill/>
                    </a:lnT>
                    <a:lnB>
                      <a:noFill/>
                    </a:lnB>
                    <a:solidFill>
                      <a:srgbClr val="5799AD"/>
                    </a:solidFill>
                  </a:tcPr>
                </a:tc>
                <a:tc>
                  <a:txBody>
                    <a:bodyPr/>
                    <a:lstStyle/>
                    <a:p>
                      <a:pPr marL="38100" marR="38100" algn="ctr"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Fase III</a:t>
                      </a:r>
                    </a:p>
                  </a:txBody>
                  <a:tcPr marL="9525" marR="9525" marT="9525" marB="0" anchor="b">
                    <a:lnL>
                      <a:noFill/>
                    </a:lnL>
                    <a:lnR>
                      <a:noFill/>
                    </a:lnR>
                    <a:lnT>
                      <a:noFill/>
                    </a:lnT>
                    <a:lnB>
                      <a:noFill/>
                    </a:lnB>
                    <a:solidFill>
                      <a:srgbClr val="5799AD"/>
                    </a:solidFill>
                  </a:tcPr>
                </a:tc>
                <a:tc>
                  <a:txBody>
                    <a:bodyPr/>
                    <a:lstStyle/>
                    <a:p>
                      <a:pPr marL="38100" marR="38100" algn="ctr"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Fase IV</a:t>
                      </a:r>
                    </a:p>
                  </a:txBody>
                  <a:tcPr marL="9525" marR="9525" marT="9525" marB="0" anchor="b">
                    <a:lnL>
                      <a:noFill/>
                    </a:lnL>
                    <a:lnR>
                      <a:noFill/>
                    </a:lnR>
                    <a:lnT>
                      <a:noFill/>
                    </a:lnT>
                    <a:lnB>
                      <a:noFill/>
                    </a:lnB>
                    <a:solidFill>
                      <a:srgbClr val="5799AD"/>
                    </a:solidFill>
                  </a:tcPr>
                </a:tc>
                <a:extLst>
                  <a:ext uri="{0D108BD9-81ED-4DB2-BD59-A6C34878D82A}">
                    <a16:rowId xmlns:a16="http://schemas.microsoft.com/office/drawing/2014/main" val="98469475"/>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2008</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a:t>
                      </a:r>
                    </a:p>
                  </a:txBody>
                  <a:tcPr marL="9525" marR="9525" marT="9525" marB="0" anchor="b">
                    <a:lnL>
                      <a:noFill/>
                    </a:lnL>
                    <a:lnR>
                      <a:noFill/>
                    </a:lnR>
                    <a:lnT>
                      <a:noFill/>
                    </a:lnT>
                    <a:lnB>
                      <a:noFill/>
                    </a:lnB>
                  </a:tcPr>
                </a:tc>
                <a:extLst>
                  <a:ext uri="{0D108BD9-81ED-4DB2-BD59-A6C34878D82A}">
                    <a16:rowId xmlns:a16="http://schemas.microsoft.com/office/drawing/2014/main" val="4068699929"/>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2009</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a:t>
                      </a:r>
                    </a:p>
                  </a:txBody>
                  <a:tcPr marL="9525" marR="9525" marT="9525" marB="0" anchor="b">
                    <a:lnL>
                      <a:noFill/>
                    </a:lnL>
                    <a:lnR>
                      <a:noFill/>
                    </a:lnR>
                    <a:lnT>
                      <a:noFill/>
                    </a:lnT>
                    <a:lnB>
                      <a:noFill/>
                    </a:lnB>
                  </a:tcPr>
                </a:tc>
                <a:extLst>
                  <a:ext uri="{0D108BD9-81ED-4DB2-BD59-A6C34878D82A}">
                    <a16:rowId xmlns:a16="http://schemas.microsoft.com/office/drawing/2014/main" val="1465196687"/>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2010</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a:t>
                      </a:r>
                    </a:p>
                  </a:txBody>
                  <a:tcPr marL="9525" marR="9525" marT="9525" marB="0" anchor="b">
                    <a:lnL>
                      <a:noFill/>
                    </a:lnL>
                    <a:lnR>
                      <a:noFill/>
                    </a:lnR>
                    <a:lnT>
                      <a:noFill/>
                    </a:lnT>
                    <a:lnB>
                      <a:noFill/>
                    </a:lnB>
                  </a:tcPr>
                </a:tc>
                <a:extLst>
                  <a:ext uri="{0D108BD9-81ED-4DB2-BD59-A6C34878D82A}">
                    <a16:rowId xmlns:a16="http://schemas.microsoft.com/office/drawing/2014/main" val="1550399816"/>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2011</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29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a:t>
                      </a:r>
                    </a:p>
                  </a:txBody>
                  <a:tcPr marL="9525" marR="9525" marT="9525" marB="0" anchor="b">
                    <a:lnL>
                      <a:noFill/>
                    </a:lnL>
                    <a:lnR>
                      <a:noFill/>
                    </a:lnR>
                    <a:lnT>
                      <a:noFill/>
                    </a:lnT>
                    <a:lnB>
                      <a:noFill/>
                    </a:lnB>
                  </a:tcPr>
                </a:tc>
                <a:extLst>
                  <a:ext uri="{0D108BD9-81ED-4DB2-BD59-A6C34878D82A}">
                    <a16:rowId xmlns:a16="http://schemas.microsoft.com/office/drawing/2014/main" val="73658741"/>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2012</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7</a:t>
                      </a:r>
                    </a:p>
                  </a:txBody>
                  <a:tcPr marL="9525" marR="9525" marT="9525" marB="0" anchor="b">
                    <a:lnL>
                      <a:noFill/>
                    </a:lnL>
                    <a:lnR>
                      <a:noFill/>
                    </a:lnR>
                    <a:lnT>
                      <a:noFill/>
                    </a:lnT>
                    <a:lnB>
                      <a:noFill/>
                    </a:lnB>
                  </a:tcPr>
                </a:tc>
                <a:extLst>
                  <a:ext uri="{0D108BD9-81ED-4DB2-BD59-A6C34878D82A}">
                    <a16:rowId xmlns:a16="http://schemas.microsoft.com/office/drawing/2014/main" val="3406869896"/>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2013</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29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a:t>
                      </a:r>
                    </a:p>
                  </a:txBody>
                  <a:tcPr marL="9525" marR="9525" marT="9525" marB="0" anchor="b">
                    <a:lnL>
                      <a:noFill/>
                    </a:lnL>
                    <a:lnR>
                      <a:noFill/>
                    </a:lnR>
                    <a:lnT>
                      <a:noFill/>
                    </a:lnT>
                    <a:lnB>
                      <a:noFill/>
                    </a:lnB>
                  </a:tcPr>
                </a:tc>
                <a:extLst>
                  <a:ext uri="{0D108BD9-81ED-4DB2-BD59-A6C34878D82A}">
                    <a16:rowId xmlns:a16="http://schemas.microsoft.com/office/drawing/2014/main" val="4138820062"/>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2014</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a:t>
                      </a:r>
                    </a:p>
                  </a:txBody>
                  <a:tcPr marL="9525" marR="9525" marT="9525" marB="0" anchor="b">
                    <a:lnL>
                      <a:noFill/>
                    </a:lnL>
                    <a:lnR>
                      <a:noFill/>
                    </a:lnR>
                    <a:lnT>
                      <a:noFill/>
                    </a:lnT>
                    <a:lnB>
                      <a:noFill/>
                    </a:lnB>
                  </a:tcPr>
                </a:tc>
                <a:extLst>
                  <a:ext uri="{0D108BD9-81ED-4DB2-BD59-A6C34878D82A}">
                    <a16:rowId xmlns:a16="http://schemas.microsoft.com/office/drawing/2014/main" val="4144104312"/>
                  </a:ext>
                </a:extLst>
              </a:tr>
              <a:tr h="159944">
                <a:tc>
                  <a:txBody>
                    <a:bodyPr/>
                    <a:lstStyle/>
                    <a:p>
                      <a:pPr marL="38100" marR="38100" algn="l" defTabSz="914400" rtl="0" eaLnBrk="1" fontAlgn="b" latinLnBrk="0" hangingPunct="1">
                        <a:lnSpc>
                          <a:spcPts val="16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2015</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43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a:t>
                      </a:r>
                    </a:p>
                  </a:txBody>
                  <a:tcPr marL="9525" marR="9525" marT="9525" marB="0" anchor="b">
                    <a:lnL>
                      <a:noFill/>
                    </a:lnL>
                    <a:lnR>
                      <a:noFill/>
                    </a:lnR>
                    <a:lnT>
                      <a:noFill/>
                    </a:lnT>
                    <a:lnB>
                      <a:noFill/>
                    </a:lnB>
                  </a:tcPr>
                </a:tc>
                <a:extLst>
                  <a:ext uri="{0D108BD9-81ED-4DB2-BD59-A6C34878D82A}">
                    <a16:rowId xmlns:a16="http://schemas.microsoft.com/office/drawing/2014/main" val="200331061"/>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2016</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48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70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3</a:t>
                      </a:r>
                    </a:p>
                  </a:txBody>
                  <a:tcPr marL="9525" marR="9525" marT="9525" marB="0" anchor="b">
                    <a:lnL>
                      <a:noFill/>
                    </a:lnL>
                    <a:lnR>
                      <a:noFill/>
                    </a:lnR>
                    <a:lnT>
                      <a:noFill/>
                    </a:lnT>
                    <a:lnB>
                      <a:noFill/>
                    </a:lnB>
                  </a:tcPr>
                </a:tc>
                <a:extLst>
                  <a:ext uri="{0D108BD9-81ED-4DB2-BD59-A6C34878D82A}">
                    <a16:rowId xmlns:a16="http://schemas.microsoft.com/office/drawing/2014/main" val="1541364133"/>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2017</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74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7</a:t>
                      </a:r>
                    </a:p>
                  </a:txBody>
                  <a:tcPr marL="9525" marR="9525" marT="9525" marB="0" anchor="b">
                    <a:lnL>
                      <a:noFill/>
                    </a:lnL>
                    <a:lnR>
                      <a:noFill/>
                    </a:lnR>
                    <a:lnT>
                      <a:noFill/>
                    </a:lnT>
                    <a:lnB>
                      <a:noFill/>
                    </a:lnB>
                  </a:tcPr>
                </a:tc>
                <a:extLst>
                  <a:ext uri="{0D108BD9-81ED-4DB2-BD59-A6C34878D82A}">
                    <a16:rowId xmlns:a16="http://schemas.microsoft.com/office/drawing/2014/main" val="1449807615"/>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2018</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57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84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2</a:t>
                      </a:r>
                    </a:p>
                  </a:txBody>
                  <a:tcPr marL="9525" marR="9525" marT="9525" marB="0" anchor="b">
                    <a:lnL>
                      <a:noFill/>
                    </a:lnL>
                    <a:lnR>
                      <a:noFill/>
                    </a:lnR>
                    <a:lnT>
                      <a:noFill/>
                    </a:lnT>
                    <a:lnB>
                      <a:noFill/>
                    </a:lnB>
                  </a:tcPr>
                </a:tc>
                <a:extLst>
                  <a:ext uri="{0D108BD9-81ED-4DB2-BD59-A6C34878D82A}">
                    <a16:rowId xmlns:a16="http://schemas.microsoft.com/office/drawing/2014/main" val="1346539693"/>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2019</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73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8</a:t>
                      </a:r>
                    </a:p>
                  </a:txBody>
                  <a:tcPr marL="9525" marR="9525" marT="9525" marB="0" anchor="b">
                    <a:lnL>
                      <a:noFill/>
                    </a:lnL>
                    <a:lnR>
                      <a:noFill/>
                    </a:lnR>
                    <a:lnT>
                      <a:noFill/>
                    </a:lnT>
                    <a:lnB>
                      <a:noFill/>
                    </a:lnB>
                  </a:tcPr>
                </a:tc>
                <a:extLst>
                  <a:ext uri="{0D108BD9-81ED-4DB2-BD59-A6C34878D82A}">
                    <a16:rowId xmlns:a16="http://schemas.microsoft.com/office/drawing/2014/main" val="961059272"/>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2020</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62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90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10</a:t>
                      </a:r>
                    </a:p>
                  </a:txBody>
                  <a:tcPr marL="9525" marR="9525" marT="9525" marB="0" anchor="b">
                    <a:lnL>
                      <a:noFill/>
                    </a:lnL>
                    <a:lnR>
                      <a:noFill/>
                    </a:lnR>
                    <a:lnT>
                      <a:noFill/>
                    </a:lnT>
                    <a:lnB>
                      <a:noFill/>
                    </a:lnB>
                  </a:tcPr>
                </a:tc>
                <a:extLst>
                  <a:ext uri="{0D108BD9-81ED-4DB2-BD59-A6C34878D82A}">
                    <a16:rowId xmlns:a16="http://schemas.microsoft.com/office/drawing/2014/main" val="2267439705"/>
                  </a:ext>
                </a:extLst>
              </a:tr>
              <a:tr h="159944">
                <a:tc>
                  <a:txBody>
                    <a:bodyPr/>
                    <a:lstStyle/>
                    <a:p>
                      <a:pPr marL="38100" marR="38100" algn="l" defTabSz="914400" rtl="0" eaLnBrk="1" fontAlgn="b" latinLnBrk="0" hangingPunct="1">
                        <a:lnSpc>
                          <a:spcPts val="16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2021</a:t>
                      </a:r>
                    </a:p>
                  </a:txBody>
                  <a:tcPr marL="9525" marR="9525" marT="9525" marB="0" anchor="b">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42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86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a:solidFill>
                            <a:schemeClr val="tx1"/>
                          </a:solidFill>
                          <a:effectLst/>
                          <a:latin typeface="Arial" panose="020B0604020202020204" pitchFamily="34" charset="0"/>
                          <a:ea typeface="+mn-ea"/>
                          <a:cs typeface="+mn-cs"/>
                        </a:rPr>
                        <a:t>101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b="0" i="0" u="none" strike="noStrike" kern="1200" dirty="0">
                          <a:solidFill>
                            <a:schemeClr val="tx1"/>
                          </a:solidFill>
                          <a:effectLst/>
                          <a:latin typeface="Arial" panose="020B0604020202020204" pitchFamily="34" charset="0"/>
                          <a:ea typeface="+mn-ea"/>
                          <a:cs typeface="+mn-cs"/>
                        </a:rPr>
                        <a:t>7</a:t>
                      </a:r>
                    </a:p>
                  </a:txBody>
                  <a:tcPr marL="9525" marR="9525" marT="9525" marB="0" anchor="b">
                    <a:lnL>
                      <a:noFill/>
                    </a:lnL>
                    <a:lnR>
                      <a:noFill/>
                    </a:lnR>
                    <a:lnT>
                      <a:noFill/>
                    </a:lnT>
                    <a:lnB>
                      <a:noFill/>
                    </a:lnB>
                  </a:tcPr>
                </a:tc>
                <a:extLst>
                  <a:ext uri="{0D108BD9-81ED-4DB2-BD59-A6C34878D82A}">
                    <a16:rowId xmlns:a16="http://schemas.microsoft.com/office/drawing/2014/main" val="3095200198"/>
                  </a:ext>
                </a:extLst>
              </a:tr>
            </a:tbl>
          </a:graphicData>
        </a:graphic>
      </p:graphicFrame>
      <p:sp>
        <p:nvSpPr>
          <p:cNvPr id="8" name="Rectangle 1029">
            <a:extLst>
              <a:ext uri="{FF2B5EF4-FFF2-40B4-BE49-F238E27FC236}">
                <a16:creationId xmlns:a16="http://schemas.microsoft.com/office/drawing/2014/main" id="{4BB1912D-346E-44D3-945D-8B1786774C52}"/>
              </a:ext>
            </a:extLst>
          </p:cNvPr>
          <p:cNvSpPr txBox="1">
            <a:spLocks noChangeArrowheads="1"/>
          </p:cNvSpPr>
          <p:nvPr/>
        </p:nvSpPr>
        <p:spPr>
          <a:xfrm>
            <a:off x="2160000" y="908720"/>
            <a:ext cx="4896544" cy="338554"/>
          </a:xfrm>
          <a:prstGeom prst="rect">
            <a:avLst/>
          </a:prstGeom>
          <a:solidFill>
            <a:schemeClr val="bg1">
              <a:lumMod val="95000"/>
            </a:schemeClr>
          </a:solidFill>
          <a:ln/>
        </p:spPr>
        <p:txBody>
          <a:bodyPr vert="horz" wrap="square" lIns="91440" tIns="45720" rIns="91440" bIns="45720" rtlCol="0">
            <a:sp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Número de ensayos clínicos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activos</a:t>
            </a: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por año y fase</a:t>
            </a:r>
            <a:endParaRPr kumimoji="0" lang="es-ES"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12" name="Rectangle 4100">
            <a:extLst>
              <a:ext uri="{FF2B5EF4-FFF2-40B4-BE49-F238E27FC236}">
                <a16:creationId xmlns:a16="http://schemas.microsoft.com/office/drawing/2014/main" id="{F231D71C-895E-4E8B-9A44-F2B0392D5348}"/>
              </a:ext>
            </a:extLst>
          </p:cNvPr>
          <p:cNvSpPr>
            <a:spLocks noChangeArrowheads="1"/>
          </p:cNvSpPr>
          <p:nvPr/>
        </p:nvSpPr>
        <p:spPr bwMode="auto">
          <a:xfrm>
            <a:off x="1152000" y="4680000"/>
            <a:ext cx="6951147" cy="369332"/>
          </a:xfrm>
          <a:prstGeom prst="rect">
            <a:avLst/>
          </a:prstGeom>
          <a:solidFill>
            <a:schemeClr val="bg1"/>
          </a:solidFill>
          <a:ln w="9525">
            <a:solidFill>
              <a:schemeClr val="tx1"/>
            </a:solidFill>
            <a:miter lim="800000"/>
            <a:headEnd/>
            <a:tailEnd/>
          </a:ln>
          <a:effectLst/>
        </p:spPr>
        <p:txBody>
          <a:bodyPr wrap="square" lIns="54000" rIns="54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b="0" i="0" u="none" strike="noStrike" kern="1200" cap="none" spc="0" normalizeH="0" baseline="0" noProof="0" dirty="0">
                <a:ln>
                  <a:noFill/>
                </a:ln>
                <a:solidFill>
                  <a:srgbClr val="2D2323"/>
                </a:solidFill>
                <a:effectLst/>
                <a:uLnTx/>
                <a:uFillTx/>
                <a:latin typeface="Tahoma" pitchFamily="34" charset="0"/>
                <a:ea typeface="+mn-ea"/>
                <a:cs typeface="+mn-cs"/>
              </a:rPr>
              <a:t>EC con fecha </a:t>
            </a:r>
            <a:r>
              <a:rPr kumimoji="0" lang="es-ES_tradnl" b="0" i="0" u="none" strike="noStrike" kern="1200" cap="none" spc="0" normalizeH="0" baseline="0" noProof="0" dirty="0">
                <a:ln>
                  <a:noFill/>
                </a:ln>
                <a:solidFill>
                  <a:srgbClr val="2D2323"/>
                </a:solidFill>
                <a:effectLst/>
                <a:uLnTx/>
                <a:uFillTx/>
                <a:latin typeface="Tahoma" pitchFamily="34" charset="0"/>
                <a:ea typeface="+mn-ea"/>
                <a:cs typeface="+mn-cs"/>
              </a:rPr>
              <a:t>mínima de </a:t>
            </a:r>
            <a:r>
              <a:rPr kumimoji="0" lang="es-ES" b="0" i="0" u="none" strike="noStrike" kern="1200" cap="none" spc="0" normalizeH="0" baseline="0" noProof="0" dirty="0">
                <a:ln>
                  <a:noFill/>
                </a:ln>
                <a:solidFill>
                  <a:srgbClr val="2D2323"/>
                </a:solidFill>
                <a:effectLst/>
                <a:uLnTx/>
                <a:uFillTx/>
                <a:latin typeface="Tahoma" pitchFamily="34" charset="0"/>
                <a:ea typeface="+mn-ea"/>
                <a:cs typeface="+mn-cs"/>
              </a:rPr>
              <a:t>envío al </a:t>
            </a:r>
            <a:r>
              <a:rPr kumimoji="0" lang="es-ES" b="0" i="0" u="none" strike="noStrike" kern="1200" cap="none" spc="0" normalizeH="0" baseline="0" noProof="0" dirty="0" err="1">
                <a:ln>
                  <a:noFill/>
                </a:ln>
                <a:solidFill>
                  <a:srgbClr val="2D2323"/>
                </a:solidFill>
                <a:effectLst/>
                <a:uLnTx/>
                <a:uFillTx/>
                <a:latin typeface="Tahoma" pitchFamily="34" charset="0"/>
                <a:ea typeface="+mn-ea"/>
                <a:cs typeface="+mn-cs"/>
              </a:rPr>
              <a:t>CEIm</a:t>
            </a:r>
            <a:r>
              <a:rPr kumimoji="0" lang="es-ES" b="0" i="0" u="none" strike="noStrike" kern="1200" cap="none" spc="0" normalizeH="0" baseline="0" noProof="0" dirty="0">
                <a:ln>
                  <a:noFill/>
                </a:ln>
                <a:solidFill>
                  <a:srgbClr val="2D2323"/>
                </a:solidFill>
                <a:effectLst/>
                <a:uLnTx/>
                <a:uFillTx/>
                <a:latin typeface="Tahoma" pitchFamily="34" charset="0"/>
                <a:ea typeface="+mn-ea"/>
                <a:cs typeface="+mn-cs"/>
              </a:rPr>
              <a:t>/AEMPS </a:t>
            </a:r>
            <a:r>
              <a:rPr kumimoji="0" lang="es-ES_tradnl" b="0" i="0" u="none" strike="noStrike" kern="1200" cap="none" spc="0" normalizeH="0" baseline="0" noProof="0" dirty="0">
                <a:ln>
                  <a:noFill/>
                </a:ln>
                <a:solidFill>
                  <a:srgbClr val="2D2323"/>
                </a:solidFill>
                <a:effectLst/>
                <a:uLnTx/>
                <a:uFillTx/>
                <a:latin typeface="Tahoma" pitchFamily="34" charset="0"/>
                <a:ea typeface="+mn-ea"/>
                <a:cs typeface="+mn-cs"/>
              </a:rPr>
              <a:t>dentro de cada año.</a:t>
            </a:r>
            <a:endParaRPr kumimoji="0" lang="es-ES"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39349463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F2B66E1-EADC-6C78-7C42-5DB1B9DF589C}"/>
              </a:ext>
            </a:extLst>
          </p:cNvPr>
          <p:cNvPicPr>
            <a:picLocks noChangeAspect="1"/>
          </p:cNvPicPr>
          <p:nvPr/>
        </p:nvPicPr>
        <p:blipFill>
          <a:blip r:embed="rId2"/>
          <a:stretch>
            <a:fillRect/>
          </a:stretch>
        </p:blipFill>
        <p:spPr>
          <a:xfrm>
            <a:off x="36000" y="756000"/>
            <a:ext cx="8637594" cy="5472000"/>
          </a:xfrm>
          <a:prstGeom prst="rect">
            <a:avLst/>
          </a:prstGeom>
        </p:spPr>
      </p:pic>
      <p:sp>
        <p:nvSpPr>
          <p:cNvPr id="2" name="Title 1"/>
          <p:cNvSpPr>
            <a:spLocks noGrp="1"/>
          </p:cNvSpPr>
          <p:nvPr>
            <p:ph type="title"/>
          </p:nvPr>
        </p:nvSpPr>
        <p:spPr/>
        <p:txBody>
          <a:bodyPr/>
          <a:lstStyle/>
          <a:p>
            <a:r>
              <a:rPr lang="es-ES_tradnl" dirty="0"/>
              <a:t>Evolución de las Fases de los EECC</a:t>
            </a:r>
            <a:endParaRPr lang="es-ES" dirty="0">
              <a:solidFill>
                <a:srgbClr val="FF0000"/>
              </a:solidFill>
            </a:endParaRPr>
          </a:p>
        </p:txBody>
      </p:sp>
      <p:sp>
        <p:nvSpPr>
          <p:cNvPr id="11"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4"/>
          <p:cNvSpPr>
            <a:spLocks noChangeArrowheads="1"/>
          </p:cNvSpPr>
          <p:nvPr/>
        </p:nvSpPr>
        <p:spPr bwMode="auto">
          <a:xfrm>
            <a:off x="7500958" y="4214817"/>
            <a:ext cx="1458913" cy="2093321"/>
          </a:xfrm>
          <a:prstGeom prst="rect">
            <a:avLst/>
          </a:prstGeom>
          <a:noFill/>
          <a:ln w="9525">
            <a:solidFill>
              <a:schemeClr val="tx1"/>
            </a:solidFill>
            <a:miter lim="800000"/>
            <a:headEnd/>
            <a:tailEnd/>
          </a:ln>
          <a:effectLst/>
        </p:spPr>
        <p:txBody>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EC con fecha </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mínima </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de envío al CEIC de </a:t>
            </a:r>
            <a:r>
              <a:rPr kumimoji="0" lang="es-ES" sz="1200" b="0" i="0" u="none" strike="noStrike" kern="1200" cap="none" spc="0" normalizeH="0" baseline="0" noProof="0" dirty="0" err="1">
                <a:ln>
                  <a:noFill/>
                </a:ln>
                <a:solidFill>
                  <a:srgbClr val="2D2323"/>
                </a:solidFill>
                <a:effectLst/>
                <a:uLnTx/>
                <a:uFillTx/>
                <a:latin typeface="Tahoma" pitchFamily="34" charset="0"/>
                <a:ea typeface="+mn-ea"/>
                <a:cs typeface="+mn-cs"/>
              </a:rPr>
              <a:t>ref</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 / AEMPS dentro de cada semestre</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2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sobre el total de EC de cada fase de investigación en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8" name="Rectangle 13"/>
          <p:cNvSpPr>
            <a:spLocks noChangeArrowheads="1"/>
          </p:cNvSpPr>
          <p:nvPr/>
        </p:nvSpPr>
        <p:spPr bwMode="auto">
          <a:xfrm>
            <a:off x="7446963" y="2857496"/>
            <a:ext cx="1543050" cy="1190625"/>
          </a:xfrm>
          <a:prstGeom prst="rect">
            <a:avLst/>
          </a:prstGeom>
          <a:solidFill>
            <a:schemeClr val="bg1">
              <a:lumMod val="95000"/>
            </a:schemeClr>
          </a:solidFill>
          <a:ln w="9525">
            <a:noFill/>
            <a:miter lim="800000"/>
            <a:headEnd/>
            <a:tailEnd/>
          </a:ln>
          <a:effec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800" b="1" i="0" u="none" strike="noStrike" kern="1200" cap="none" spc="0" normalizeH="0" baseline="0" noProof="0" dirty="0">
                <a:ln>
                  <a:noFill/>
                </a:ln>
                <a:solidFill>
                  <a:srgbClr val="2D2323"/>
                </a:solidFill>
                <a:effectLst/>
                <a:uLnTx/>
                <a:uFillTx/>
                <a:latin typeface="Tahoma" pitchFamily="34" charset="0"/>
                <a:ea typeface="+mn-ea"/>
                <a:cs typeface="+mn-cs"/>
              </a:rPr>
              <a:t>Ensayos Clínicos por fase y por semestre.</a:t>
            </a:r>
            <a:endParaRPr kumimoji="0" lang="es-ES" sz="1800" b="1"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91681107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B14DE3DC-7B8A-265B-6CCC-3060EFDEAE4E}"/>
              </a:ext>
            </a:extLst>
          </p:cNvPr>
          <p:cNvPicPr>
            <a:picLocks noChangeAspect="1"/>
          </p:cNvPicPr>
          <p:nvPr/>
        </p:nvPicPr>
        <p:blipFill>
          <a:blip r:embed="rId2"/>
          <a:stretch>
            <a:fillRect/>
          </a:stretch>
        </p:blipFill>
        <p:spPr>
          <a:xfrm>
            <a:off x="180001" y="828000"/>
            <a:ext cx="5255679" cy="5472000"/>
          </a:xfrm>
          <a:prstGeom prst="rect">
            <a:avLst/>
          </a:prstGeom>
        </p:spPr>
      </p:pic>
      <p:sp>
        <p:nvSpPr>
          <p:cNvPr id="2" name="Title 1"/>
          <p:cNvSpPr>
            <a:spLocks noGrp="1"/>
          </p:cNvSpPr>
          <p:nvPr>
            <p:ph type="title"/>
          </p:nvPr>
        </p:nvSpPr>
        <p:spPr/>
        <p:txBody>
          <a:bodyPr/>
          <a:lstStyle/>
          <a:p>
            <a:r>
              <a:rPr lang="es-ES_tradnl" dirty="0"/>
              <a:t>Evolución de las Fases de los EECC</a:t>
            </a:r>
            <a:endParaRPr lang="es-ES" dirty="0"/>
          </a:p>
        </p:txBody>
      </p:sp>
      <p:sp>
        <p:nvSpPr>
          <p:cNvPr id="3" name="Content Placeholder 2"/>
          <p:cNvSpPr>
            <a:spLocks noGrp="1"/>
          </p:cNvSpPr>
          <p:nvPr>
            <p:ph idx="1"/>
          </p:nvPr>
        </p:nvSpPr>
        <p:spPr>
          <a:xfrm>
            <a:off x="5508104" y="1268760"/>
            <a:ext cx="3456384" cy="1154162"/>
          </a:xfrm>
        </p:spPr>
        <p:txBody>
          <a:bodyPr wrap="square">
            <a:spAutoFit/>
          </a:bodyPr>
          <a:lstStyle/>
          <a:p>
            <a:pPr marL="3175" indent="0"/>
            <a:r>
              <a:rPr lang="es-ES_tradnl" sz="2300" dirty="0"/>
              <a:t>Evolución en tres periodos: 2004-2009, 2010-2015 y 2016-2021</a:t>
            </a:r>
            <a:endParaRPr lang="es-ES" sz="2300"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4"/>
          <p:cNvSpPr>
            <a:spLocks noChangeArrowheads="1"/>
          </p:cNvSpPr>
          <p:nvPr/>
        </p:nvSpPr>
        <p:spPr bwMode="auto">
          <a:xfrm>
            <a:off x="4788024" y="4725144"/>
            <a:ext cx="3811807" cy="1040285"/>
          </a:xfrm>
          <a:prstGeom prst="rect">
            <a:avLst/>
          </a:prstGeom>
          <a:noFill/>
          <a:ln w="9525">
            <a:solidFill>
              <a:schemeClr val="tx1"/>
            </a:solid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rPr>
              <a:t>EC con fecha </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mínima </a:t>
            </a:r>
            <a:r>
              <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rPr>
              <a:t>de envío al CEIC de referencia / AEMPS dentro de cada periodo de tiempo</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sobre el total de EC de cada fase de investigación en cada periodo.</a:t>
            </a:r>
            <a:endPar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404245028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D7B44F2-2574-469D-8AD5-0A7A342CFE30}"/>
              </a:ext>
            </a:extLst>
          </p:cNvPr>
          <p:cNvPicPr>
            <a:picLocks noChangeAspect="1"/>
          </p:cNvPicPr>
          <p:nvPr/>
        </p:nvPicPr>
        <p:blipFill>
          <a:blip r:embed="rId2"/>
          <a:stretch>
            <a:fillRect/>
          </a:stretch>
        </p:blipFill>
        <p:spPr>
          <a:xfrm rot="5400000">
            <a:off x="2196000" y="-1137600"/>
            <a:ext cx="4021208" cy="8834400"/>
          </a:xfrm>
          <a:prstGeom prst="rect">
            <a:avLst/>
          </a:prstGeom>
        </p:spPr>
      </p:pic>
      <p:sp>
        <p:nvSpPr>
          <p:cNvPr id="2" name="Title 1"/>
          <p:cNvSpPr>
            <a:spLocks noGrp="1"/>
          </p:cNvSpPr>
          <p:nvPr>
            <p:ph type="title"/>
          </p:nvPr>
        </p:nvSpPr>
        <p:spPr/>
        <p:txBody>
          <a:bodyPr/>
          <a:lstStyle/>
          <a:p>
            <a:r>
              <a:rPr lang="es-ES_tradnl" dirty="0"/>
              <a:t>Tipología de la Investigación Clínica</a:t>
            </a:r>
            <a:endParaRPr lang="es-ES" dirty="0"/>
          </a:p>
        </p:txBody>
      </p:sp>
      <p:sp>
        <p:nvSpPr>
          <p:cNvPr id="9"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8" name="Rectangle 1037"/>
          <p:cNvSpPr>
            <a:spLocks noChangeArrowheads="1"/>
          </p:cNvSpPr>
          <p:nvPr/>
        </p:nvSpPr>
        <p:spPr bwMode="auto">
          <a:xfrm>
            <a:off x="4572000" y="4940300"/>
            <a:ext cx="3714776" cy="584775"/>
          </a:xfrm>
          <a:prstGeom prst="rect">
            <a:avLst/>
          </a:prstGeom>
          <a:no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Porcentaje sobre el total de EECC y número de EECC por área terapéutica </a:t>
            </a:r>
            <a:endParaRPr kumimoji="0" lang="es-ES" sz="16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7" name="Rectangle 1036"/>
          <p:cNvSpPr>
            <a:spLocks noChangeArrowheads="1"/>
          </p:cNvSpPr>
          <p:nvPr/>
        </p:nvSpPr>
        <p:spPr bwMode="auto">
          <a:xfrm>
            <a:off x="4398962" y="2892425"/>
            <a:ext cx="4349501" cy="919529"/>
          </a:xfrm>
          <a:prstGeom prst="rect">
            <a:avLst/>
          </a:prstGeom>
          <a:solidFill>
            <a:schemeClr val="bg1">
              <a:lumMod val="95000"/>
            </a:schemeClr>
          </a:solidFill>
          <a:ln w="9525">
            <a:noFill/>
            <a:miter lim="800000"/>
            <a:headEnd/>
            <a:tailEnd/>
          </a:ln>
          <a:effectLst/>
        </p:spPr>
        <p:txBody>
          <a:bodyPr wrap="square" tIns="72000" bIns="72000">
            <a:spAutoFit/>
          </a:bodyPr>
          <a:lstStyle/>
          <a:p>
            <a:pPr marL="0" marR="0" lvl="0" indent="0" algn="l" defTabSz="914400" rtl="0" eaLnBrk="0" fontAlgn="auto" latinLnBrk="0" hangingPunct="0">
              <a:lnSpc>
                <a:spcPct val="110000"/>
              </a:lnSpc>
              <a:spcBef>
                <a:spcPct val="10000"/>
              </a:spcBef>
              <a:spcAft>
                <a:spcPct val="10000"/>
              </a:spcAft>
              <a:buClrTx/>
              <a:buSzPct val="75000"/>
              <a:buFont typeface="Wingdings" pitchFamily="2" charset="2"/>
              <a:buNone/>
              <a:tabLst/>
              <a:defRPr/>
            </a:pPr>
            <a:r>
              <a:rPr kumimoji="0" lang="es-ES_tradnl" sz="2400" b="0" i="0" u="none" strike="noStrike" kern="1200" cap="none" spc="0" normalizeH="0" baseline="0" noProof="0" dirty="0">
                <a:ln>
                  <a:noFill/>
                </a:ln>
                <a:solidFill>
                  <a:srgbClr val="2D2323"/>
                </a:solidFill>
                <a:effectLst/>
                <a:uLnTx/>
                <a:uFillTx/>
                <a:latin typeface="Tahoma" pitchFamily="34" charset="0"/>
                <a:ea typeface="+mn-ea"/>
                <a:cs typeface="+mn-cs"/>
              </a:rPr>
              <a:t>Distribución de los 4.162 EECC por </a:t>
            </a:r>
            <a:r>
              <a:rPr kumimoji="0" lang="es-ES_tradnl" sz="2400" b="1" i="0" u="none" strike="noStrike" kern="1200" cap="none" spc="0" normalizeH="0" baseline="0" noProof="0" dirty="0">
                <a:ln>
                  <a:noFill/>
                </a:ln>
                <a:solidFill>
                  <a:srgbClr val="2D2323"/>
                </a:solidFill>
                <a:effectLst/>
                <a:uLnTx/>
                <a:uFillTx/>
                <a:latin typeface="Tahoma" pitchFamily="34" charset="0"/>
                <a:ea typeface="+mn-ea"/>
                <a:cs typeface="+mn-cs"/>
              </a:rPr>
              <a:t>Área Terapéutica</a:t>
            </a:r>
            <a:r>
              <a:rPr kumimoji="0" lang="es-ES_tradnl" sz="2400" b="0" i="0" u="none" strike="noStrike" kern="1200" cap="none" spc="0" normalizeH="0" baseline="0" noProof="0" dirty="0">
                <a:ln>
                  <a:noFill/>
                </a:ln>
                <a:solidFill>
                  <a:srgbClr val="2D2323"/>
                </a:solidFill>
                <a:effectLst/>
                <a:uLnTx/>
                <a:uFillTx/>
                <a:latin typeface="Tahoma" pitchFamily="34" charset="0"/>
                <a:ea typeface="+mn-ea"/>
                <a:cs typeface="+mn-cs"/>
              </a:rPr>
              <a:t> </a:t>
            </a:r>
            <a:endParaRPr kumimoji="0" lang="es-ES" sz="2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247575716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_tradnl" dirty="0"/>
              <a:t>Evolución del Área Terapéutica de los EECC</a:t>
            </a:r>
            <a:endParaRPr lang="es-ES" dirty="0">
              <a:solidFill>
                <a:srgbClr val="FF0000"/>
              </a:solidFill>
            </a:endParaRPr>
          </a:p>
        </p:txBody>
      </p:sp>
      <p:sp>
        <p:nvSpPr>
          <p:cNvPr id="8"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1029"/>
          <p:cNvSpPr txBox="1">
            <a:spLocks noChangeArrowheads="1"/>
          </p:cNvSpPr>
          <p:nvPr/>
        </p:nvSpPr>
        <p:spPr>
          <a:xfrm>
            <a:off x="1763688" y="908720"/>
            <a:ext cx="5688632" cy="338554"/>
          </a:xfrm>
          <a:prstGeom prst="rect">
            <a:avLst/>
          </a:prstGeom>
          <a:solidFill>
            <a:schemeClr val="bg1">
              <a:lumMod val="95000"/>
            </a:schemeClr>
          </a:solidFill>
          <a:ln/>
        </p:spPr>
        <p:txBody>
          <a:bodyPr vert="horz" wrap="square" lIns="91440" tIns="45720" rIns="91440" bIns="45720" rtlCol="0">
            <a:sp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Número de ensayos clínicos por semestre y área terapéutica </a:t>
            </a:r>
            <a:endParaRPr kumimoji="0" lang="es-ES"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graphicFrame>
        <p:nvGraphicFramePr>
          <p:cNvPr id="6" name="Tabla 5">
            <a:extLst>
              <a:ext uri="{FF2B5EF4-FFF2-40B4-BE49-F238E27FC236}">
                <a16:creationId xmlns:a16="http://schemas.microsoft.com/office/drawing/2014/main" id="{812B8E73-7F08-4F6F-8346-27909EEB28E4}"/>
              </a:ext>
            </a:extLst>
          </p:cNvPr>
          <p:cNvGraphicFramePr>
            <a:graphicFrameLocks noGrp="1"/>
          </p:cNvGraphicFramePr>
          <p:nvPr>
            <p:extLst>
              <p:ext uri="{D42A27DB-BD31-4B8C-83A1-F6EECF244321}">
                <p14:modId xmlns:p14="http://schemas.microsoft.com/office/powerpoint/2010/main" val="181878072"/>
              </p:ext>
            </p:extLst>
          </p:nvPr>
        </p:nvGraphicFramePr>
        <p:xfrm>
          <a:off x="108000" y="1376680"/>
          <a:ext cx="8951682" cy="4621303"/>
        </p:xfrm>
        <a:graphic>
          <a:graphicData uri="http://schemas.openxmlformats.org/drawingml/2006/table">
            <a:tbl>
              <a:tblPr/>
              <a:tblGrid>
                <a:gridCol w="1439664">
                  <a:extLst>
                    <a:ext uri="{9D8B030D-6E8A-4147-A177-3AD203B41FA5}">
                      <a16:colId xmlns:a16="http://schemas.microsoft.com/office/drawing/2014/main" val="3613157090"/>
                    </a:ext>
                  </a:extLst>
                </a:gridCol>
                <a:gridCol w="293958">
                  <a:extLst>
                    <a:ext uri="{9D8B030D-6E8A-4147-A177-3AD203B41FA5}">
                      <a16:colId xmlns:a16="http://schemas.microsoft.com/office/drawing/2014/main" val="1956043121"/>
                    </a:ext>
                  </a:extLst>
                </a:gridCol>
                <a:gridCol w="343888">
                  <a:extLst>
                    <a:ext uri="{9D8B030D-6E8A-4147-A177-3AD203B41FA5}">
                      <a16:colId xmlns:a16="http://schemas.microsoft.com/office/drawing/2014/main" val="855907320"/>
                    </a:ext>
                  </a:extLst>
                </a:gridCol>
                <a:gridCol w="370266">
                  <a:extLst>
                    <a:ext uri="{9D8B030D-6E8A-4147-A177-3AD203B41FA5}">
                      <a16:colId xmlns:a16="http://schemas.microsoft.com/office/drawing/2014/main" val="3368542240"/>
                    </a:ext>
                  </a:extLst>
                </a:gridCol>
                <a:gridCol w="316912">
                  <a:extLst>
                    <a:ext uri="{9D8B030D-6E8A-4147-A177-3AD203B41FA5}">
                      <a16:colId xmlns:a16="http://schemas.microsoft.com/office/drawing/2014/main" val="3463369031"/>
                    </a:ext>
                  </a:extLst>
                </a:gridCol>
                <a:gridCol w="343888">
                  <a:extLst>
                    <a:ext uri="{9D8B030D-6E8A-4147-A177-3AD203B41FA5}">
                      <a16:colId xmlns:a16="http://schemas.microsoft.com/office/drawing/2014/main" val="2946645609"/>
                    </a:ext>
                  </a:extLst>
                </a:gridCol>
                <a:gridCol w="343290">
                  <a:extLst>
                    <a:ext uri="{9D8B030D-6E8A-4147-A177-3AD203B41FA5}">
                      <a16:colId xmlns:a16="http://schemas.microsoft.com/office/drawing/2014/main" val="1449971085"/>
                    </a:ext>
                  </a:extLst>
                </a:gridCol>
                <a:gridCol w="343888">
                  <a:extLst>
                    <a:ext uri="{9D8B030D-6E8A-4147-A177-3AD203B41FA5}">
                      <a16:colId xmlns:a16="http://schemas.microsoft.com/office/drawing/2014/main" val="2842330076"/>
                    </a:ext>
                  </a:extLst>
                </a:gridCol>
                <a:gridCol w="343888">
                  <a:extLst>
                    <a:ext uri="{9D8B030D-6E8A-4147-A177-3AD203B41FA5}">
                      <a16:colId xmlns:a16="http://schemas.microsoft.com/office/drawing/2014/main" val="3200145343"/>
                    </a:ext>
                  </a:extLst>
                </a:gridCol>
                <a:gridCol w="343290">
                  <a:extLst>
                    <a:ext uri="{9D8B030D-6E8A-4147-A177-3AD203B41FA5}">
                      <a16:colId xmlns:a16="http://schemas.microsoft.com/office/drawing/2014/main" val="2392184313"/>
                    </a:ext>
                  </a:extLst>
                </a:gridCol>
                <a:gridCol w="343888">
                  <a:extLst>
                    <a:ext uri="{9D8B030D-6E8A-4147-A177-3AD203B41FA5}">
                      <a16:colId xmlns:a16="http://schemas.microsoft.com/office/drawing/2014/main" val="1364815666"/>
                    </a:ext>
                  </a:extLst>
                </a:gridCol>
                <a:gridCol w="343888">
                  <a:extLst>
                    <a:ext uri="{9D8B030D-6E8A-4147-A177-3AD203B41FA5}">
                      <a16:colId xmlns:a16="http://schemas.microsoft.com/office/drawing/2014/main" val="2612162272"/>
                    </a:ext>
                  </a:extLst>
                </a:gridCol>
                <a:gridCol w="343290">
                  <a:extLst>
                    <a:ext uri="{9D8B030D-6E8A-4147-A177-3AD203B41FA5}">
                      <a16:colId xmlns:a16="http://schemas.microsoft.com/office/drawing/2014/main" val="3736393709"/>
                    </a:ext>
                  </a:extLst>
                </a:gridCol>
                <a:gridCol w="343888">
                  <a:extLst>
                    <a:ext uri="{9D8B030D-6E8A-4147-A177-3AD203B41FA5}">
                      <a16:colId xmlns:a16="http://schemas.microsoft.com/office/drawing/2014/main" val="1074663111"/>
                    </a:ext>
                  </a:extLst>
                </a:gridCol>
                <a:gridCol w="343888">
                  <a:extLst>
                    <a:ext uri="{9D8B030D-6E8A-4147-A177-3AD203B41FA5}">
                      <a16:colId xmlns:a16="http://schemas.microsoft.com/office/drawing/2014/main" val="1720247986"/>
                    </a:ext>
                  </a:extLst>
                </a:gridCol>
                <a:gridCol w="343290">
                  <a:extLst>
                    <a:ext uri="{9D8B030D-6E8A-4147-A177-3AD203B41FA5}">
                      <a16:colId xmlns:a16="http://schemas.microsoft.com/office/drawing/2014/main" val="1279887810"/>
                    </a:ext>
                  </a:extLst>
                </a:gridCol>
                <a:gridCol w="343888">
                  <a:extLst>
                    <a:ext uri="{9D8B030D-6E8A-4147-A177-3AD203B41FA5}">
                      <a16:colId xmlns:a16="http://schemas.microsoft.com/office/drawing/2014/main" val="3233090142"/>
                    </a:ext>
                  </a:extLst>
                </a:gridCol>
                <a:gridCol w="343888">
                  <a:extLst>
                    <a:ext uri="{9D8B030D-6E8A-4147-A177-3AD203B41FA5}">
                      <a16:colId xmlns:a16="http://schemas.microsoft.com/office/drawing/2014/main" val="1624830347"/>
                    </a:ext>
                  </a:extLst>
                </a:gridCol>
                <a:gridCol w="343290">
                  <a:extLst>
                    <a:ext uri="{9D8B030D-6E8A-4147-A177-3AD203B41FA5}">
                      <a16:colId xmlns:a16="http://schemas.microsoft.com/office/drawing/2014/main" val="2686636981"/>
                    </a:ext>
                  </a:extLst>
                </a:gridCol>
                <a:gridCol w="343888">
                  <a:extLst>
                    <a:ext uri="{9D8B030D-6E8A-4147-A177-3AD203B41FA5}">
                      <a16:colId xmlns:a16="http://schemas.microsoft.com/office/drawing/2014/main" val="348827001"/>
                    </a:ext>
                  </a:extLst>
                </a:gridCol>
                <a:gridCol w="343888">
                  <a:extLst>
                    <a:ext uri="{9D8B030D-6E8A-4147-A177-3AD203B41FA5}">
                      <a16:colId xmlns:a16="http://schemas.microsoft.com/office/drawing/2014/main" val="830539380"/>
                    </a:ext>
                  </a:extLst>
                </a:gridCol>
                <a:gridCol w="343888">
                  <a:extLst>
                    <a:ext uri="{9D8B030D-6E8A-4147-A177-3AD203B41FA5}">
                      <a16:colId xmlns:a16="http://schemas.microsoft.com/office/drawing/2014/main" val="3760601149"/>
                    </a:ext>
                  </a:extLst>
                </a:gridCol>
                <a:gridCol w="343888">
                  <a:extLst>
                    <a:ext uri="{9D8B030D-6E8A-4147-A177-3AD203B41FA5}">
                      <a16:colId xmlns:a16="http://schemas.microsoft.com/office/drawing/2014/main" val="3121843172"/>
                    </a:ext>
                  </a:extLst>
                </a:gridCol>
              </a:tblGrid>
              <a:tr h="414045">
                <a:tc>
                  <a:txBody>
                    <a:bodyPr/>
                    <a:lstStyle/>
                    <a:p>
                      <a:pPr algn="l" fontAlgn="b"/>
                      <a:endParaRPr lang="es-ES" sz="1000" b="0" i="0" u="none" strike="noStrike">
                        <a:effectLst/>
                        <a:latin typeface="Arial" panose="020B0604020202020204" pitchFamily="34" charset="0"/>
                      </a:endParaRPr>
                    </a:p>
                  </a:txBody>
                  <a:tcPr marL="9525" marR="9525" marT="9525" marB="0" anchor="b">
                    <a:lnL>
                      <a:noFill/>
                    </a:lnL>
                    <a:lnR>
                      <a:noFill/>
                    </a:lnR>
                    <a:lnT>
                      <a:noFill/>
                    </a:lnT>
                    <a:lnB>
                      <a:noFill/>
                    </a:lnB>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111S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112S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121S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122S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131S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132S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141S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142S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151S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152S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a:solidFill>
                            <a:srgbClr val="FFFFFF"/>
                          </a:solidFill>
                          <a:effectLst/>
                          <a:latin typeface="Verdana" panose="020B0604030504040204" pitchFamily="34" charset="0"/>
                          <a:ea typeface="+mn-ea"/>
                          <a:cs typeface="Arial" panose="020B0604020202020204" pitchFamily="34" charset="0"/>
                        </a:rPr>
                        <a:t>161S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162S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171S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a:solidFill>
                            <a:srgbClr val="FFFFFF"/>
                          </a:solidFill>
                          <a:effectLst/>
                          <a:latin typeface="Verdana" panose="020B0604030504040204" pitchFamily="34" charset="0"/>
                          <a:ea typeface="+mn-ea"/>
                          <a:cs typeface="Arial" panose="020B0604020202020204" pitchFamily="34" charset="0"/>
                        </a:rPr>
                        <a:t>172S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181S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a:solidFill>
                            <a:srgbClr val="FFFFFF"/>
                          </a:solidFill>
                          <a:effectLst/>
                          <a:latin typeface="Verdana" panose="020B0604030504040204" pitchFamily="34" charset="0"/>
                          <a:ea typeface="+mn-ea"/>
                          <a:cs typeface="Arial" panose="020B0604020202020204" pitchFamily="34" charset="0"/>
                        </a:rPr>
                        <a:t>182S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191S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192S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202S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211S</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212S</a:t>
                      </a:r>
                    </a:p>
                  </a:txBody>
                  <a:tcPr marL="9525" marR="9525" marT="9525" marB="0" vert="vert" anchor="ctr">
                    <a:lnL>
                      <a:noFill/>
                    </a:lnL>
                    <a:lnR>
                      <a:noFill/>
                    </a:lnR>
                    <a:lnT>
                      <a:noFill/>
                    </a:lnT>
                    <a:lnB>
                      <a:noFill/>
                    </a:lnB>
                    <a:solidFill>
                      <a:srgbClr val="F09686"/>
                    </a:solidFill>
                  </a:tcPr>
                </a:tc>
                <a:extLst>
                  <a:ext uri="{0D108BD9-81ED-4DB2-BD59-A6C34878D82A}">
                    <a16:rowId xmlns:a16="http://schemas.microsoft.com/office/drawing/2014/main" val="2577531518"/>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Alergia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790439869"/>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Antiinfecciosos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extLst>
                  <a:ext uri="{0D108BD9-81ED-4DB2-BD59-A6C34878D82A}">
                    <a16:rowId xmlns:a16="http://schemas.microsoft.com/office/drawing/2014/main" val="2477588765"/>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Cardiovascular</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extLst>
                  <a:ext uri="{0D108BD9-81ED-4DB2-BD59-A6C34878D82A}">
                    <a16:rowId xmlns:a16="http://schemas.microsoft.com/office/drawing/2014/main" val="3833963562"/>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Dermatología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extLst>
                  <a:ext uri="{0D108BD9-81ED-4DB2-BD59-A6C34878D82A}">
                    <a16:rowId xmlns:a16="http://schemas.microsoft.com/office/drawing/2014/main" val="3541519559"/>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Digestivo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extLst>
                  <a:ext uri="{0D108BD9-81ED-4DB2-BD59-A6C34878D82A}">
                    <a16:rowId xmlns:a16="http://schemas.microsoft.com/office/drawing/2014/main" val="1826272649"/>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Dolor y Anestesia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4209897404"/>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Endocrino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4073771045"/>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Ginecología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461656125"/>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Hematología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extLst>
                  <a:ext uri="{0D108BD9-81ED-4DB2-BD59-A6C34878D82A}">
                    <a16:rowId xmlns:a16="http://schemas.microsoft.com/office/drawing/2014/main" val="2418364279"/>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Inmunología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extLst>
                  <a:ext uri="{0D108BD9-81ED-4DB2-BD59-A6C34878D82A}">
                    <a16:rowId xmlns:a16="http://schemas.microsoft.com/office/drawing/2014/main" val="1937524838"/>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Metabolismo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extLst>
                  <a:ext uri="{0D108BD9-81ED-4DB2-BD59-A6C34878D82A}">
                    <a16:rowId xmlns:a16="http://schemas.microsoft.com/office/drawing/2014/main" val="3415966159"/>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Nefrología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extLst>
                  <a:ext uri="{0D108BD9-81ED-4DB2-BD59-A6C34878D82A}">
                    <a16:rowId xmlns:a16="http://schemas.microsoft.com/office/drawing/2014/main" val="3069255331"/>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Neumonía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1870189472"/>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Neurociencias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extLst>
                  <a:ext uri="{0D108BD9-81ED-4DB2-BD59-A6C34878D82A}">
                    <a16:rowId xmlns:a16="http://schemas.microsoft.com/office/drawing/2014/main" val="2450089137"/>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Oftalmología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3115298291"/>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Oncología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58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44</a:t>
                      </a:r>
                    </a:p>
                  </a:txBody>
                  <a:tcPr marL="9525" marR="9525" marT="9525" marB="0" anchor="b">
                    <a:lnL>
                      <a:noFill/>
                    </a:lnL>
                    <a:lnR>
                      <a:noFill/>
                    </a:lnR>
                    <a:lnT>
                      <a:noFill/>
                    </a:lnT>
                    <a:lnB>
                      <a:noFill/>
                    </a:lnB>
                  </a:tcPr>
                </a:tc>
                <a:extLst>
                  <a:ext uri="{0D108BD9-81ED-4DB2-BD59-A6C34878D82A}">
                    <a16:rowId xmlns:a16="http://schemas.microsoft.com/office/drawing/2014/main" val="592182925"/>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Psiquiatría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742956481"/>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Respiratorio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extLst>
                  <a:ext uri="{0D108BD9-81ED-4DB2-BD59-A6C34878D82A}">
                    <a16:rowId xmlns:a16="http://schemas.microsoft.com/office/drawing/2014/main" val="3789967856"/>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Reumatología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extLst>
                  <a:ext uri="{0D108BD9-81ED-4DB2-BD59-A6C34878D82A}">
                    <a16:rowId xmlns:a16="http://schemas.microsoft.com/office/drawing/2014/main" val="3895864756"/>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Urología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2102949246"/>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Vacunas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extLst>
                  <a:ext uri="{0D108BD9-81ED-4DB2-BD59-A6C34878D82A}">
                    <a16:rowId xmlns:a16="http://schemas.microsoft.com/office/drawing/2014/main" val="3838491352"/>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Otras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295686893"/>
                  </a:ext>
                </a:extLst>
              </a:tr>
            </a:tbl>
          </a:graphicData>
        </a:graphic>
      </p:graphicFrame>
    </p:spTree>
    <p:extLst>
      <p:ext uri="{BB962C8B-B14F-4D97-AF65-F5344CB8AC3E}">
        <p14:creationId xmlns:p14="http://schemas.microsoft.com/office/powerpoint/2010/main" val="1820278336"/>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_tradnl" dirty="0"/>
              <a:t>Evolución del Área Terapéutica de los EECC</a:t>
            </a:r>
            <a:endParaRPr lang="es-ES" dirty="0">
              <a:solidFill>
                <a:srgbClr val="FF0000"/>
              </a:solidFill>
            </a:endParaRPr>
          </a:p>
        </p:txBody>
      </p:sp>
      <p:sp>
        <p:nvSpPr>
          <p:cNvPr id="8" name="Footer Placeholder 3"/>
          <p:cNvSpPr>
            <a:spLocks noGrp="1"/>
          </p:cNvSpPr>
          <p:nvPr>
            <p:ph type="ftr" sz="quarter" idx="11"/>
          </p:nvPr>
        </p:nvSpPr>
        <p:spPr/>
        <p:txBody>
          <a:bodyPr/>
          <a:lstStyle/>
          <a:p>
            <a:pPr lvl="0">
              <a:defRPr/>
            </a:pPr>
            <a:r>
              <a:rPr lang="es-ES" dirty="0">
                <a:solidFill>
                  <a:prstClr val="black">
                    <a:lumMod val="65000"/>
                    <a:lumOff val="35000"/>
                  </a:prstClr>
                </a:solidFill>
              </a:rPr>
              <a:t>Datos y Análisis 31ª Publicación </a:t>
            </a:r>
            <a:r>
              <a:rPr lang="es-ES" dirty="0" err="1">
                <a:solidFill>
                  <a:prstClr val="black">
                    <a:lumMod val="65000"/>
                    <a:lumOff val="35000"/>
                  </a:prstClr>
                </a:solidFill>
              </a:rPr>
              <a:t>BDMetrics</a:t>
            </a:r>
            <a:r>
              <a:rPr lang="es-ES" dirty="0">
                <a:solidFill>
                  <a:prstClr val="black">
                    <a:lumMod val="65000"/>
                    <a:lumOff val="35000"/>
                  </a:prstClr>
                </a:solidFill>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1029"/>
          <p:cNvSpPr txBox="1">
            <a:spLocks noChangeArrowheads="1"/>
          </p:cNvSpPr>
          <p:nvPr/>
        </p:nvSpPr>
        <p:spPr>
          <a:xfrm>
            <a:off x="1547664" y="908720"/>
            <a:ext cx="5904656" cy="338554"/>
          </a:xfrm>
          <a:prstGeom prst="rect">
            <a:avLst/>
          </a:prstGeom>
          <a:solidFill>
            <a:schemeClr val="bg1">
              <a:lumMod val="95000"/>
            </a:schemeClr>
          </a:solidFill>
          <a:ln/>
        </p:spPr>
        <p:txBody>
          <a:bodyPr vert="horz" wrap="square" lIns="91440" tIns="45720" rIns="91440" bIns="45720" rtlCol="0">
            <a:sp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Número de ensayos clínicos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totales</a:t>
            </a: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por año y área terapéutica </a:t>
            </a:r>
            <a:endParaRPr kumimoji="0" lang="es-ES"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graphicFrame>
        <p:nvGraphicFramePr>
          <p:cNvPr id="6" name="Tabla 5">
            <a:extLst>
              <a:ext uri="{FF2B5EF4-FFF2-40B4-BE49-F238E27FC236}">
                <a16:creationId xmlns:a16="http://schemas.microsoft.com/office/drawing/2014/main" id="{812B8E73-7F08-4F6F-8346-27909EEB28E4}"/>
              </a:ext>
            </a:extLst>
          </p:cNvPr>
          <p:cNvGraphicFramePr>
            <a:graphicFrameLocks noGrp="1"/>
          </p:cNvGraphicFramePr>
          <p:nvPr>
            <p:extLst>
              <p:ext uri="{D42A27DB-BD31-4B8C-83A1-F6EECF244321}">
                <p14:modId xmlns:p14="http://schemas.microsoft.com/office/powerpoint/2010/main" val="598152150"/>
              </p:ext>
            </p:extLst>
          </p:nvPr>
        </p:nvGraphicFramePr>
        <p:xfrm>
          <a:off x="3240000" y="1332000"/>
          <a:ext cx="5076416" cy="4648074"/>
        </p:xfrm>
        <a:graphic>
          <a:graphicData uri="http://schemas.openxmlformats.org/drawingml/2006/table">
            <a:tbl>
              <a:tblPr/>
              <a:tblGrid>
                <a:gridCol w="1349887">
                  <a:extLst>
                    <a:ext uri="{9D8B030D-6E8A-4147-A177-3AD203B41FA5}">
                      <a16:colId xmlns:a16="http://schemas.microsoft.com/office/drawing/2014/main" val="3613157090"/>
                    </a:ext>
                  </a:extLst>
                </a:gridCol>
                <a:gridCol w="270145">
                  <a:extLst>
                    <a:ext uri="{9D8B030D-6E8A-4147-A177-3AD203B41FA5}">
                      <a16:colId xmlns:a16="http://schemas.microsoft.com/office/drawing/2014/main" val="1956043121"/>
                    </a:ext>
                  </a:extLst>
                </a:gridCol>
                <a:gridCol w="277723">
                  <a:extLst>
                    <a:ext uri="{9D8B030D-6E8A-4147-A177-3AD203B41FA5}">
                      <a16:colId xmlns:a16="http://schemas.microsoft.com/office/drawing/2014/main" val="855907320"/>
                    </a:ext>
                  </a:extLst>
                </a:gridCol>
                <a:gridCol w="347176">
                  <a:extLst>
                    <a:ext uri="{9D8B030D-6E8A-4147-A177-3AD203B41FA5}">
                      <a16:colId xmlns:a16="http://schemas.microsoft.com/office/drawing/2014/main" val="3368542240"/>
                    </a:ext>
                  </a:extLst>
                </a:gridCol>
                <a:gridCol w="297149">
                  <a:extLst>
                    <a:ext uri="{9D8B030D-6E8A-4147-A177-3AD203B41FA5}">
                      <a16:colId xmlns:a16="http://schemas.microsoft.com/office/drawing/2014/main" val="3463369031"/>
                    </a:ext>
                  </a:extLst>
                </a:gridCol>
                <a:gridCol w="322443">
                  <a:extLst>
                    <a:ext uri="{9D8B030D-6E8A-4147-A177-3AD203B41FA5}">
                      <a16:colId xmlns:a16="http://schemas.microsoft.com/office/drawing/2014/main" val="2946645609"/>
                    </a:ext>
                  </a:extLst>
                </a:gridCol>
                <a:gridCol w="321883">
                  <a:extLst>
                    <a:ext uri="{9D8B030D-6E8A-4147-A177-3AD203B41FA5}">
                      <a16:colId xmlns:a16="http://schemas.microsoft.com/office/drawing/2014/main" val="1449971085"/>
                    </a:ext>
                  </a:extLst>
                </a:gridCol>
                <a:gridCol w="321883">
                  <a:extLst>
                    <a:ext uri="{9D8B030D-6E8A-4147-A177-3AD203B41FA5}">
                      <a16:colId xmlns:a16="http://schemas.microsoft.com/office/drawing/2014/main" val="2686636981"/>
                    </a:ext>
                  </a:extLst>
                </a:gridCol>
                <a:gridCol w="322443">
                  <a:extLst>
                    <a:ext uri="{9D8B030D-6E8A-4147-A177-3AD203B41FA5}">
                      <a16:colId xmlns:a16="http://schemas.microsoft.com/office/drawing/2014/main" val="348827001"/>
                    </a:ext>
                  </a:extLst>
                </a:gridCol>
                <a:gridCol w="322443">
                  <a:extLst>
                    <a:ext uri="{9D8B030D-6E8A-4147-A177-3AD203B41FA5}">
                      <a16:colId xmlns:a16="http://schemas.microsoft.com/office/drawing/2014/main" val="830539380"/>
                    </a:ext>
                  </a:extLst>
                </a:gridCol>
                <a:gridCol w="322443">
                  <a:extLst>
                    <a:ext uri="{9D8B030D-6E8A-4147-A177-3AD203B41FA5}">
                      <a16:colId xmlns:a16="http://schemas.microsoft.com/office/drawing/2014/main" val="3760601149"/>
                    </a:ext>
                  </a:extLst>
                </a:gridCol>
                <a:gridCol w="322443">
                  <a:extLst>
                    <a:ext uri="{9D8B030D-6E8A-4147-A177-3AD203B41FA5}">
                      <a16:colId xmlns:a16="http://schemas.microsoft.com/office/drawing/2014/main" val="3121843172"/>
                    </a:ext>
                  </a:extLst>
                </a:gridCol>
                <a:gridCol w="278355">
                  <a:extLst>
                    <a:ext uri="{9D8B030D-6E8A-4147-A177-3AD203B41FA5}">
                      <a16:colId xmlns:a16="http://schemas.microsoft.com/office/drawing/2014/main" val="479307678"/>
                    </a:ext>
                  </a:extLst>
                </a:gridCol>
              </a:tblGrid>
              <a:tr h="440816">
                <a:tc>
                  <a:txBody>
                    <a:bodyPr/>
                    <a:lstStyle/>
                    <a:p>
                      <a:pPr algn="l" fontAlgn="b"/>
                      <a:endParaRPr lang="es-ES" sz="1000" b="0" i="0" u="none" strike="noStrike">
                        <a:effectLst/>
                        <a:latin typeface="Arial" panose="020B0604020202020204" pitchFamily="34" charset="0"/>
                      </a:endParaRPr>
                    </a:p>
                  </a:txBody>
                  <a:tcPr marL="9525" marR="9525" marT="9525" marB="0" anchor="b">
                    <a:lnL>
                      <a:noFill/>
                    </a:lnL>
                    <a:lnR>
                      <a:noFill/>
                    </a:lnR>
                    <a:lnT>
                      <a:noFill/>
                    </a:lnT>
                    <a:lnB>
                      <a:noFill/>
                    </a:lnB>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2010</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2011</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2012</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2013</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2014</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2015</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2016</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2017</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2018</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2019</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2020</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2021</a:t>
                      </a:r>
                    </a:p>
                  </a:txBody>
                  <a:tcPr marL="9525" marR="9525" marT="9525" marB="0" vert="vert" anchor="ctr">
                    <a:lnL>
                      <a:noFill/>
                    </a:lnL>
                    <a:lnR>
                      <a:noFill/>
                    </a:lnR>
                    <a:lnT>
                      <a:noFill/>
                    </a:lnT>
                    <a:lnB>
                      <a:noFill/>
                    </a:lnB>
                    <a:solidFill>
                      <a:srgbClr val="F09686"/>
                    </a:solidFill>
                  </a:tcPr>
                </a:tc>
                <a:extLst>
                  <a:ext uri="{0D108BD9-81ED-4DB2-BD59-A6C34878D82A}">
                    <a16:rowId xmlns:a16="http://schemas.microsoft.com/office/drawing/2014/main" val="2577531518"/>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Oncología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70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132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149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117</a:t>
                      </a:r>
                    </a:p>
                  </a:txBody>
                  <a:tcPr marL="9525" marR="9525" marT="9525" marB="0" anchor="b">
                    <a:lnL>
                      <a:noFill/>
                    </a:lnL>
                    <a:lnR>
                      <a:noFill/>
                    </a:lnR>
                    <a:lnT>
                      <a:noFill/>
                    </a:lnT>
                    <a:lnB>
                      <a:noFill/>
                    </a:lnB>
                  </a:tcPr>
                </a:tc>
                <a:extLst>
                  <a:ext uri="{0D108BD9-81ED-4DB2-BD59-A6C34878D82A}">
                    <a16:rowId xmlns:a16="http://schemas.microsoft.com/office/drawing/2014/main" val="790439869"/>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Hematología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extLst>
                  <a:ext uri="{0D108BD9-81ED-4DB2-BD59-A6C34878D82A}">
                    <a16:rowId xmlns:a16="http://schemas.microsoft.com/office/drawing/2014/main" val="2477588765"/>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Antiinfecciosos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extLst>
                  <a:ext uri="{0D108BD9-81ED-4DB2-BD59-A6C34878D82A}">
                    <a16:rowId xmlns:a16="http://schemas.microsoft.com/office/drawing/2014/main" val="3833963562"/>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Inmunología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extLst>
                  <a:ext uri="{0D108BD9-81ED-4DB2-BD59-A6C34878D82A}">
                    <a16:rowId xmlns:a16="http://schemas.microsoft.com/office/drawing/2014/main" val="3541519559"/>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Neurociencias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extLst>
                  <a:ext uri="{0D108BD9-81ED-4DB2-BD59-A6C34878D82A}">
                    <a16:rowId xmlns:a16="http://schemas.microsoft.com/office/drawing/2014/main" val="1826272649"/>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Cardiovascular</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extLst>
                  <a:ext uri="{0D108BD9-81ED-4DB2-BD59-A6C34878D82A}">
                    <a16:rowId xmlns:a16="http://schemas.microsoft.com/office/drawing/2014/main" val="4209897404"/>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Respiratorio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extLst>
                  <a:ext uri="{0D108BD9-81ED-4DB2-BD59-A6C34878D82A}">
                    <a16:rowId xmlns:a16="http://schemas.microsoft.com/office/drawing/2014/main" val="4073771045"/>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Reumatología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extLst>
                  <a:ext uri="{0D108BD9-81ED-4DB2-BD59-A6C34878D82A}">
                    <a16:rowId xmlns:a16="http://schemas.microsoft.com/office/drawing/2014/main" val="461656125"/>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Dermatología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extLst>
                  <a:ext uri="{0D108BD9-81ED-4DB2-BD59-A6C34878D82A}">
                    <a16:rowId xmlns:a16="http://schemas.microsoft.com/office/drawing/2014/main" val="2418364279"/>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Endocrino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1937524838"/>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Vacunas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extLst>
                  <a:ext uri="{0D108BD9-81ED-4DB2-BD59-A6C34878D82A}">
                    <a16:rowId xmlns:a16="http://schemas.microsoft.com/office/drawing/2014/main" val="3415966159"/>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Oftalmología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3069255331"/>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Metabolismo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extLst>
                  <a:ext uri="{0D108BD9-81ED-4DB2-BD59-A6C34878D82A}">
                    <a16:rowId xmlns:a16="http://schemas.microsoft.com/office/drawing/2014/main" val="1870189472"/>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Nefrología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extLst>
                  <a:ext uri="{0D108BD9-81ED-4DB2-BD59-A6C34878D82A}">
                    <a16:rowId xmlns:a16="http://schemas.microsoft.com/office/drawing/2014/main" val="2450089137"/>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Dolor y Anestesia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3115298291"/>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Psiquiatría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592182925"/>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Digestivo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extLst>
                  <a:ext uri="{0D108BD9-81ED-4DB2-BD59-A6C34878D82A}">
                    <a16:rowId xmlns:a16="http://schemas.microsoft.com/office/drawing/2014/main" val="742956481"/>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Alergia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3789967856"/>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Ginecología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3895864756"/>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Neumonía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2102949246"/>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Trasplantes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3838491352"/>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Otras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295686893"/>
                  </a:ext>
                </a:extLst>
              </a:tr>
            </a:tbl>
          </a:graphicData>
        </a:graphic>
      </p:graphicFrame>
      <p:sp>
        <p:nvSpPr>
          <p:cNvPr id="11" name="Rectangle 4100">
            <a:extLst>
              <a:ext uri="{FF2B5EF4-FFF2-40B4-BE49-F238E27FC236}">
                <a16:creationId xmlns:a16="http://schemas.microsoft.com/office/drawing/2014/main" id="{3A28801B-E910-4685-803B-E33162E6CF16}"/>
              </a:ext>
            </a:extLst>
          </p:cNvPr>
          <p:cNvSpPr>
            <a:spLocks noChangeArrowheads="1"/>
          </p:cNvSpPr>
          <p:nvPr/>
        </p:nvSpPr>
        <p:spPr bwMode="auto">
          <a:xfrm>
            <a:off x="306000" y="3362798"/>
            <a:ext cx="2736304" cy="830997"/>
          </a:xfrm>
          <a:prstGeom prst="rect">
            <a:avLst/>
          </a:prstGeom>
          <a:solidFill>
            <a:schemeClr val="bg1"/>
          </a:solidFill>
          <a:ln w="9525">
            <a:solidFill>
              <a:schemeClr val="tx1"/>
            </a:solidFill>
            <a:miter lim="800000"/>
            <a:headEnd/>
            <a:tailEnd/>
          </a:ln>
          <a:effectLst/>
        </p:spPr>
        <p:txBody>
          <a:bodyPr wrap="square" lIns="54000" rIns="54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600" b="0" i="0" u="none" strike="noStrike" kern="1200" cap="none" spc="0" normalizeH="0" baseline="0" noProof="0" dirty="0">
                <a:ln>
                  <a:noFill/>
                </a:ln>
                <a:solidFill>
                  <a:srgbClr val="2D2323"/>
                </a:solidFill>
                <a:effectLst/>
                <a:uLnTx/>
                <a:uFillTx/>
                <a:latin typeface="Tahoma" pitchFamily="34" charset="0"/>
                <a:ea typeface="+mn-ea"/>
                <a:cs typeface="+mn-cs"/>
              </a:rPr>
              <a:t>EC con fecha </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mínima de </a:t>
            </a:r>
            <a:r>
              <a:rPr kumimoji="0" lang="es-ES" sz="1600" b="0" i="0" u="none" strike="noStrike" kern="1200" cap="none" spc="0" normalizeH="0" baseline="0" noProof="0" dirty="0">
                <a:ln>
                  <a:noFill/>
                </a:ln>
                <a:solidFill>
                  <a:srgbClr val="2D2323"/>
                </a:solidFill>
                <a:effectLst/>
                <a:uLnTx/>
                <a:uFillTx/>
                <a:latin typeface="Tahoma" pitchFamily="34" charset="0"/>
                <a:ea typeface="+mn-ea"/>
                <a:cs typeface="+mn-cs"/>
              </a:rPr>
              <a:t>envío al </a:t>
            </a:r>
            <a:r>
              <a:rPr kumimoji="0" lang="es-ES" sz="1600" b="0" i="0" u="none" strike="noStrike" kern="1200" cap="none" spc="0" normalizeH="0" baseline="0" noProof="0" dirty="0" err="1">
                <a:ln>
                  <a:noFill/>
                </a:ln>
                <a:solidFill>
                  <a:srgbClr val="2D2323"/>
                </a:solidFill>
                <a:effectLst/>
                <a:uLnTx/>
                <a:uFillTx/>
                <a:latin typeface="Tahoma" pitchFamily="34" charset="0"/>
                <a:ea typeface="+mn-ea"/>
                <a:cs typeface="+mn-cs"/>
              </a:rPr>
              <a:t>CEIm</a:t>
            </a:r>
            <a:r>
              <a:rPr kumimoji="0" lang="es-ES" sz="1600" b="0" i="0" u="none" strike="noStrike" kern="1200" cap="none" spc="0" normalizeH="0" baseline="0" noProof="0" dirty="0">
                <a:ln>
                  <a:noFill/>
                </a:ln>
                <a:solidFill>
                  <a:srgbClr val="2D2323"/>
                </a:solidFill>
                <a:effectLst/>
                <a:uLnTx/>
                <a:uFillTx/>
                <a:latin typeface="Tahoma" pitchFamily="34" charset="0"/>
                <a:ea typeface="+mn-ea"/>
                <a:cs typeface="+mn-cs"/>
              </a:rPr>
              <a:t>/AEMPS </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dentro de cada año.</a:t>
            </a:r>
            <a:endParaRPr kumimoji="0" lang="es-ES" sz="16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123798992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_tradnl" dirty="0"/>
              <a:t>Evolución del Área Terapéutica de los EECC</a:t>
            </a:r>
            <a:endParaRPr lang="es-ES" dirty="0">
              <a:solidFill>
                <a:srgbClr val="FF0000"/>
              </a:solidFill>
            </a:endParaRPr>
          </a:p>
        </p:txBody>
      </p:sp>
      <p:sp>
        <p:nvSpPr>
          <p:cNvPr id="8" name="Footer Placeholder 3"/>
          <p:cNvSpPr>
            <a:spLocks noGrp="1"/>
          </p:cNvSpPr>
          <p:nvPr>
            <p:ph type="ftr" sz="quarter" idx="11"/>
          </p:nvPr>
        </p:nvSpPr>
        <p:spPr/>
        <p:txBody>
          <a:bodyPr/>
          <a:lstStyle/>
          <a:p>
            <a:pPr lvl="0">
              <a:defRPr/>
            </a:pPr>
            <a:r>
              <a:rPr lang="es-ES" dirty="0">
                <a:solidFill>
                  <a:prstClr val="black">
                    <a:lumMod val="65000"/>
                    <a:lumOff val="35000"/>
                  </a:prstClr>
                </a:solidFill>
              </a:rPr>
              <a:t>Datos y Análisis 31ª Publicación </a:t>
            </a:r>
            <a:r>
              <a:rPr lang="es-ES" dirty="0" err="1">
                <a:solidFill>
                  <a:prstClr val="black">
                    <a:lumMod val="65000"/>
                    <a:lumOff val="35000"/>
                  </a:prstClr>
                </a:solidFill>
              </a:rPr>
              <a:t>BDMetrics</a:t>
            </a:r>
            <a:r>
              <a:rPr lang="es-ES" dirty="0">
                <a:solidFill>
                  <a:prstClr val="black">
                    <a:lumMod val="65000"/>
                    <a:lumOff val="35000"/>
                  </a:prstClr>
                </a:solidFill>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1029"/>
          <p:cNvSpPr txBox="1">
            <a:spLocks noChangeArrowheads="1"/>
          </p:cNvSpPr>
          <p:nvPr/>
        </p:nvSpPr>
        <p:spPr>
          <a:xfrm>
            <a:off x="1547664" y="908720"/>
            <a:ext cx="5904656" cy="338554"/>
          </a:xfrm>
          <a:prstGeom prst="rect">
            <a:avLst/>
          </a:prstGeom>
          <a:solidFill>
            <a:schemeClr val="bg1">
              <a:lumMod val="95000"/>
            </a:schemeClr>
          </a:solidFill>
          <a:ln/>
        </p:spPr>
        <p:txBody>
          <a:bodyPr vert="horz" wrap="square" lIns="91440" tIns="45720" rIns="91440" bIns="45720" rtlCol="0">
            <a:sp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Número de ensayos clínicos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activos</a:t>
            </a: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por año y área terapéutica </a:t>
            </a:r>
            <a:endParaRPr kumimoji="0" lang="es-ES"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graphicFrame>
        <p:nvGraphicFramePr>
          <p:cNvPr id="6" name="Tabla 5">
            <a:extLst>
              <a:ext uri="{FF2B5EF4-FFF2-40B4-BE49-F238E27FC236}">
                <a16:creationId xmlns:a16="http://schemas.microsoft.com/office/drawing/2014/main" id="{812B8E73-7F08-4F6F-8346-27909EEB28E4}"/>
              </a:ext>
            </a:extLst>
          </p:cNvPr>
          <p:cNvGraphicFramePr>
            <a:graphicFrameLocks noGrp="1"/>
          </p:cNvGraphicFramePr>
          <p:nvPr>
            <p:extLst>
              <p:ext uri="{D42A27DB-BD31-4B8C-83A1-F6EECF244321}">
                <p14:modId xmlns:p14="http://schemas.microsoft.com/office/powerpoint/2010/main" val="3064105280"/>
              </p:ext>
            </p:extLst>
          </p:nvPr>
        </p:nvGraphicFramePr>
        <p:xfrm>
          <a:off x="3240000" y="1332000"/>
          <a:ext cx="5170706" cy="4621303"/>
        </p:xfrm>
        <a:graphic>
          <a:graphicData uri="http://schemas.openxmlformats.org/drawingml/2006/table">
            <a:tbl>
              <a:tblPr/>
              <a:tblGrid>
                <a:gridCol w="1349887">
                  <a:extLst>
                    <a:ext uri="{9D8B030D-6E8A-4147-A177-3AD203B41FA5}">
                      <a16:colId xmlns:a16="http://schemas.microsoft.com/office/drawing/2014/main" val="3613157090"/>
                    </a:ext>
                  </a:extLst>
                </a:gridCol>
                <a:gridCol w="275627">
                  <a:extLst>
                    <a:ext uri="{9D8B030D-6E8A-4147-A177-3AD203B41FA5}">
                      <a16:colId xmlns:a16="http://schemas.microsoft.com/office/drawing/2014/main" val="1956043121"/>
                    </a:ext>
                  </a:extLst>
                </a:gridCol>
                <a:gridCol w="322443">
                  <a:extLst>
                    <a:ext uri="{9D8B030D-6E8A-4147-A177-3AD203B41FA5}">
                      <a16:colId xmlns:a16="http://schemas.microsoft.com/office/drawing/2014/main" val="855907320"/>
                    </a:ext>
                  </a:extLst>
                </a:gridCol>
                <a:gridCol w="347176">
                  <a:extLst>
                    <a:ext uri="{9D8B030D-6E8A-4147-A177-3AD203B41FA5}">
                      <a16:colId xmlns:a16="http://schemas.microsoft.com/office/drawing/2014/main" val="3368542240"/>
                    </a:ext>
                  </a:extLst>
                </a:gridCol>
                <a:gridCol w="297149">
                  <a:extLst>
                    <a:ext uri="{9D8B030D-6E8A-4147-A177-3AD203B41FA5}">
                      <a16:colId xmlns:a16="http://schemas.microsoft.com/office/drawing/2014/main" val="3463369031"/>
                    </a:ext>
                  </a:extLst>
                </a:gridCol>
                <a:gridCol w="322443">
                  <a:extLst>
                    <a:ext uri="{9D8B030D-6E8A-4147-A177-3AD203B41FA5}">
                      <a16:colId xmlns:a16="http://schemas.microsoft.com/office/drawing/2014/main" val="2946645609"/>
                    </a:ext>
                  </a:extLst>
                </a:gridCol>
                <a:gridCol w="321883">
                  <a:extLst>
                    <a:ext uri="{9D8B030D-6E8A-4147-A177-3AD203B41FA5}">
                      <a16:colId xmlns:a16="http://schemas.microsoft.com/office/drawing/2014/main" val="1449971085"/>
                    </a:ext>
                  </a:extLst>
                </a:gridCol>
                <a:gridCol w="321883">
                  <a:extLst>
                    <a:ext uri="{9D8B030D-6E8A-4147-A177-3AD203B41FA5}">
                      <a16:colId xmlns:a16="http://schemas.microsoft.com/office/drawing/2014/main" val="2686636981"/>
                    </a:ext>
                  </a:extLst>
                </a:gridCol>
                <a:gridCol w="322443">
                  <a:extLst>
                    <a:ext uri="{9D8B030D-6E8A-4147-A177-3AD203B41FA5}">
                      <a16:colId xmlns:a16="http://schemas.microsoft.com/office/drawing/2014/main" val="348827001"/>
                    </a:ext>
                  </a:extLst>
                </a:gridCol>
                <a:gridCol w="322443">
                  <a:extLst>
                    <a:ext uri="{9D8B030D-6E8A-4147-A177-3AD203B41FA5}">
                      <a16:colId xmlns:a16="http://schemas.microsoft.com/office/drawing/2014/main" val="830539380"/>
                    </a:ext>
                  </a:extLst>
                </a:gridCol>
                <a:gridCol w="322443">
                  <a:extLst>
                    <a:ext uri="{9D8B030D-6E8A-4147-A177-3AD203B41FA5}">
                      <a16:colId xmlns:a16="http://schemas.microsoft.com/office/drawing/2014/main" val="3760601149"/>
                    </a:ext>
                  </a:extLst>
                </a:gridCol>
                <a:gridCol w="322443">
                  <a:extLst>
                    <a:ext uri="{9D8B030D-6E8A-4147-A177-3AD203B41FA5}">
                      <a16:colId xmlns:a16="http://schemas.microsoft.com/office/drawing/2014/main" val="3121843172"/>
                    </a:ext>
                  </a:extLst>
                </a:gridCol>
                <a:gridCol w="322443">
                  <a:extLst>
                    <a:ext uri="{9D8B030D-6E8A-4147-A177-3AD203B41FA5}">
                      <a16:colId xmlns:a16="http://schemas.microsoft.com/office/drawing/2014/main" val="467430023"/>
                    </a:ext>
                  </a:extLst>
                </a:gridCol>
              </a:tblGrid>
              <a:tr h="414045">
                <a:tc>
                  <a:txBody>
                    <a:bodyPr/>
                    <a:lstStyle/>
                    <a:p>
                      <a:pPr algn="l" fontAlgn="b"/>
                      <a:endParaRPr lang="es-ES" sz="1000" b="0" i="0" u="none" strike="noStrike">
                        <a:effectLst/>
                        <a:latin typeface="Arial" panose="020B0604020202020204" pitchFamily="34" charset="0"/>
                      </a:endParaRPr>
                    </a:p>
                  </a:txBody>
                  <a:tcPr marL="9525" marR="9525" marT="9525" marB="0" anchor="b">
                    <a:lnL>
                      <a:noFill/>
                    </a:lnL>
                    <a:lnR>
                      <a:noFill/>
                    </a:lnR>
                    <a:lnT>
                      <a:noFill/>
                    </a:lnT>
                    <a:lnB>
                      <a:noFill/>
                    </a:lnB>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2010</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2011</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2012</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2013</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2014</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2015</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2016</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2017</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2018</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2019</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2020</a:t>
                      </a:r>
                    </a:p>
                  </a:txBody>
                  <a:tcPr marL="9525" marR="9525" marT="9525" marB="0" vert="vert" anchor="ctr">
                    <a:lnL>
                      <a:noFill/>
                    </a:lnL>
                    <a:lnR>
                      <a:noFill/>
                    </a:lnR>
                    <a:lnT>
                      <a:noFill/>
                    </a:lnT>
                    <a:lnB>
                      <a:noFill/>
                    </a:lnB>
                    <a:solidFill>
                      <a:srgbClr val="F09686"/>
                    </a:solidFill>
                  </a:tcPr>
                </a:tc>
                <a:tc>
                  <a:txBody>
                    <a:bodyPr/>
                    <a:lstStyle/>
                    <a:p>
                      <a:pPr marL="36195" marR="36195" algn="ctr" defTabSz="914400" rtl="0" eaLnBrk="1" fontAlgn="b" latinLnBrk="0" hangingPunct="1">
                        <a:lnSpc>
                          <a:spcPct val="107000"/>
                        </a:lnSpc>
                        <a:spcAft>
                          <a:spcPts val="600"/>
                        </a:spcAft>
                      </a:pPr>
                      <a:r>
                        <a:rPr lang="es-ES" sz="1000" kern="1200" dirty="0">
                          <a:solidFill>
                            <a:srgbClr val="FFFFFF"/>
                          </a:solidFill>
                          <a:effectLst/>
                          <a:latin typeface="Verdana" panose="020B0604030504040204" pitchFamily="34" charset="0"/>
                          <a:ea typeface="+mn-ea"/>
                          <a:cs typeface="Arial" panose="020B0604020202020204" pitchFamily="34" charset="0"/>
                        </a:rPr>
                        <a:t>2021</a:t>
                      </a:r>
                    </a:p>
                  </a:txBody>
                  <a:tcPr marL="9525" marR="9525" marT="9525" marB="0" vert="vert" anchor="ctr">
                    <a:lnL>
                      <a:noFill/>
                    </a:lnL>
                    <a:lnR>
                      <a:noFill/>
                    </a:lnR>
                    <a:lnT>
                      <a:noFill/>
                    </a:lnT>
                    <a:lnB>
                      <a:noFill/>
                    </a:lnB>
                    <a:solidFill>
                      <a:srgbClr val="F09686"/>
                    </a:solidFill>
                  </a:tcPr>
                </a:tc>
                <a:extLst>
                  <a:ext uri="{0D108BD9-81ED-4DB2-BD59-A6C34878D82A}">
                    <a16:rowId xmlns:a16="http://schemas.microsoft.com/office/drawing/2014/main" val="2577531518"/>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Oncología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25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145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115</a:t>
                      </a:r>
                    </a:p>
                  </a:txBody>
                  <a:tcPr marL="9525" marR="9525" marT="9525" marB="0" anchor="b">
                    <a:lnL>
                      <a:noFill/>
                    </a:lnL>
                    <a:lnR>
                      <a:noFill/>
                    </a:lnR>
                    <a:lnT>
                      <a:noFill/>
                    </a:lnT>
                    <a:lnB>
                      <a:noFill/>
                    </a:lnB>
                  </a:tcPr>
                </a:tc>
                <a:extLst>
                  <a:ext uri="{0D108BD9-81ED-4DB2-BD59-A6C34878D82A}">
                    <a16:rowId xmlns:a16="http://schemas.microsoft.com/office/drawing/2014/main" val="790439869"/>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Hematología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extLst>
                  <a:ext uri="{0D108BD9-81ED-4DB2-BD59-A6C34878D82A}">
                    <a16:rowId xmlns:a16="http://schemas.microsoft.com/office/drawing/2014/main" val="2477588765"/>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Inmunología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extLst>
                  <a:ext uri="{0D108BD9-81ED-4DB2-BD59-A6C34878D82A}">
                    <a16:rowId xmlns:a16="http://schemas.microsoft.com/office/drawing/2014/main" val="3833963562"/>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Neurociencias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extLst>
                  <a:ext uri="{0D108BD9-81ED-4DB2-BD59-A6C34878D82A}">
                    <a16:rowId xmlns:a16="http://schemas.microsoft.com/office/drawing/2014/main" val="3541519559"/>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Antiinfecciosos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extLst>
                  <a:ext uri="{0D108BD9-81ED-4DB2-BD59-A6C34878D82A}">
                    <a16:rowId xmlns:a16="http://schemas.microsoft.com/office/drawing/2014/main" val="1826272649"/>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Reumatología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extLst>
                  <a:ext uri="{0D108BD9-81ED-4DB2-BD59-A6C34878D82A}">
                    <a16:rowId xmlns:a16="http://schemas.microsoft.com/office/drawing/2014/main" val="4209897404"/>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Cardiovascular</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extLst>
                  <a:ext uri="{0D108BD9-81ED-4DB2-BD59-A6C34878D82A}">
                    <a16:rowId xmlns:a16="http://schemas.microsoft.com/office/drawing/2014/main" val="4073771045"/>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Respiratorio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extLst>
                  <a:ext uri="{0D108BD9-81ED-4DB2-BD59-A6C34878D82A}">
                    <a16:rowId xmlns:a16="http://schemas.microsoft.com/office/drawing/2014/main" val="461656125"/>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Dermatología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extLst>
                  <a:ext uri="{0D108BD9-81ED-4DB2-BD59-A6C34878D82A}">
                    <a16:rowId xmlns:a16="http://schemas.microsoft.com/office/drawing/2014/main" val="2418364279"/>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Vacunas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extLst>
                  <a:ext uri="{0D108BD9-81ED-4DB2-BD59-A6C34878D82A}">
                    <a16:rowId xmlns:a16="http://schemas.microsoft.com/office/drawing/2014/main" val="1937524838"/>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Endocrino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3415966159"/>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Digestivo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extLst>
                  <a:ext uri="{0D108BD9-81ED-4DB2-BD59-A6C34878D82A}">
                    <a16:rowId xmlns:a16="http://schemas.microsoft.com/office/drawing/2014/main" val="3069255331"/>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Metabolismo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extLst>
                  <a:ext uri="{0D108BD9-81ED-4DB2-BD59-A6C34878D82A}">
                    <a16:rowId xmlns:a16="http://schemas.microsoft.com/office/drawing/2014/main" val="1870189472"/>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Nefrología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extLst>
                  <a:ext uri="{0D108BD9-81ED-4DB2-BD59-A6C34878D82A}">
                    <a16:rowId xmlns:a16="http://schemas.microsoft.com/office/drawing/2014/main" val="2450089137"/>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Oftalmología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3115298291"/>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Psiquiatría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592182925"/>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Neumonía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742956481"/>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Dolor y Anestesia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3789967856"/>
                  </a:ext>
                </a:extLst>
              </a:tr>
              <a:tr h="191239">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mn-ea"/>
                          <a:cs typeface="Arial" panose="020B0604020202020204" pitchFamily="34" charset="0"/>
                        </a:rPr>
                        <a:t>Trasplantes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3895864756"/>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Urología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2102949246"/>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Alergia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extLst>
                  <a:ext uri="{0D108BD9-81ED-4DB2-BD59-A6C34878D82A}">
                    <a16:rowId xmlns:a16="http://schemas.microsoft.com/office/drawing/2014/main" val="3838491352"/>
                  </a:ext>
                </a:extLst>
              </a:tr>
              <a:tr h="19123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mn-ea"/>
                          <a:cs typeface="Arial" panose="020B0604020202020204" pitchFamily="34" charset="0"/>
                        </a:rPr>
                        <a:t>Otras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000" kern="1200" dirty="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extLst>
                  <a:ext uri="{0D108BD9-81ED-4DB2-BD59-A6C34878D82A}">
                    <a16:rowId xmlns:a16="http://schemas.microsoft.com/office/drawing/2014/main" val="295686893"/>
                  </a:ext>
                </a:extLst>
              </a:tr>
            </a:tbl>
          </a:graphicData>
        </a:graphic>
      </p:graphicFrame>
      <p:sp>
        <p:nvSpPr>
          <p:cNvPr id="11" name="Rectangle 4100">
            <a:extLst>
              <a:ext uri="{FF2B5EF4-FFF2-40B4-BE49-F238E27FC236}">
                <a16:creationId xmlns:a16="http://schemas.microsoft.com/office/drawing/2014/main" id="{34FEF47C-E2B8-459D-A32A-910E638DF37D}"/>
              </a:ext>
            </a:extLst>
          </p:cNvPr>
          <p:cNvSpPr>
            <a:spLocks noChangeArrowheads="1"/>
          </p:cNvSpPr>
          <p:nvPr/>
        </p:nvSpPr>
        <p:spPr bwMode="auto">
          <a:xfrm>
            <a:off x="306000" y="3362798"/>
            <a:ext cx="2736304" cy="830997"/>
          </a:xfrm>
          <a:prstGeom prst="rect">
            <a:avLst/>
          </a:prstGeom>
          <a:solidFill>
            <a:schemeClr val="bg1"/>
          </a:solidFill>
          <a:ln w="9525">
            <a:solidFill>
              <a:schemeClr val="tx1"/>
            </a:solidFill>
            <a:miter lim="800000"/>
            <a:headEnd/>
            <a:tailEnd/>
          </a:ln>
          <a:effectLst/>
        </p:spPr>
        <p:txBody>
          <a:bodyPr wrap="square" lIns="54000" rIns="54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600" b="0" i="0" u="none" strike="noStrike" kern="1200" cap="none" spc="0" normalizeH="0" baseline="0" noProof="0" dirty="0">
                <a:ln>
                  <a:noFill/>
                </a:ln>
                <a:solidFill>
                  <a:srgbClr val="2D2323"/>
                </a:solidFill>
                <a:effectLst/>
                <a:uLnTx/>
                <a:uFillTx/>
                <a:latin typeface="Tahoma" pitchFamily="34" charset="0"/>
                <a:ea typeface="+mn-ea"/>
                <a:cs typeface="+mn-cs"/>
              </a:rPr>
              <a:t>EC con fecha </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mínima de </a:t>
            </a:r>
            <a:r>
              <a:rPr kumimoji="0" lang="es-ES" sz="1600" b="0" i="0" u="none" strike="noStrike" kern="1200" cap="none" spc="0" normalizeH="0" baseline="0" noProof="0" dirty="0">
                <a:ln>
                  <a:noFill/>
                </a:ln>
                <a:solidFill>
                  <a:srgbClr val="2D2323"/>
                </a:solidFill>
                <a:effectLst/>
                <a:uLnTx/>
                <a:uFillTx/>
                <a:latin typeface="Tahoma" pitchFamily="34" charset="0"/>
                <a:ea typeface="+mn-ea"/>
                <a:cs typeface="+mn-cs"/>
              </a:rPr>
              <a:t>envío al </a:t>
            </a:r>
            <a:r>
              <a:rPr kumimoji="0" lang="es-ES" sz="1600" b="0" i="0" u="none" strike="noStrike" kern="1200" cap="none" spc="0" normalizeH="0" baseline="0" noProof="0" dirty="0" err="1">
                <a:ln>
                  <a:noFill/>
                </a:ln>
                <a:solidFill>
                  <a:srgbClr val="2D2323"/>
                </a:solidFill>
                <a:effectLst/>
                <a:uLnTx/>
                <a:uFillTx/>
                <a:latin typeface="Tahoma" pitchFamily="34" charset="0"/>
                <a:ea typeface="+mn-ea"/>
                <a:cs typeface="+mn-cs"/>
              </a:rPr>
              <a:t>CEIm</a:t>
            </a:r>
            <a:r>
              <a:rPr kumimoji="0" lang="es-ES" sz="1600" b="0" i="0" u="none" strike="noStrike" kern="1200" cap="none" spc="0" normalizeH="0" baseline="0" noProof="0" dirty="0">
                <a:ln>
                  <a:noFill/>
                </a:ln>
                <a:solidFill>
                  <a:srgbClr val="2D2323"/>
                </a:solidFill>
                <a:effectLst/>
                <a:uLnTx/>
                <a:uFillTx/>
                <a:latin typeface="Tahoma" pitchFamily="34" charset="0"/>
                <a:ea typeface="+mn-ea"/>
                <a:cs typeface="+mn-cs"/>
              </a:rPr>
              <a:t>/AEMPS </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dentro de cada año.</a:t>
            </a:r>
            <a:endParaRPr kumimoji="0" lang="es-ES" sz="16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259449654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31941DFF-AFED-B91C-BF64-FBEAF8D13725}"/>
              </a:ext>
            </a:extLst>
          </p:cNvPr>
          <p:cNvPicPr>
            <a:picLocks noChangeAspect="1"/>
          </p:cNvPicPr>
          <p:nvPr/>
        </p:nvPicPr>
        <p:blipFill>
          <a:blip r:embed="rId2"/>
          <a:stretch>
            <a:fillRect/>
          </a:stretch>
        </p:blipFill>
        <p:spPr>
          <a:xfrm>
            <a:off x="36000" y="756000"/>
            <a:ext cx="8640945" cy="5688000"/>
          </a:xfrm>
          <a:prstGeom prst="rect">
            <a:avLst/>
          </a:prstGeom>
        </p:spPr>
      </p:pic>
      <p:sp>
        <p:nvSpPr>
          <p:cNvPr id="2" name="Title 1"/>
          <p:cNvSpPr>
            <a:spLocks noGrp="1"/>
          </p:cNvSpPr>
          <p:nvPr>
            <p:ph type="title"/>
          </p:nvPr>
        </p:nvSpPr>
        <p:spPr/>
        <p:txBody>
          <a:bodyPr/>
          <a:lstStyle/>
          <a:p>
            <a:r>
              <a:rPr lang="es-ES_tradnl" dirty="0"/>
              <a:t>Evolución del Área Terapéutica de los EC</a:t>
            </a:r>
            <a:endParaRPr lang="es-ES" dirty="0"/>
          </a:p>
        </p:txBody>
      </p:sp>
      <p:sp>
        <p:nvSpPr>
          <p:cNvPr id="10"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6"/>
          <p:cNvSpPr>
            <a:spLocks noChangeArrowheads="1"/>
          </p:cNvSpPr>
          <p:nvPr/>
        </p:nvSpPr>
        <p:spPr bwMode="auto">
          <a:xfrm>
            <a:off x="7092280" y="3124125"/>
            <a:ext cx="1944216" cy="1384995"/>
          </a:xfrm>
          <a:prstGeom prst="rect">
            <a:avLst/>
          </a:prstGeom>
          <a:solidFill>
            <a:srgbClr val="EAEAEA"/>
          </a:solidFill>
          <a:ln w="9525">
            <a:noFill/>
            <a:miter lim="800000"/>
            <a:headEnd/>
            <a:tailEnd/>
          </a:ln>
          <a:effectLst/>
        </p:spPr>
        <p:txBody>
          <a:bodyPr>
            <a:spAutoFit/>
          </a:bodyPr>
          <a:lstStyle/>
          <a:p>
            <a:pPr marL="0" marR="0" lvl="0" indent="0" algn="l" defTabSz="914400" rtl="0" eaLnBrk="0" fontAlgn="auto" latinLnBrk="0" hangingPunct="0">
              <a:lnSpc>
                <a:spcPct val="105000"/>
              </a:lnSpc>
              <a:spcBef>
                <a:spcPct val="30000"/>
              </a:spcBef>
              <a:spcAft>
                <a:spcPct val="30000"/>
              </a:spcAft>
              <a:buClrTx/>
              <a:buSzPct val="75000"/>
              <a:buFont typeface="Wingdings" pitchFamily="2" charset="2"/>
              <a:buNone/>
              <a:tabLst/>
              <a:defRPr/>
            </a:pP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Ensayos Clínicos por área terapéutica y por semestre: </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ocho principales AT</a:t>
            </a:r>
          </a:p>
        </p:txBody>
      </p:sp>
      <p:sp>
        <p:nvSpPr>
          <p:cNvPr id="8" name="Rectangle 20"/>
          <p:cNvSpPr>
            <a:spLocks noChangeArrowheads="1"/>
          </p:cNvSpPr>
          <p:nvPr/>
        </p:nvSpPr>
        <p:spPr bwMode="auto">
          <a:xfrm>
            <a:off x="7236296" y="4725144"/>
            <a:ext cx="1604963" cy="1370012"/>
          </a:xfrm>
          <a:prstGeom prst="rect">
            <a:avLst/>
          </a:prstGeom>
          <a:noFill/>
          <a:ln w="9525">
            <a:solidFill>
              <a:schemeClr val="tx1"/>
            </a:solidFill>
            <a:miter lim="800000"/>
            <a:headEnd/>
            <a:tailEnd/>
          </a:ln>
          <a:effectLst/>
        </p:spPr>
        <p:txBody>
          <a:bodyPr/>
          <a:lstStyle/>
          <a:p>
            <a:pPr marL="0" marR="0" lvl="0" indent="0" algn="l" defTabSz="914400" rtl="0" eaLnBrk="0" fontAlgn="auto" latinLnBrk="0" hangingPunct="0">
              <a:lnSpc>
                <a:spcPct val="100000"/>
              </a:lnSpc>
              <a:spcBef>
                <a:spcPts val="0"/>
              </a:spcBef>
              <a:spcAft>
                <a:spcPts val="0"/>
              </a:spcAft>
              <a:buClrTx/>
              <a:buSzPct val="75000"/>
              <a:buFont typeface="Wingdings" pitchFamily="2" charset="2"/>
              <a:buNone/>
              <a:tabLst/>
              <a:defRPr/>
            </a:pP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EC con fecha </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mínima </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de envío al CEIC de </a:t>
            </a:r>
            <a:r>
              <a:rPr kumimoji="0" lang="es-ES" sz="1200" b="0" i="0" u="none" strike="noStrike" kern="1200" cap="none" spc="0" normalizeH="0" baseline="0" noProof="0" dirty="0" err="1">
                <a:ln>
                  <a:noFill/>
                </a:ln>
                <a:solidFill>
                  <a:srgbClr val="2D2323"/>
                </a:solidFill>
                <a:effectLst/>
                <a:uLnTx/>
                <a:uFillTx/>
                <a:latin typeface="Tahoma" pitchFamily="34" charset="0"/>
                <a:ea typeface="+mn-ea"/>
                <a:cs typeface="+mn-cs"/>
              </a:rPr>
              <a:t>ref</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 / AEMPS dentro de cada semestre</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2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sobre el total de EC en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276584496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EF128F8-2D59-6465-B86A-CD2F32BDE18B}"/>
              </a:ext>
            </a:extLst>
          </p:cNvPr>
          <p:cNvPicPr>
            <a:picLocks noChangeAspect="1"/>
          </p:cNvPicPr>
          <p:nvPr/>
        </p:nvPicPr>
        <p:blipFill>
          <a:blip r:embed="rId2"/>
          <a:stretch>
            <a:fillRect/>
          </a:stretch>
        </p:blipFill>
        <p:spPr>
          <a:xfrm>
            <a:off x="216000" y="828000"/>
            <a:ext cx="5257203" cy="5472000"/>
          </a:xfrm>
          <a:prstGeom prst="rect">
            <a:avLst/>
          </a:prstGeom>
        </p:spPr>
      </p:pic>
      <p:sp>
        <p:nvSpPr>
          <p:cNvPr id="2" name="Title 1"/>
          <p:cNvSpPr>
            <a:spLocks noGrp="1"/>
          </p:cNvSpPr>
          <p:nvPr>
            <p:ph type="title"/>
          </p:nvPr>
        </p:nvSpPr>
        <p:spPr/>
        <p:txBody>
          <a:bodyPr/>
          <a:lstStyle/>
          <a:p>
            <a:r>
              <a:rPr lang="es-ES_tradnl" dirty="0"/>
              <a:t>Evolución del Área Terapéutica de los EC</a:t>
            </a:r>
            <a:endParaRPr lang="es-ES"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8" name="Rectangle 4"/>
          <p:cNvSpPr>
            <a:spLocks noChangeArrowheads="1"/>
          </p:cNvSpPr>
          <p:nvPr/>
        </p:nvSpPr>
        <p:spPr bwMode="auto">
          <a:xfrm>
            <a:off x="5652120" y="4581128"/>
            <a:ext cx="3235743" cy="1277273"/>
          </a:xfrm>
          <a:prstGeom prst="rect">
            <a:avLst/>
          </a:prstGeom>
          <a:noFill/>
          <a:ln w="9525">
            <a:solidFill>
              <a:schemeClr val="tx1"/>
            </a:solid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rPr>
              <a:t>EC con fecha </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mínima </a:t>
            </a:r>
            <a:r>
              <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rPr>
              <a:t>de envío al CEIC de referencia / AEMPS dentro de cada periodo de tiempo</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sobre el total de EC de cada área terapéutica en cada periodo.</a:t>
            </a:r>
            <a:endPar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11" name="Content Placeholder 2"/>
          <p:cNvSpPr txBox="1">
            <a:spLocks/>
          </p:cNvSpPr>
          <p:nvPr/>
        </p:nvSpPr>
        <p:spPr>
          <a:xfrm>
            <a:off x="5508104" y="1268760"/>
            <a:ext cx="3456384" cy="1154162"/>
          </a:xfrm>
          <a:prstGeom prst="rect">
            <a:avLst/>
          </a:prstGeom>
          <a:solidFill>
            <a:schemeClr val="bg1">
              <a:lumMod val="95000"/>
            </a:schemeClr>
          </a:solidFill>
        </p:spPr>
        <p:txBody>
          <a:bodyPr vert="horz" wrap="square" lIns="91440" tIns="45720" rIns="91440" bIns="45720" rtlCol="0">
            <a:spAutoFit/>
          </a:bodyPr>
          <a:lstStyle>
            <a:lvl1pPr marL="342900" indent="-342900" algn="l" defTabSz="914400" rtl="0" eaLnBrk="1" latinLnBrk="0" hangingPunct="1">
              <a:spcBef>
                <a:spcPts val="600"/>
              </a:spcBef>
              <a:spcAft>
                <a:spcPts val="600"/>
              </a:spcAft>
              <a:buFont typeface="Arial" pitchFamily="34" charset="0"/>
              <a:buNone/>
              <a:defRPr sz="2400" kern="1200">
                <a:solidFill>
                  <a:schemeClr val="tx1"/>
                </a:solidFill>
                <a:latin typeface="Tahoma" pitchFamily="34" charset="0"/>
                <a:ea typeface="Tahoma" pitchFamily="34" charset="0"/>
                <a:cs typeface="Tahoma" pitchFamily="34" charset="0"/>
              </a:defRPr>
            </a:lvl1pPr>
            <a:lvl2pPr marL="742950" indent="-285750" algn="l" defTabSz="914400" rtl="0" eaLnBrk="1" latinLnBrk="0" hangingPunct="1">
              <a:spcBef>
                <a:spcPct val="20000"/>
              </a:spcBef>
              <a:spcAft>
                <a:spcPts val="400"/>
              </a:spcAft>
              <a:buSzPct val="70000"/>
              <a:buFont typeface="Wingdings" pitchFamily="2" charset="2"/>
              <a:buChar char="q"/>
              <a:defRPr sz="2000" kern="1200">
                <a:solidFill>
                  <a:schemeClr val="tx1"/>
                </a:solidFill>
                <a:latin typeface="Tahoma" pitchFamily="34" charset="0"/>
                <a:ea typeface="Tahoma" pitchFamily="34" charset="0"/>
                <a:cs typeface="Tahoma" pitchFamily="34" charset="0"/>
              </a:defRPr>
            </a:lvl2pPr>
            <a:lvl3pPr marL="1143000" indent="-228600" algn="l" defTabSz="914400" rtl="0" eaLnBrk="1" latinLnBrk="0" hangingPunct="1">
              <a:spcBef>
                <a:spcPct val="20000"/>
              </a:spcBef>
              <a:buFont typeface="Wingdings" pitchFamily="2" charset="2"/>
              <a:buChar char="§"/>
              <a:defRPr sz="1600" kern="1200">
                <a:solidFill>
                  <a:schemeClr val="tx1"/>
                </a:solidFill>
                <a:latin typeface="Tahoma" pitchFamily="34" charset="0"/>
                <a:ea typeface="Tahoma" pitchFamily="34" charset="0"/>
                <a:cs typeface="Tahoma" pitchFamily="34" charset="0"/>
              </a:defRPr>
            </a:lvl3pPr>
            <a:lvl4pPr marL="1600200" indent="-228600" algn="l" defTabSz="914400" rtl="0" eaLnBrk="1" latinLnBrk="0" hangingPunct="1">
              <a:spcBef>
                <a:spcPct val="20000"/>
              </a:spcBef>
              <a:buFont typeface="Arial" pitchFamily="34" charset="0"/>
              <a:buChar char="–"/>
              <a:defRPr sz="1400" kern="1200">
                <a:solidFill>
                  <a:schemeClr val="tx1"/>
                </a:solidFill>
                <a:latin typeface="Tahoma" pitchFamily="34" charset="0"/>
                <a:ea typeface="Tahoma" pitchFamily="34" charset="0"/>
                <a:cs typeface="Tahoma" pitchFamily="34" charset="0"/>
              </a:defRPr>
            </a:lvl4pPr>
            <a:lvl5pPr marL="2057400" indent="-228600" algn="l" defTabSz="914400" rtl="0" eaLnBrk="1" latinLnBrk="0" hangingPunct="1">
              <a:spcBef>
                <a:spcPct val="20000"/>
              </a:spcBef>
              <a:buFont typeface="Arial" pitchFamily="34" charset="0"/>
              <a:buChar char="•"/>
              <a:defRPr sz="1200" kern="1200">
                <a:solidFill>
                  <a:schemeClr val="tx1"/>
                </a:solidFill>
                <a:latin typeface="Tahoma" pitchFamily="34" charset="0"/>
                <a:ea typeface="Tahoma" pitchFamily="34" charset="0"/>
                <a:cs typeface="Tahom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3175"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3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Evolución en tres periodos: 2004-2009, 2010-2015 y 2016-2021</a:t>
            </a:r>
            <a:endParaRPr kumimoji="0" lang="es-ES" sz="23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0284062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Tipología de la Investigación: Medicamentos</a:t>
            </a:r>
            <a:endParaRPr lang="es-ES" dirty="0"/>
          </a:p>
        </p:txBody>
      </p:sp>
      <p:sp>
        <p:nvSpPr>
          <p:cNvPr id="10"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8" name="Rectangle 1036"/>
          <p:cNvSpPr>
            <a:spLocks noChangeArrowheads="1"/>
          </p:cNvSpPr>
          <p:nvPr/>
        </p:nvSpPr>
        <p:spPr bwMode="auto">
          <a:xfrm>
            <a:off x="179512" y="1071546"/>
            <a:ext cx="1368152" cy="1514261"/>
          </a:xfrm>
          <a:prstGeom prst="rect">
            <a:avLst/>
          </a:prstGeom>
          <a:solidFill>
            <a:schemeClr val="bg1">
              <a:lumMod val="95000"/>
            </a:schemeClr>
          </a:solidFill>
          <a:ln w="9525">
            <a:noFill/>
            <a:miter lim="800000"/>
            <a:headEnd/>
            <a:tailEnd/>
          </a:ln>
          <a:effectLst/>
        </p:spPr>
        <p:txBody>
          <a:bodyPr wrap="square">
            <a:spAutoFit/>
          </a:bodyPr>
          <a:lstStyle/>
          <a:p>
            <a:pPr marL="0" marR="0" lvl="0" indent="0" algn="l" defTabSz="914400" rtl="0" eaLnBrk="0" fontAlgn="auto" latinLnBrk="0" hangingPunct="0">
              <a:lnSpc>
                <a:spcPct val="110000"/>
              </a:lnSpc>
              <a:spcBef>
                <a:spcPct val="10000"/>
              </a:spcBef>
              <a:spcAft>
                <a:spcPct val="10000"/>
              </a:spcAft>
              <a:buClrTx/>
              <a:buSzPct val="75000"/>
              <a:buFont typeface="Wingdings" pitchFamily="2" charset="2"/>
              <a:buNone/>
              <a:tabLst/>
              <a:defRPr/>
            </a:pP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Principales </a:t>
            </a: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códigos</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ATC</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de los medicamentos empleados en los ensayos</a:t>
            </a:r>
            <a:endPar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9" name="Rectangle 1037"/>
          <p:cNvSpPr>
            <a:spLocks noChangeArrowheads="1"/>
          </p:cNvSpPr>
          <p:nvPr/>
        </p:nvSpPr>
        <p:spPr bwMode="auto">
          <a:xfrm>
            <a:off x="214282" y="2974300"/>
            <a:ext cx="1249216" cy="3046988"/>
          </a:xfrm>
          <a:prstGeom prst="rect">
            <a:avLst/>
          </a:prstGeom>
          <a:no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Se presenta el código y su denominación así como el porcentaje sobre el total de EECC con </a:t>
            </a:r>
            <a:r>
              <a:rPr kumimoji="0" lang="es-ES_tradnl" sz="1200" b="0" i="0" u="none" strike="noStrike" kern="1200" cap="none" spc="0" normalizeH="0" baseline="0" noProof="0" dirty="0">
                <a:ln>
                  <a:noFill/>
                </a:ln>
                <a:effectLst/>
                <a:uLnTx/>
                <a:uFillTx/>
                <a:latin typeface="Tahoma" pitchFamily="34" charset="0"/>
                <a:ea typeface="+mn-ea"/>
                <a:cs typeface="+mn-cs"/>
              </a:rPr>
              <a:t>datos válidos 2.772 EECC) y el porcentaje acumulado.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200" b="0" i="0" u="none" strike="noStrike" kern="1200" cap="none" spc="0" normalizeH="0" baseline="0" noProof="0" dirty="0">
                <a:ln>
                  <a:noFill/>
                </a:ln>
                <a:effectLst/>
                <a:uLnTx/>
                <a:uFillTx/>
                <a:latin typeface="Tahoma" pitchFamily="34" charset="0"/>
                <a:ea typeface="+mn-ea"/>
                <a:cs typeface="+mn-cs"/>
              </a:rPr>
              <a:t>En total aparecen 289 códigos distintos. </a:t>
            </a:r>
            <a:endParaRPr kumimoji="0" lang="es-ES" sz="1200" b="0" i="0" u="none" strike="noStrike" kern="1200" cap="none" spc="0" normalizeH="0" baseline="0" noProof="0" dirty="0">
              <a:ln>
                <a:noFill/>
              </a:ln>
              <a:effectLst/>
              <a:uLnTx/>
              <a:uFillTx/>
              <a:latin typeface="Tahoma" pitchFamily="34" charset="0"/>
              <a:ea typeface="+mn-ea"/>
              <a:cs typeface="+mn-cs"/>
            </a:endParaRPr>
          </a:p>
        </p:txBody>
      </p:sp>
      <p:graphicFrame>
        <p:nvGraphicFramePr>
          <p:cNvPr id="6" name="Tabla 5">
            <a:extLst>
              <a:ext uri="{FF2B5EF4-FFF2-40B4-BE49-F238E27FC236}">
                <a16:creationId xmlns:a16="http://schemas.microsoft.com/office/drawing/2014/main" id="{C8DDA9AC-6F2E-4784-9B2F-3A697749A493}"/>
              </a:ext>
            </a:extLst>
          </p:cNvPr>
          <p:cNvGraphicFramePr>
            <a:graphicFrameLocks noGrp="1"/>
          </p:cNvGraphicFramePr>
          <p:nvPr>
            <p:extLst>
              <p:ext uri="{D42A27DB-BD31-4B8C-83A1-F6EECF244321}">
                <p14:modId xmlns:p14="http://schemas.microsoft.com/office/powerpoint/2010/main" val="2458245815"/>
              </p:ext>
            </p:extLst>
          </p:nvPr>
        </p:nvGraphicFramePr>
        <p:xfrm>
          <a:off x="1771262" y="868369"/>
          <a:ext cx="7095138" cy="5328581"/>
        </p:xfrm>
        <a:graphic>
          <a:graphicData uri="http://schemas.openxmlformats.org/drawingml/2006/table">
            <a:tbl>
              <a:tblPr/>
              <a:tblGrid>
                <a:gridCol w="691513">
                  <a:extLst>
                    <a:ext uri="{9D8B030D-6E8A-4147-A177-3AD203B41FA5}">
                      <a16:colId xmlns:a16="http://schemas.microsoft.com/office/drawing/2014/main" val="890909138"/>
                    </a:ext>
                  </a:extLst>
                </a:gridCol>
                <a:gridCol w="504971">
                  <a:extLst>
                    <a:ext uri="{9D8B030D-6E8A-4147-A177-3AD203B41FA5}">
                      <a16:colId xmlns:a16="http://schemas.microsoft.com/office/drawing/2014/main" val="495747632"/>
                    </a:ext>
                  </a:extLst>
                </a:gridCol>
                <a:gridCol w="589925">
                  <a:extLst>
                    <a:ext uri="{9D8B030D-6E8A-4147-A177-3AD203B41FA5}">
                      <a16:colId xmlns:a16="http://schemas.microsoft.com/office/drawing/2014/main" val="4146059309"/>
                    </a:ext>
                  </a:extLst>
                </a:gridCol>
                <a:gridCol w="677255">
                  <a:extLst>
                    <a:ext uri="{9D8B030D-6E8A-4147-A177-3AD203B41FA5}">
                      <a16:colId xmlns:a16="http://schemas.microsoft.com/office/drawing/2014/main" val="3162476764"/>
                    </a:ext>
                  </a:extLst>
                </a:gridCol>
                <a:gridCol w="4631474">
                  <a:extLst>
                    <a:ext uri="{9D8B030D-6E8A-4147-A177-3AD203B41FA5}">
                      <a16:colId xmlns:a16="http://schemas.microsoft.com/office/drawing/2014/main" val="3896785522"/>
                    </a:ext>
                  </a:extLst>
                </a:gridCol>
              </a:tblGrid>
              <a:tr h="329561">
                <a:tc>
                  <a:txBody>
                    <a:bodyPr/>
                    <a:lstStyle/>
                    <a:p>
                      <a:pPr marL="36195" algn="l">
                        <a:lnSpc>
                          <a:spcPct val="107000"/>
                        </a:lnSpc>
                        <a:spcAft>
                          <a:spcPts val="0"/>
                        </a:spcAft>
                      </a:pPr>
                      <a:r>
                        <a:rPr lang="es-ES" sz="900" dirty="0">
                          <a:solidFill>
                            <a:srgbClr val="FFFFFF"/>
                          </a:solidFill>
                          <a:effectLst/>
                          <a:latin typeface="Verdana" panose="020B0604030504040204" pitchFamily="34" charset="0"/>
                          <a:ea typeface="Times New Roman" panose="02020603050405020304" pitchFamily="18" charset="0"/>
                          <a:cs typeface="Calibri" panose="020F0502020204030204" pitchFamily="34" charset="0"/>
                        </a:rPr>
                        <a:t>Código ATC</a:t>
                      </a:r>
                      <a:endParaRPr lang="es-ES" sz="9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5058" marR="35058" marT="0" marB="0" anchor="ctr">
                    <a:lnL>
                      <a:noFill/>
                    </a:lnL>
                    <a:lnR>
                      <a:noFill/>
                    </a:lnR>
                    <a:lnT>
                      <a:noFill/>
                    </a:lnT>
                    <a:lnB>
                      <a:noFill/>
                    </a:lnB>
                    <a:solidFill>
                      <a:srgbClr val="F09686"/>
                    </a:solidFill>
                  </a:tcPr>
                </a:tc>
                <a:tc>
                  <a:txBody>
                    <a:bodyPr/>
                    <a:lstStyle/>
                    <a:p>
                      <a:pPr algn="ctr">
                        <a:lnSpc>
                          <a:spcPct val="107000"/>
                        </a:lnSpc>
                        <a:spcAft>
                          <a:spcPts val="0"/>
                        </a:spcAft>
                      </a:pPr>
                      <a:r>
                        <a:rPr lang="es-ES" sz="900" dirty="0" err="1">
                          <a:solidFill>
                            <a:srgbClr val="FFFFFF"/>
                          </a:solidFill>
                          <a:effectLst/>
                          <a:latin typeface="Verdana" panose="020B0604030504040204" pitchFamily="34" charset="0"/>
                          <a:ea typeface="Times New Roman" panose="02020603050405020304" pitchFamily="18" charset="0"/>
                          <a:cs typeface="Arial" panose="020B0604020202020204" pitchFamily="34" charset="0"/>
                        </a:rPr>
                        <a:t>Nº</a:t>
                      </a:r>
                      <a:r>
                        <a:rPr lang="es-ES" sz="9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 EECC</a:t>
                      </a:r>
                      <a:endParaRPr lang="es-ES" sz="9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5058" marR="35058" marT="0" marB="0" anchor="ctr">
                    <a:lnL>
                      <a:noFill/>
                    </a:lnL>
                    <a:lnR>
                      <a:noFill/>
                    </a:lnR>
                    <a:lnT>
                      <a:noFill/>
                    </a:lnT>
                    <a:lnB>
                      <a:noFill/>
                    </a:lnB>
                    <a:solidFill>
                      <a:srgbClr val="F09686"/>
                    </a:solidFill>
                  </a:tcPr>
                </a:tc>
                <a:tc>
                  <a:txBody>
                    <a:bodyPr/>
                    <a:lstStyle/>
                    <a:p>
                      <a:pPr algn="r">
                        <a:lnSpc>
                          <a:spcPct val="107000"/>
                        </a:lnSpc>
                        <a:spcAft>
                          <a:spcPts val="0"/>
                        </a:spcAft>
                      </a:pPr>
                      <a:r>
                        <a:rPr lang="es-ES" sz="9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a:t>
                      </a:r>
                      <a:endParaRPr lang="es-ES" sz="9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5058" marR="35058" marT="0" marB="0" anchor="ctr">
                    <a:lnL>
                      <a:noFill/>
                    </a:lnL>
                    <a:lnR>
                      <a:noFill/>
                    </a:lnR>
                    <a:lnT>
                      <a:noFill/>
                    </a:lnT>
                    <a:lnB>
                      <a:noFill/>
                    </a:lnB>
                    <a:solidFill>
                      <a:srgbClr val="F09686"/>
                    </a:solidFill>
                  </a:tcPr>
                </a:tc>
                <a:tc>
                  <a:txBody>
                    <a:bodyPr/>
                    <a:lstStyle/>
                    <a:p>
                      <a:pPr algn="r">
                        <a:lnSpc>
                          <a:spcPct val="107000"/>
                        </a:lnSpc>
                        <a:spcAft>
                          <a:spcPts val="0"/>
                        </a:spcAft>
                      </a:pPr>
                      <a:r>
                        <a:rPr lang="es-ES" sz="9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 Ac</a:t>
                      </a:r>
                      <a:endParaRPr lang="es-ES" sz="9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5058" marR="35058" marT="0" marB="0" anchor="ctr">
                    <a:lnL>
                      <a:noFill/>
                    </a:lnL>
                    <a:lnR>
                      <a:noFill/>
                    </a:lnR>
                    <a:lnT>
                      <a:noFill/>
                    </a:lnT>
                    <a:lnB>
                      <a:noFill/>
                    </a:lnB>
                    <a:solidFill>
                      <a:srgbClr val="F09686"/>
                    </a:solidFill>
                  </a:tcPr>
                </a:tc>
                <a:tc>
                  <a:txBody>
                    <a:bodyPr/>
                    <a:lstStyle/>
                    <a:p>
                      <a:pPr marL="71755" algn="l">
                        <a:lnSpc>
                          <a:spcPct val="107000"/>
                        </a:lnSpc>
                        <a:spcAft>
                          <a:spcPts val="0"/>
                        </a:spcAft>
                      </a:pPr>
                      <a:r>
                        <a:rPr lang="es-ES" sz="9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Descripción</a:t>
                      </a:r>
                      <a:endParaRPr lang="es-ES" sz="9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5058" marR="35058" marT="0" marB="0" anchor="ctr">
                    <a:lnL>
                      <a:noFill/>
                    </a:lnL>
                    <a:lnR>
                      <a:noFill/>
                    </a:lnR>
                    <a:lnT>
                      <a:noFill/>
                    </a:lnT>
                    <a:lnB>
                      <a:noFill/>
                    </a:lnB>
                    <a:solidFill>
                      <a:srgbClr val="F09686"/>
                    </a:solidFill>
                  </a:tcPr>
                </a:tc>
                <a:extLst>
                  <a:ext uri="{0D108BD9-81ED-4DB2-BD59-A6C34878D82A}">
                    <a16:rowId xmlns:a16="http://schemas.microsoft.com/office/drawing/2014/main" val="127716632"/>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L01XX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310</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11,2%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11,2%</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OTROS ANTINEOPLASICOS</a:t>
                      </a:r>
                    </a:p>
                  </a:txBody>
                  <a:tcPr marL="9525" marR="9525" marT="9525" marB="0" anchor="b">
                    <a:lnL>
                      <a:noFill/>
                    </a:lnL>
                    <a:lnR>
                      <a:noFill/>
                    </a:lnR>
                    <a:lnT>
                      <a:noFill/>
                    </a:lnT>
                    <a:lnB>
                      <a:noFill/>
                    </a:lnB>
                  </a:tcPr>
                </a:tc>
                <a:extLst>
                  <a:ext uri="{0D108BD9-81ED-4DB2-BD59-A6C34878D82A}">
                    <a16:rowId xmlns:a16="http://schemas.microsoft.com/office/drawing/2014/main" val="1106972132"/>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L01XC</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246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8,9%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20,1%</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ANTICUERPOS MONOCLONALES (ANTINEOPLASICOS)</a:t>
                      </a:r>
                    </a:p>
                  </a:txBody>
                  <a:tcPr marL="9525" marR="9525" marT="9525" marB="0" anchor="b">
                    <a:lnL>
                      <a:noFill/>
                    </a:lnL>
                    <a:lnR>
                      <a:noFill/>
                    </a:lnR>
                    <a:lnT>
                      <a:noFill/>
                    </a:lnT>
                    <a:lnB>
                      <a:noFill/>
                    </a:lnB>
                  </a:tcPr>
                </a:tc>
                <a:extLst>
                  <a:ext uri="{0D108BD9-81ED-4DB2-BD59-A6C34878D82A}">
                    <a16:rowId xmlns:a16="http://schemas.microsoft.com/office/drawing/2014/main" val="2383805436"/>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L01XE</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181</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6,5%</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26,6%</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INHIBIDORES DIRECTOS DE LA PROTEINA QUINASA (ANTINEOPLASIC)</a:t>
                      </a:r>
                    </a:p>
                  </a:txBody>
                  <a:tcPr marL="9525" marR="9525" marT="9525" marB="0" anchor="b">
                    <a:lnL>
                      <a:noFill/>
                    </a:lnL>
                    <a:lnR>
                      <a:noFill/>
                    </a:lnR>
                    <a:lnT>
                      <a:noFill/>
                    </a:lnT>
                    <a:lnB>
                      <a:noFill/>
                    </a:lnB>
                  </a:tcPr>
                </a:tc>
                <a:extLst>
                  <a:ext uri="{0D108BD9-81ED-4DB2-BD59-A6C34878D82A}">
                    <a16:rowId xmlns:a16="http://schemas.microsoft.com/office/drawing/2014/main" val="4238810841"/>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L01</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118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4,3%</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30,8%</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ANTINEOPLASICOS</a:t>
                      </a:r>
                    </a:p>
                  </a:txBody>
                  <a:tcPr marL="9525" marR="9525" marT="9525" marB="0" anchor="b">
                    <a:lnL>
                      <a:noFill/>
                    </a:lnL>
                    <a:lnR>
                      <a:noFill/>
                    </a:lnR>
                    <a:lnT>
                      <a:noFill/>
                    </a:lnT>
                    <a:lnB>
                      <a:noFill/>
                    </a:lnB>
                  </a:tcPr>
                </a:tc>
                <a:extLst>
                  <a:ext uri="{0D108BD9-81ED-4DB2-BD59-A6C34878D82A}">
                    <a16:rowId xmlns:a16="http://schemas.microsoft.com/office/drawing/2014/main" val="4177929435"/>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L01X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97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3,5%</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34,3%</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OTROS ANTINEOPLASICOS</a:t>
                      </a:r>
                    </a:p>
                  </a:txBody>
                  <a:tcPr marL="9525" marR="9525" marT="9525" marB="0" anchor="b">
                    <a:lnL>
                      <a:noFill/>
                    </a:lnL>
                    <a:lnR>
                      <a:noFill/>
                    </a:lnR>
                    <a:lnT>
                      <a:noFill/>
                    </a:lnT>
                    <a:lnB>
                      <a:noFill/>
                    </a:lnB>
                  </a:tcPr>
                </a:tc>
                <a:extLst>
                  <a:ext uri="{0D108BD9-81ED-4DB2-BD59-A6C34878D82A}">
                    <a16:rowId xmlns:a16="http://schemas.microsoft.com/office/drawing/2014/main" val="3888105369"/>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L04AC</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96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3,5%</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37,8%</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INHIBIDORES DE LA INTERLEUCINA (INMUMOSUPRESORES)</a:t>
                      </a:r>
                    </a:p>
                  </a:txBody>
                  <a:tcPr marL="9525" marR="9525" marT="9525" marB="0" anchor="b">
                    <a:lnL>
                      <a:noFill/>
                    </a:lnL>
                    <a:lnR>
                      <a:noFill/>
                    </a:lnR>
                    <a:lnT>
                      <a:noFill/>
                    </a:lnT>
                    <a:lnB>
                      <a:noFill/>
                    </a:lnB>
                  </a:tcPr>
                </a:tc>
                <a:extLst>
                  <a:ext uri="{0D108BD9-81ED-4DB2-BD59-A6C34878D82A}">
                    <a16:rowId xmlns:a16="http://schemas.microsoft.com/office/drawing/2014/main" val="3946002647"/>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L04AA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82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3,0%</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40,8%</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INMUNOSUPRESORES SELECTIVOS</a:t>
                      </a:r>
                    </a:p>
                  </a:txBody>
                  <a:tcPr marL="9525" marR="9525" marT="9525" marB="0" anchor="b">
                    <a:lnL>
                      <a:noFill/>
                    </a:lnL>
                    <a:lnR>
                      <a:noFill/>
                    </a:lnR>
                    <a:lnT>
                      <a:noFill/>
                    </a:lnT>
                    <a:lnB>
                      <a:noFill/>
                    </a:lnB>
                  </a:tcPr>
                </a:tc>
                <a:extLst>
                  <a:ext uri="{0D108BD9-81ED-4DB2-BD59-A6C34878D82A}">
                    <a16:rowId xmlns:a16="http://schemas.microsoft.com/office/drawing/2014/main" val="2845636215"/>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J05</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42,6%</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ANTIVIRALES DE USO SISTEMICO</a:t>
                      </a:r>
                    </a:p>
                  </a:txBody>
                  <a:tcPr marL="9525" marR="9525" marT="9525" marB="0" anchor="b">
                    <a:lnL>
                      <a:noFill/>
                    </a:lnL>
                    <a:lnR>
                      <a:noFill/>
                    </a:lnR>
                    <a:lnT>
                      <a:noFill/>
                    </a:lnT>
                    <a:lnB>
                      <a:noFill/>
                    </a:lnB>
                  </a:tcPr>
                </a:tc>
                <a:extLst>
                  <a:ext uri="{0D108BD9-81ED-4DB2-BD59-A6C34878D82A}">
                    <a16:rowId xmlns:a16="http://schemas.microsoft.com/office/drawing/2014/main" val="2748672025"/>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J05AE</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34</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43,9%</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INHIBIDORES DE LA PROTEASA (ANTIVIRALES SISTEMICOS)</a:t>
                      </a:r>
                    </a:p>
                  </a:txBody>
                  <a:tcPr marL="9525" marR="9525" marT="9525" marB="0" anchor="b">
                    <a:lnL>
                      <a:noFill/>
                    </a:lnL>
                    <a:lnR>
                      <a:noFill/>
                    </a:lnR>
                    <a:lnT>
                      <a:noFill/>
                    </a:lnT>
                    <a:lnB>
                      <a:noFill/>
                    </a:lnB>
                  </a:tcPr>
                </a:tc>
                <a:extLst>
                  <a:ext uri="{0D108BD9-81ED-4DB2-BD59-A6C34878D82A}">
                    <a16:rowId xmlns:a16="http://schemas.microsoft.com/office/drawing/2014/main" val="3769938044"/>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A10BH</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32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45,0%</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INHIBIDORES DE LA DIPEPTIDIL PEPTIDASA 4 (DDP-4)</a:t>
                      </a:r>
                    </a:p>
                  </a:txBody>
                  <a:tcPr marL="9525" marR="9525" marT="9525" marB="0" anchor="b">
                    <a:lnL>
                      <a:noFill/>
                    </a:lnL>
                    <a:lnR>
                      <a:noFill/>
                    </a:lnR>
                    <a:lnT>
                      <a:noFill/>
                    </a:lnT>
                    <a:lnB>
                      <a:noFill/>
                    </a:lnB>
                  </a:tcPr>
                </a:tc>
                <a:extLst>
                  <a:ext uri="{0D108BD9-81ED-4DB2-BD59-A6C34878D82A}">
                    <a16:rowId xmlns:a16="http://schemas.microsoft.com/office/drawing/2014/main" val="3777249843"/>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V03AX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32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46,2%</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OTROS PRODUCTOS TERAPEUTICOS</a:t>
                      </a:r>
                    </a:p>
                  </a:txBody>
                  <a:tcPr marL="9525" marR="9525" marT="9525" marB="0" anchor="b">
                    <a:lnL>
                      <a:noFill/>
                    </a:lnL>
                    <a:lnR>
                      <a:noFill/>
                    </a:lnR>
                    <a:lnT>
                      <a:noFill/>
                    </a:lnT>
                    <a:lnB>
                      <a:noFill/>
                    </a:lnB>
                  </a:tcPr>
                </a:tc>
                <a:extLst>
                  <a:ext uri="{0D108BD9-81ED-4DB2-BD59-A6C34878D82A}">
                    <a16:rowId xmlns:a16="http://schemas.microsoft.com/office/drawing/2014/main" val="1879913774"/>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B06AB</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31</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1,1%</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47,3%</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OTROS PREPARADOS HEMATOLOGICOS</a:t>
                      </a:r>
                    </a:p>
                  </a:txBody>
                  <a:tcPr marL="9525" marR="9525" marT="9525" marB="0" anchor="b">
                    <a:lnL>
                      <a:noFill/>
                    </a:lnL>
                    <a:lnR>
                      <a:noFill/>
                    </a:lnR>
                    <a:lnT>
                      <a:noFill/>
                    </a:lnT>
                    <a:lnB>
                      <a:noFill/>
                    </a:lnB>
                  </a:tcPr>
                </a:tc>
                <a:extLst>
                  <a:ext uri="{0D108BD9-81ED-4DB2-BD59-A6C34878D82A}">
                    <a16:rowId xmlns:a16="http://schemas.microsoft.com/office/drawing/2014/main" val="2011709292"/>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J05AX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1,0%</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48,3%</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OTROS ANTIVIRALES (SISTEMICOS)</a:t>
                      </a:r>
                    </a:p>
                  </a:txBody>
                  <a:tcPr marL="9525" marR="9525" marT="9525" marB="0" anchor="b">
                    <a:lnL>
                      <a:noFill/>
                    </a:lnL>
                    <a:lnR>
                      <a:noFill/>
                    </a:lnR>
                    <a:lnT>
                      <a:noFill/>
                    </a:lnT>
                    <a:lnB>
                      <a:noFill/>
                    </a:lnB>
                  </a:tcPr>
                </a:tc>
                <a:extLst>
                  <a:ext uri="{0D108BD9-81ED-4DB2-BD59-A6C34878D82A}">
                    <a16:rowId xmlns:a16="http://schemas.microsoft.com/office/drawing/2014/main" val="2152510893"/>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R07</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1,0%</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49,4%</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OTROS PRODUCTOS APARATO RESPIRATORIO</a:t>
                      </a:r>
                    </a:p>
                  </a:txBody>
                  <a:tcPr marL="9525" marR="9525" marT="9525" marB="0" anchor="b">
                    <a:lnL>
                      <a:noFill/>
                    </a:lnL>
                    <a:lnR>
                      <a:noFill/>
                    </a:lnR>
                    <a:lnT>
                      <a:noFill/>
                    </a:lnT>
                    <a:lnB>
                      <a:noFill/>
                    </a:lnB>
                  </a:tcPr>
                </a:tc>
                <a:extLst>
                  <a:ext uri="{0D108BD9-81ED-4DB2-BD59-A6C34878D82A}">
                    <a16:rowId xmlns:a16="http://schemas.microsoft.com/office/drawing/2014/main" val="1182021376"/>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N07XX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50,3%</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OTROS MEDICAMENTOS ACCION SOBRE SISTEMA NERVIOSO</a:t>
                      </a:r>
                    </a:p>
                  </a:txBody>
                  <a:tcPr marL="9525" marR="9525" marT="9525" marB="0" anchor="b">
                    <a:lnL>
                      <a:noFill/>
                    </a:lnL>
                    <a:lnR>
                      <a:noFill/>
                    </a:lnR>
                    <a:lnT>
                      <a:noFill/>
                    </a:lnT>
                    <a:lnB>
                      <a:noFill/>
                    </a:lnB>
                  </a:tcPr>
                </a:tc>
                <a:extLst>
                  <a:ext uri="{0D108BD9-81ED-4DB2-BD59-A6C34878D82A}">
                    <a16:rowId xmlns:a16="http://schemas.microsoft.com/office/drawing/2014/main" val="1915866237"/>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S01LA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25</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51,2%</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MEDICAMENTOS ANTINEOVASCULARIZACION (DESORDENES OCULARES)</a:t>
                      </a:r>
                    </a:p>
                  </a:txBody>
                  <a:tcPr marL="9525" marR="9525" marT="9525" marB="0" anchor="b">
                    <a:lnL>
                      <a:noFill/>
                    </a:lnL>
                    <a:lnR>
                      <a:noFill/>
                    </a:lnR>
                    <a:lnT>
                      <a:noFill/>
                    </a:lnT>
                    <a:lnB>
                      <a:noFill/>
                    </a:lnB>
                  </a:tcPr>
                </a:tc>
                <a:extLst>
                  <a:ext uri="{0D108BD9-81ED-4DB2-BD59-A6C34878D82A}">
                    <a16:rowId xmlns:a16="http://schemas.microsoft.com/office/drawing/2014/main" val="217225563"/>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L01C</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24</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52,1%</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ALCALOIDES VEGETALES Y PROD. NATURALES (ANTINEOPL)</a:t>
                      </a:r>
                    </a:p>
                  </a:txBody>
                  <a:tcPr marL="9525" marR="9525" marT="9525" marB="0" anchor="b">
                    <a:lnL>
                      <a:noFill/>
                    </a:lnL>
                    <a:lnR>
                      <a:noFill/>
                    </a:lnR>
                    <a:lnT>
                      <a:noFill/>
                    </a:lnT>
                    <a:lnB>
                      <a:noFill/>
                    </a:lnB>
                  </a:tcPr>
                </a:tc>
                <a:extLst>
                  <a:ext uri="{0D108BD9-81ED-4DB2-BD59-A6C34878D82A}">
                    <a16:rowId xmlns:a16="http://schemas.microsoft.com/office/drawing/2014/main" val="2822379212"/>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L04AX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24</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53,0%</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OTROS INMUNOSUPRESORES</a:t>
                      </a:r>
                    </a:p>
                  </a:txBody>
                  <a:tcPr marL="9525" marR="9525" marT="9525" marB="0" anchor="b">
                    <a:lnL>
                      <a:noFill/>
                    </a:lnL>
                    <a:lnR>
                      <a:noFill/>
                    </a:lnR>
                    <a:lnT>
                      <a:noFill/>
                    </a:lnT>
                    <a:lnB>
                      <a:noFill/>
                    </a:lnB>
                  </a:tcPr>
                </a:tc>
                <a:extLst>
                  <a:ext uri="{0D108BD9-81ED-4DB2-BD59-A6C34878D82A}">
                    <a16:rowId xmlns:a16="http://schemas.microsoft.com/office/drawing/2014/main" val="3947383378"/>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L04AB</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23</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53,8%</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INHIBIDORES DEL FACTOR DE NECROSIS TUMORAL ALFA (TNF-ALFA)</a:t>
                      </a:r>
                    </a:p>
                  </a:txBody>
                  <a:tcPr marL="9525" marR="9525" marT="9525" marB="0" anchor="b">
                    <a:lnL>
                      <a:noFill/>
                    </a:lnL>
                    <a:lnR>
                      <a:noFill/>
                    </a:lnR>
                    <a:lnT>
                      <a:noFill/>
                    </a:lnT>
                    <a:lnB>
                      <a:noFill/>
                    </a:lnB>
                  </a:tcPr>
                </a:tc>
                <a:extLst>
                  <a:ext uri="{0D108BD9-81ED-4DB2-BD59-A6C34878D82A}">
                    <a16:rowId xmlns:a16="http://schemas.microsoft.com/office/drawing/2014/main" val="684023452"/>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N06AX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23</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54,6%</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OTROS ANTIDEPRESIVOS</a:t>
                      </a:r>
                    </a:p>
                  </a:txBody>
                  <a:tcPr marL="9525" marR="9525" marT="9525" marB="0" anchor="b">
                    <a:lnL>
                      <a:noFill/>
                    </a:lnL>
                    <a:lnR>
                      <a:noFill/>
                    </a:lnR>
                    <a:lnT>
                      <a:noFill/>
                    </a:lnT>
                    <a:lnB>
                      <a:noFill/>
                    </a:lnB>
                  </a:tcPr>
                </a:tc>
                <a:extLst>
                  <a:ext uri="{0D108BD9-81ED-4DB2-BD59-A6C34878D82A}">
                    <a16:rowId xmlns:a16="http://schemas.microsoft.com/office/drawing/2014/main" val="1000672451"/>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R03BB</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55,4%</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ANTICOLINERGICOS (ANTIASMATICOS)</a:t>
                      </a:r>
                    </a:p>
                  </a:txBody>
                  <a:tcPr marL="9525" marR="9525" marT="9525" marB="0" anchor="b">
                    <a:lnL>
                      <a:noFill/>
                    </a:lnL>
                    <a:lnR>
                      <a:noFill/>
                    </a:lnR>
                    <a:lnT>
                      <a:noFill/>
                    </a:lnT>
                    <a:lnB>
                      <a:noFill/>
                    </a:lnB>
                  </a:tcPr>
                </a:tc>
                <a:extLst>
                  <a:ext uri="{0D108BD9-81ED-4DB2-BD59-A6C34878D82A}">
                    <a16:rowId xmlns:a16="http://schemas.microsoft.com/office/drawing/2014/main" val="2476629422"/>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V01AA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56,2%</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EXTRACTOS DE ALERGENOS</a:t>
                      </a:r>
                    </a:p>
                  </a:txBody>
                  <a:tcPr marL="9525" marR="9525" marT="9525" marB="0" anchor="b">
                    <a:lnL>
                      <a:noFill/>
                    </a:lnL>
                    <a:lnR>
                      <a:noFill/>
                    </a:lnR>
                    <a:lnT>
                      <a:noFill/>
                    </a:lnT>
                    <a:lnB>
                      <a:noFill/>
                    </a:lnB>
                  </a:tcPr>
                </a:tc>
                <a:extLst>
                  <a:ext uri="{0D108BD9-81ED-4DB2-BD59-A6C34878D82A}">
                    <a16:rowId xmlns:a16="http://schemas.microsoft.com/office/drawing/2014/main" val="179104376"/>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A10BX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21</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57,0%</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OTROS ANTIDIABETICOS ORALES, EXCLUIDAS INSULINAS</a:t>
                      </a:r>
                    </a:p>
                  </a:txBody>
                  <a:tcPr marL="9525" marR="9525" marT="9525" marB="0" anchor="b">
                    <a:lnL>
                      <a:noFill/>
                    </a:lnL>
                    <a:lnR>
                      <a:noFill/>
                    </a:lnR>
                    <a:lnT>
                      <a:noFill/>
                    </a:lnT>
                    <a:lnB>
                      <a:noFill/>
                    </a:lnB>
                  </a:tcPr>
                </a:tc>
                <a:extLst>
                  <a:ext uri="{0D108BD9-81ED-4DB2-BD59-A6C34878D82A}">
                    <a16:rowId xmlns:a16="http://schemas.microsoft.com/office/drawing/2014/main" val="2991522619"/>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L01CA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21</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57,7%</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ALCALOIDE DE LA VINCA Y ANALOGOS (ANTINEOPLASICOS)</a:t>
                      </a:r>
                    </a:p>
                  </a:txBody>
                  <a:tcPr marL="9525" marR="9525" marT="9525" marB="0" anchor="b">
                    <a:lnL>
                      <a:noFill/>
                    </a:lnL>
                    <a:lnR>
                      <a:noFill/>
                    </a:lnR>
                    <a:lnT>
                      <a:noFill/>
                    </a:lnT>
                    <a:lnB>
                      <a:noFill/>
                    </a:lnB>
                  </a:tcPr>
                </a:tc>
                <a:extLst>
                  <a:ext uri="{0D108BD9-81ED-4DB2-BD59-A6C34878D82A}">
                    <a16:rowId xmlns:a16="http://schemas.microsoft.com/office/drawing/2014/main" val="3590091307"/>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L01BA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20</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58,4%</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ANALOGOS ACIDO FOLICO (ANTINEOPLASICOS)</a:t>
                      </a:r>
                    </a:p>
                  </a:txBody>
                  <a:tcPr marL="9525" marR="9525" marT="9525" marB="0" anchor="b">
                    <a:lnL>
                      <a:noFill/>
                    </a:lnL>
                    <a:lnR>
                      <a:noFill/>
                    </a:lnR>
                    <a:lnT>
                      <a:noFill/>
                    </a:lnT>
                    <a:lnB>
                      <a:noFill/>
                    </a:lnB>
                  </a:tcPr>
                </a:tc>
                <a:extLst>
                  <a:ext uri="{0D108BD9-81ED-4DB2-BD59-A6C34878D82A}">
                    <a16:rowId xmlns:a16="http://schemas.microsoft.com/office/drawing/2014/main" val="2229353421"/>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N07</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20</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59,2%</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OTROS MEDICAMENTOS DE ACCION SISTEMA NERVIOSO</a:t>
                      </a:r>
                    </a:p>
                  </a:txBody>
                  <a:tcPr marL="9525" marR="9525" marT="9525" marB="0" anchor="b">
                    <a:lnL>
                      <a:noFill/>
                    </a:lnL>
                    <a:lnR>
                      <a:noFill/>
                    </a:lnR>
                    <a:lnT>
                      <a:noFill/>
                    </a:lnT>
                    <a:lnB>
                      <a:noFill/>
                    </a:lnB>
                  </a:tcPr>
                </a:tc>
                <a:extLst>
                  <a:ext uri="{0D108BD9-81ED-4DB2-BD59-A6C34878D82A}">
                    <a16:rowId xmlns:a16="http://schemas.microsoft.com/office/drawing/2014/main" val="1724592780"/>
                  </a:ext>
                </a:extLst>
              </a:tr>
              <a:tr h="172380">
                <a:tc>
                  <a:txBody>
                    <a:bodyPr/>
                    <a:lstStyle/>
                    <a:p>
                      <a:pPr marL="0" algn="just" defTabSz="914400" rtl="0" eaLnBrk="1" fontAlgn="b" latinLnBrk="0" hangingPunct="1">
                        <a:lnSpc>
                          <a:spcPct val="107000"/>
                        </a:lnSpc>
                        <a:spcAft>
                          <a:spcPts val="1200"/>
                        </a:spcAft>
                      </a:pPr>
                      <a:r>
                        <a:rPr lang="es-ES" sz="900" kern="1200">
                          <a:solidFill>
                            <a:srgbClr val="FFFFFF"/>
                          </a:solidFill>
                          <a:effectLst/>
                          <a:latin typeface="Verdana" panose="020B0604030504040204" pitchFamily="34" charset="0"/>
                          <a:ea typeface="+mn-ea"/>
                          <a:cs typeface="Arial" panose="020B0604020202020204" pitchFamily="34" charset="0"/>
                        </a:rPr>
                        <a:t>B01A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59,8%</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ANTITROMBOTICOS</a:t>
                      </a:r>
                    </a:p>
                  </a:txBody>
                  <a:tcPr marL="9525" marR="9525" marT="9525" marB="0" anchor="b">
                    <a:lnL>
                      <a:noFill/>
                    </a:lnL>
                    <a:lnR>
                      <a:noFill/>
                    </a:lnR>
                    <a:lnT>
                      <a:noFill/>
                    </a:lnT>
                    <a:lnB>
                      <a:noFill/>
                    </a:lnB>
                  </a:tcPr>
                </a:tc>
                <a:extLst>
                  <a:ext uri="{0D108BD9-81ED-4DB2-BD59-A6C34878D82A}">
                    <a16:rowId xmlns:a16="http://schemas.microsoft.com/office/drawing/2014/main" val="3081929116"/>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C02KX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60,5%</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OTROS ANTIHIPERTENSIVOS</a:t>
                      </a:r>
                    </a:p>
                  </a:txBody>
                  <a:tcPr marL="9525" marR="9525" marT="9525" marB="0" anchor="b">
                    <a:lnL>
                      <a:noFill/>
                    </a:lnL>
                    <a:lnR>
                      <a:noFill/>
                    </a:lnR>
                    <a:lnT>
                      <a:noFill/>
                    </a:lnT>
                    <a:lnB>
                      <a:noFill/>
                    </a:lnB>
                  </a:tcPr>
                </a:tc>
                <a:extLst>
                  <a:ext uri="{0D108BD9-81ED-4DB2-BD59-A6C34878D82A}">
                    <a16:rowId xmlns:a16="http://schemas.microsoft.com/office/drawing/2014/main" val="2967300618"/>
                  </a:ext>
                </a:extLst>
              </a:tr>
              <a:tr h="172380">
                <a:tc>
                  <a:txBody>
                    <a:bodyPr/>
                    <a:lstStyle/>
                    <a:p>
                      <a:pPr marL="0" algn="just" defTabSz="914400" rtl="0" eaLnBrk="1" fontAlgn="b" latinLnBrk="0" hangingPunct="1">
                        <a:lnSpc>
                          <a:spcPct val="107000"/>
                        </a:lnSpc>
                        <a:spcAft>
                          <a:spcPts val="1200"/>
                        </a:spcAft>
                      </a:pPr>
                      <a:r>
                        <a:rPr lang="es-ES" sz="900" kern="1200" dirty="0">
                          <a:solidFill>
                            <a:srgbClr val="FFFFFF"/>
                          </a:solidFill>
                          <a:effectLst/>
                          <a:latin typeface="Verdana" panose="020B0604030504040204" pitchFamily="34" charset="0"/>
                          <a:ea typeface="+mn-ea"/>
                          <a:cs typeface="Arial" panose="020B0604020202020204" pitchFamily="34" charset="0"/>
                        </a:rPr>
                        <a:t>J05A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18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1000" b="0" i="0" u="none" strike="noStrike" kern="1200">
                          <a:solidFill>
                            <a:schemeClr val="tx1"/>
                          </a:solidFill>
                          <a:effectLst/>
                          <a:latin typeface="Arial" panose="020B0604020202020204" pitchFamily="34" charset="0"/>
                          <a:ea typeface="+mn-ea"/>
                          <a:cs typeface="+mn-cs"/>
                        </a:rPr>
                        <a:t>61,1%</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Arial" panose="020B0604020202020204" pitchFamily="34" charset="0"/>
                          <a:ea typeface="+mn-ea"/>
                          <a:cs typeface="+mn-cs"/>
                        </a:rPr>
                        <a:t>AGENTES DE ACCION DIRECTA CONTRA EL VIRUS (SISTEM)</a:t>
                      </a:r>
                    </a:p>
                  </a:txBody>
                  <a:tcPr marL="9525" marR="9525" marT="9525" marB="0" anchor="b">
                    <a:lnL>
                      <a:noFill/>
                    </a:lnL>
                    <a:lnR>
                      <a:noFill/>
                    </a:lnR>
                    <a:lnT>
                      <a:noFill/>
                    </a:lnT>
                    <a:lnB>
                      <a:noFill/>
                    </a:lnB>
                  </a:tcPr>
                </a:tc>
                <a:extLst>
                  <a:ext uri="{0D108BD9-81ED-4DB2-BD59-A6C34878D82A}">
                    <a16:rowId xmlns:a16="http://schemas.microsoft.com/office/drawing/2014/main" val="3656903560"/>
                  </a:ext>
                </a:extLst>
              </a:tr>
            </a:tbl>
          </a:graphicData>
        </a:graphic>
      </p:graphicFrame>
    </p:spTree>
    <p:extLst>
      <p:ext uri="{BB962C8B-B14F-4D97-AF65-F5344CB8AC3E}">
        <p14:creationId xmlns:p14="http://schemas.microsoft.com/office/powerpoint/2010/main" val="308083668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_tradnl" dirty="0"/>
              <a:t>Tipología de la Investigación: Patologías</a:t>
            </a:r>
            <a:endParaRPr lang="es-ES" dirty="0">
              <a:solidFill>
                <a:srgbClr val="FF0000"/>
              </a:solidFill>
            </a:endParaRPr>
          </a:p>
        </p:txBody>
      </p:sp>
      <p:sp>
        <p:nvSpPr>
          <p:cNvPr id="9"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1036"/>
          <p:cNvSpPr>
            <a:spLocks noChangeArrowheads="1"/>
          </p:cNvSpPr>
          <p:nvPr/>
        </p:nvSpPr>
        <p:spPr bwMode="auto">
          <a:xfrm>
            <a:off x="134294" y="980728"/>
            <a:ext cx="1629394" cy="1491883"/>
          </a:xfrm>
          <a:prstGeom prst="rect">
            <a:avLst/>
          </a:prstGeom>
          <a:solidFill>
            <a:srgbClr val="EAEAEA"/>
          </a:solidFill>
          <a:ln w="9525">
            <a:noFill/>
            <a:miter lim="800000"/>
            <a:headEnd/>
            <a:tailEnd/>
          </a:ln>
          <a:effectLst/>
        </p:spPr>
        <p:txBody>
          <a:bodyPr wrap="square">
            <a:spAutoFit/>
          </a:bodyPr>
          <a:lstStyle/>
          <a:p>
            <a:pPr marL="0" marR="0" lvl="0" indent="0" algn="l" defTabSz="914400" rtl="0" eaLnBrk="0" fontAlgn="auto" latinLnBrk="0" hangingPunct="0">
              <a:lnSpc>
                <a:spcPct val="110000"/>
              </a:lnSpc>
              <a:spcBef>
                <a:spcPct val="10000"/>
              </a:spcBef>
              <a:spcAft>
                <a:spcPct val="10000"/>
              </a:spcAft>
              <a:buClrTx/>
              <a:buSzPct val="75000"/>
              <a:buFont typeface="Wingdings" pitchFamily="2" charset="2"/>
              <a:buNone/>
              <a:tabLst/>
              <a:defRPr/>
            </a:pP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Principales </a:t>
            </a: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códigos</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CIE-10</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de las patologías a las que van dirigidas los ensayos</a:t>
            </a:r>
            <a:endPar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8" name="Rectangle 1037"/>
          <p:cNvSpPr>
            <a:spLocks noChangeArrowheads="1"/>
          </p:cNvSpPr>
          <p:nvPr/>
        </p:nvSpPr>
        <p:spPr bwMode="auto">
          <a:xfrm>
            <a:off x="179512" y="2780928"/>
            <a:ext cx="1584176" cy="1954381"/>
          </a:xfrm>
          <a:prstGeom prst="rect">
            <a:avLst/>
          </a:prstGeom>
          <a:no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100" b="0" i="0" u="none" strike="noStrike" kern="1200" cap="none" spc="0" normalizeH="0" baseline="0" noProof="0" dirty="0">
                <a:ln>
                  <a:noFill/>
                </a:ln>
                <a:solidFill>
                  <a:srgbClr val="2D2323"/>
                </a:solidFill>
                <a:effectLst/>
                <a:uLnTx/>
                <a:uFillTx/>
                <a:latin typeface="Tahoma" pitchFamily="34" charset="0"/>
                <a:ea typeface="+mn-ea"/>
                <a:cs typeface="+mn-cs"/>
              </a:rPr>
              <a:t>Se presenta el código y su denominación así </a:t>
            </a:r>
            <a:r>
              <a:rPr kumimoji="0" lang="es-ES_tradnl" sz="1100" b="0" i="0" u="none" strike="noStrike" kern="1200" cap="none" spc="0" normalizeH="0" baseline="0" noProof="0" dirty="0">
                <a:ln>
                  <a:noFill/>
                </a:ln>
                <a:effectLst/>
                <a:uLnTx/>
                <a:uFillTx/>
                <a:latin typeface="Tahoma" pitchFamily="34" charset="0"/>
                <a:ea typeface="+mn-ea"/>
                <a:cs typeface="+mn-cs"/>
              </a:rPr>
              <a:t>como el porcentaje sobre el total de EECC con datos válidos (2.704 EECC) y el porcentaje acumulado.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_tradnl" sz="1100" b="0" i="0" u="none" strike="noStrike" kern="1200" cap="none" spc="0" normalizeH="0" baseline="0" noProof="0" dirty="0">
              <a:ln>
                <a:noFill/>
              </a:ln>
              <a:effectLst/>
              <a:uLnTx/>
              <a:uFillTx/>
              <a:latin typeface="Tahoma"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100" b="0" i="0" u="none" strike="noStrike" kern="1200" cap="none" spc="0" normalizeH="0" baseline="0" noProof="0" dirty="0">
                <a:ln>
                  <a:noFill/>
                </a:ln>
                <a:effectLst/>
                <a:uLnTx/>
                <a:uFillTx/>
                <a:latin typeface="Tahoma" pitchFamily="34" charset="0"/>
                <a:ea typeface="+mn-ea"/>
                <a:cs typeface="+mn-cs"/>
              </a:rPr>
              <a:t>En total aparecen 617 códigos distintos. </a:t>
            </a:r>
            <a:endParaRPr kumimoji="0" lang="es-ES" sz="1100" b="0" i="0" u="none" strike="noStrike" kern="1200" cap="none" spc="0" normalizeH="0" baseline="0" noProof="0" dirty="0">
              <a:ln>
                <a:noFill/>
              </a:ln>
              <a:effectLst/>
              <a:uLnTx/>
              <a:uFillTx/>
              <a:latin typeface="Tahoma" pitchFamily="34" charset="0"/>
              <a:ea typeface="+mn-ea"/>
              <a:cs typeface="+mn-cs"/>
            </a:endParaRPr>
          </a:p>
        </p:txBody>
      </p:sp>
      <p:graphicFrame>
        <p:nvGraphicFramePr>
          <p:cNvPr id="6" name="Tabla 5">
            <a:extLst>
              <a:ext uri="{FF2B5EF4-FFF2-40B4-BE49-F238E27FC236}">
                <a16:creationId xmlns:a16="http://schemas.microsoft.com/office/drawing/2014/main" id="{4C7F55F9-DDE5-4E98-AB2B-EC3FED95969E}"/>
              </a:ext>
            </a:extLst>
          </p:cNvPr>
          <p:cNvGraphicFramePr>
            <a:graphicFrameLocks noGrp="1"/>
          </p:cNvGraphicFramePr>
          <p:nvPr>
            <p:extLst>
              <p:ext uri="{D42A27DB-BD31-4B8C-83A1-F6EECF244321}">
                <p14:modId xmlns:p14="http://schemas.microsoft.com/office/powerpoint/2010/main" val="1553683832"/>
              </p:ext>
            </p:extLst>
          </p:nvPr>
        </p:nvGraphicFramePr>
        <p:xfrm>
          <a:off x="2039725" y="898618"/>
          <a:ext cx="6924763" cy="5033747"/>
        </p:xfrm>
        <a:graphic>
          <a:graphicData uri="http://schemas.openxmlformats.org/drawingml/2006/table">
            <a:tbl>
              <a:tblPr/>
              <a:tblGrid>
                <a:gridCol w="584427">
                  <a:extLst>
                    <a:ext uri="{9D8B030D-6E8A-4147-A177-3AD203B41FA5}">
                      <a16:colId xmlns:a16="http://schemas.microsoft.com/office/drawing/2014/main" val="2799665781"/>
                    </a:ext>
                  </a:extLst>
                </a:gridCol>
                <a:gridCol w="426774">
                  <a:extLst>
                    <a:ext uri="{9D8B030D-6E8A-4147-A177-3AD203B41FA5}">
                      <a16:colId xmlns:a16="http://schemas.microsoft.com/office/drawing/2014/main" val="690818334"/>
                    </a:ext>
                  </a:extLst>
                </a:gridCol>
                <a:gridCol w="498572">
                  <a:extLst>
                    <a:ext uri="{9D8B030D-6E8A-4147-A177-3AD203B41FA5}">
                      <a16:colId xmlns:a16="http://schemas.microsoft.com/office/drawing/2014/main" val="818568000"/>
                    </a:ext>
                  </a:extLst>
                </a:gridCol>
                <a:gridCol w="572377">
                  <a:extLst>
                    <a:ext uri="{9D8B030D-6E8A-4147-A177-3AD203B41FA5}">
                      <a16:colId xmlns:a16="http://schemas.microsoft.com/office/drawing/2014/main" val="1468834326"/>
                    </a:ext>
                  </a:extLst>
                </a:gridCol>
                <a:gridCol w="4842613">
                  <a:extLst>
                    <a:ext uri="{9D8B030D-6E8A-4147-A177-3AD203B41FA5}">
                      <a16:colId xmlns:a16="http://schemas.microsoft.com/office/drawing/2014/main" val="1230194904"/>
                    </a:ext>
                  </a:extLst>
                </a:gridCol>
              </a:tblGrid>
              <a:tr h="248287">
                <a:tc>
                  <a:txBody>
                    <a:bodyPr/>
                    <a:lstStyle/>
                    <a:p>
                      <a:pPr marL="36195" algn="l">
                        <a:lnSpc>
                          <a:spcPct val="107000"/>
                        </a:lnSpc>
                        <a:spcAft>
                          <a:spcPts val="0"/>
                        </a:spcAft>
                      </a:pPr>
                      <a:r>
                        <a:rPr lang="es-ES" sz="9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CIE-10</a:t>
                      </a:r>
                      <a:endParaRPr lang="es-ES" sz="9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28311" marR="28311" marT="0" marB="0" anchor="ctr">
                    <a:lnL>
                      <a:noFill/>
                    </a:lnL>
                    <a:lnR>
                      <a:noFill/>
                    </a:lnR>
                    <a:lnT>
                      <a:noFill/>
                    </a:lnT>
                    <a:lnB>
                      <a:noFill/>
                    </a:lnB>
                    <a:solidFill>
                      <a:srgbClr val="F09686"/>
                    </a:solidFill>
                  </a:tcPr>
                </a:tc>
                <a:tc>
                  <a:txBody>
                    <a:bodyPr/>
                    <a:lstStyle/>
                    <a:p>
                      <a:pPr algn="r">
                        <a:lnSpc>
                          <a:spcPct val="107000"/>
                        </a:lnSpc>
                        <a:spcAft>
                          <a:spcPts val="0"/>
                        </a:spcAft>
                      </a:pPr>
                      <a:r>
                        <a:rPr lang="es-ES" sz="90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Nº EECC</a:t>
                      </a:r>
                      <a:endParaRPr lang="es-ES" sz="900">
                        <a:effectLst/>
                        <a:latin typeface="Verdana" panose="020B0604030504040204" pitchFamily="34" charset="0"/>
                        <a:ea typeface="Times New Roman" panose="02020603050405020304" pitchFamily="18" charset="0"/>
                        <a:cs typeface="Times New Roman" panose="02020603050405020304" pitchFamily="18" charset="0"/>
                      </a:endParaRPr>
                    </a:p>
                  </a:txBody>
                  <a:tcPr marL="28311" marR="28311" marT="0" marB="0" anchor="ctr">
                    <a:lnL>
                      <a:noFill/>
                    </a:lnL>
                    <a:lnR>
                      <a:noFill/>
                    </a:lnR>
                    <a:lnT>
                      <a:noFill/>
                    </a:lnT>
                    <a:lnB>
                      <a:noFill/>
                    </a:lnB>
                    <a:solidFill>
                      <a:srgbClr val="F09686"/>
                    </a:solidFill>
                  </a:tcPr>
                </a:tc>
                <a:tc>
                  <a:txBody>
                    <a:bodyPr/>
                    <a:lstStyle/>
                    <a:p>
                      <a:pPr algn="r">
                        <a:lnSpc>
                          <a:spcPct val="107000"/>
                        </a:lnSpc>
                        <a:spcAft>
                          <a:spcPts val="0"/>
                        </a:spcAft>
                      </a:pPr>
                      <a:r>
                        <a:rPr lang="es-ES" sz="9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a:t>
                      </a:r>
                      <a:endParaRPr lang="es-ES" sz="9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28311" marR="28311" marT="0" marB="0" anchor="ctr">
                    <a:lnL>
                      <a:noFill/>
                    </a:lnL>
                    <a:lnR>
                      <a:noFill/>
                    </a:lnR>
                    <a:lnT>
                      <a:noFill/>
                    </a:lnT>
                    <a:lnB>
                      <a:noFill/>
                    </a:lnB>
                    <a:solidFill>
                      <a:srgbClr val="F09686"/>
                    </a:solidFill>
                  </a:tcPr>
                </a:tc>
                <a:tc>
                  <a:txBody>
                    <a:bodyPr/>
                    <a:lstStyle/>
                    <a:p>
                      <a:pPr algn="r">
                        <a:lnSpc>
                          <a:spcPct val="107000"/>
                        </a:lnSpc>
                        <a:spcAft>
                          <a:spcPts val="0"/>
                        </a:spcAft>
                      </a:pPr>
                      <a:r>
                        <a:rPr lang="es-ES" sz="9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 Ac</a:t>
                      </a:r>
                      <a:endParaRPr lang="es-ES" sz="9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28311" marR="28311" marT="0" marB="0" anchor="ctr">
                    <a:lnL>
                      <a:noFill/>
                    </a:lnL>
                    <a:lnR>
                      <a:noFill/>
                    </a:lnR>
                    <a:lnT>
                      <a:noFill/>
                    </a:lnT>
                    <a:lnB>
                      <a:noFill/>
                    </a:lnB>
                    <a:solidFill>
                      <a:srgbClr val="F09686"/>
                    </a:solidFill>
                  </a:tcPr>
                </a:tc>
                <a:tc>
                  <a:txBody>
                    <a:bodyPr/>
                    <a:lstStyle/>
                    <a:p>
                      <a:pPr marL="71755" algn="l">
                        <a:lnSpc>
                          <a:spcPct val="107000"/>
                        </a:lnSpc>
                        <a:spcAft>
                          <a:spcPts val="0"/>
                        </a:spcAft>
                      </a:pPr>
                      <a:r>
                        <a:rPr lang="es-ES" sz="9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Descripción</a:t>
                      </a:r>
                      <a:endParaRPr lang="es-ES" sz="9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28311" marR="28311" marT="0" marB="0" anchor="ctr">
                    <a:lnL>
                      <a:noFill/>
                    </a:lnL>
                    <a:lnR>
                      <a:noFill/>
                    </a:lnR>
                    <a:lnT>
                      <a:noFill/>
                    </a:lnT>
                    <a:lnB>
                      <a:noFill/>
                    </a:lnB>
                    <a:solidFill>
                      <a:srgbClr val="F09686"/>
                    </a:solidFill>
                  </a:tcPr>
                </a:tc>
                <a:extLst>
                  <a:ext uri="{0D108BD9-81ED-4DB2-BD59-A6C34878D82A}">
                    <a16:rowId xmlns:a16="http://schemas.microsoft.com/office/drawing/2014/main" val="3650443405"/>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E10</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171</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6,3%</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6,3%</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DIABETES MELLITUS INSULINODEPENDIENTE</a:t>
                      </a:r>
                    </a:p>
                  </a:txBody>
                  <a:tcPr marL="9525" marR="9525" marT="9525" marB="0" anchor="b">
                    <a:lnL>
                      <a:noFill/>
                    </a:lnL>
                    <a:lnR>
                      <a:noFill/>
                    </a:lnR>
                    <a:lnT>
                      <a:noFill/>
                    </a:lnT>
                    <a:lnB>
                      <a:noFill/>
                    </a:lnB>
                  </a:tcPr>
                </a:tc>
                <a:extLst>
                  <a:ext uri="{0D108BD9-81ED-4DB2-BD59-A6C34878D82A}">
                    <a16:rowId xmlns:a16="http://schemas.microsoft.com/office/drawing/2014/main" val="483947397"/>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C34</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110</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4,1%</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10,4%</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TUMOR MALIGNO DE LOS BRONQUIOS Y DEL PULMON</a:t>
                      </a:r>
                    </a:p>
                  </a:txBody>
                  <a:tcPr marL="9525" marR="9525" marT="9525" marB="0" anchor="b">
                    <a:lnL>
                      <a:noFill/>
                    </a:lnL>
                    <a:lnR>
                      <a:noFill/>
                    </a:lnR>
                    <a:lnT>
                      <a:noFill/>
                    </a:lnT>
                    <a:lnB>
                      <a:noFill/>
                    </a:lnB>
                  </a:tcPr>
                </a:tc>
                <a:extLst>
                  <a:ext uri="{0D108BD9-81ED-4DB2-BD59-A6C34878D82A}">
                    <a16:rowId xmlns:a16="http://schemas.microsoft.com/office/drawing/2014/main" val="577471533"/>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C50</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95</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3,5%</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13,9%</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TUMOR MALIGNO DE LA MAMA</a:t>
                      </a:r>
                    </a:p>
                  </a:txBody>
                  <a:tcPr marL="9525" marR="9525" marT="9525" marB="0" anchor="b">
                    <a:lnL>
                      <a:noFill/>
                    </a:lnL>
                    <a:lnR>
                      <a:noFill/>
                    </a:lnR>
                    <a:lnT>
                      <a:noFill/>
                    </a:lnT>
                    <a:lnB>
                      <a:noFill/>
                    </a:lnB>
                  </a:tcPr>
                </a:tc>
                <a:extLst>
                  <a:ext uri="{0D108BD9-81ED-4DB2-BD59-A6C34878D82A}">
                    <a16:rowId xmlns:a16="http://schemas.microsoft.com/office/drawing/2014/main" val="2603065397"/>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C509</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55</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2,0%</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15,9%</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TUMOR MALIGNO DE LA MAMA, PARTE NO ESPECIFICADA</a:t>
                      </a:r>
                    </a:p>
                  </a:txBody>
                  <a:tcPr marL="9525" marR="9525" marT="9525" marB="0" anchor="b">
                    <a:lnL>
                      <a:noFill/>
                    </a:lnL>
                    <a:lnR>
                      <a:noFill/>
                    </a:lnR>
                    <a:lnT>
                      <a:noFill/>
                    </a:lnT>
                    <a:lnB>
                      <a:noFill/>
                    </a:lnB>
                  </a:tcPr>
                </a:tc>
                <a:extLst>
                  <a:ext uri="{0D108BD9-81ED-4DB2-BD59-A6C34878D82A}">
                    <a16:rowId xmlns:a16="http://schemas.microsoft.com/office/drawing/2014/main" val="1727093369"/>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E11</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46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17,6%</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DIABETES MELLITUS NO INSULINODEPENDIENTE</a:t>
                      </a:r>
                    </a:p>
                  </a:txBody>
                  <a:tcPr marL="9525" marR="9525" marT="9525" marB="0" anchor="b">
                    <a:lnL>
                      <a:noFill/>
                    </a:lnL>
                    <a:lnR>
                      <a:noFill/>
                    </a:lnR>
                    <a:lnT>
                      <a:noFill/>
                    </a:lnT>
                    <a:lnB>
                      <a:noFill/>
                    </a:lnB>
                  </a:tcPr>
                </a:tc>
                <a:extLst>
                  <a:ext uri="{0D108BD9-81ED-4DB2-BD59-A6C34878D82A}">
                    <a16:rowId xmlns:a16="http://schemas.microsoft.com/office/drawing/2014/main" val="345306581"/>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C900</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42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19,2%</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MIELOMA MULTIPLE</a:t>
                      </a:r>
                    </a:p>
                  </a:txBody>
                  <a:tcPr marL="9525" marR="9525" marT="9525" marB="0" anchor="b">
                    <a:lnL>
                      <a:noFill/>
                    </a:lnL>
                    <a:lnR>
                      <a:noFill/>
                    </a:lnR>
                    <a:lnT>
                      <a:noFill/>
                    </a:lnT>
                    <a:lnB>
                      <a:noFill/>
                    </a:lnB>
                  </a:tcPr>
                </a:tc>
                <a:extLst>
                  <a:ext uri="{0D108BD9-81ED-4DB2-BD59-A6C34878D82A}">
                    <a16:rowId xmlns:a16="http://schemas.microsoft.com/office/drawing/2014/main" val="2586600862"/>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C349</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41</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1,5%</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20,7%</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TUMOR MALIGNO DE LOS BRONQUIOS O DEL PULMON, PARTE NO ESPECIFICADA</a:t>
                      </a:r>
                    </a:p>
                  </a:txBody>
                  <a:tcPr marL="9525" marR="9525" marT="9525" marB="0" anchor="b">
                    <a:lnL>
                      <a:noFill/>
                    </a:lnL>
                    <a:lnR>
                      <a:noFill/>
                    </a:lnR>
                    <a:lnT>
                      <a:noFill/>
                    </a:lnT>
                    <a:lnB>
                      <a:noFill/>
                    </a:lnB>
                  </a:tcPr>
                </a:tc>
                <a:extLst>
                  <a:ext uri="{0D108BD9-81ED-4DB2-BD59-A6C34878D82A}">
                    <a16:rowId xmlns:a16="http://schemas.microsoft.com/office/drawing/2014/main" val="3763567935"/>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B182</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1,4%</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22,2%</a:t>
                      </a:r>
                    </a:p>
                  </a:txBody>
                  <a:tcPr marL="9525" marR="9525" marT="9525" marB="0" anchor="b">
                    <a:lnL>
                      <a:noFill/>
                    </a:lnL>
                    <a:lnR>
                      <a:noFill/>
                    </a:lnR>
                    <a:lnT>
                      <a:noFill/>
                    </a:lnT>
                    <a:lnB>
                      <a:noFill/>
                    </a:lnB>
                  </a:tcPr>
                </a:tc>
                <a:tc>
                  <a:txBody>
                    <a:bodyPr/>
                    <a:lstStyle/>
                    <a:p>
                      <a:pPr marL="0" algn="l" defTabSz="914400" rtl="0" eaLnBrk="1" fontAlgn="b" latinLnBrk="0" hangingPunct="1"/>
                      <a:r>
                        <a:rPr lang="pt-BR" sz="700" b="0" i="0" u="none" strike="noStrike" kern="1200">
                          <a:solidFill>
                            <a:schemeClr val="tx1"/>
                          </a:solidFill>
                          <a:effectLst/>
                          <a:latin typeface="Verdana" panose="020B0604030504040204" pitchFamily="34" charset="0"/>
                          <a:ea typeface="Verdana" panose="020B0604030504040204" pitchFamily="34" charset="0"/>
                          <a:cs typeface="+mn-cs"/>
                        </a:rPr>
                        <a:t>HEPATITIS VIRAL TIPO C CRONICA</a:t>
                      </a:r>
                    </a:p>
                  </a:txBody>
                  <a:tcPr marL="9525" marR="9525" marT="9525" marB="0" anchor="b">
                    <a:lnL>
                      <a:noFill/>
                    </a:lnL>
                    <a:lnR>
                      <a:noFill/>
                    </a:lnR>
                    <a:lnT>
                      <a:noFill/>
                    </a:lnT>
                    <a:lnB>
                      <a:noFill/>
                    </a:lnB>
                  </a:tcPr>
                </a:tc>
                <a:extLst>
                  <a:ext uri="{0D108BD9-81ED-4DB2-BD59-A6C34878D82A}">
                    <a16:rowId xmlns:a16="http://schemas.microsoft.com/office/drawing/2014/main" val="782366781"/>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M069</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34</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1,3%</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23,4%</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ARTRITIS REUMATOIDE, NO ESPECIFICADA</a:t>
                      </a:r>
                    </a:p>
                  </a:txBody>
                  <a:tcPr marL="9525" marR="9525" marT="9525" marB="0" anchor="b">
                    <a:lnL>
                      <a:noFill/>
                    </a:lnL>
                    <a:lnR>
                      <a:noFill/>
                    </a:lnR>
                    <a:lnT>
                      <a:noFill/>
                    </a:lnT>
                    <a:lnB>
                      <a:noFill/>
                    </a:lnB>
                  </a:tcPr>
                </a:tc>
                <a:extLst>
                  <a:ext uri="{0D108BD9-81ED-4DB2-BD59-A6C34878D82A}">
                    <a16:rowId xmlns:a16="http://schemas.microsoft.com/office/drawing/2014/main" val="270405976"/>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C18</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30</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1,1%</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24,5%</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TUMOR MALIGNO DEL COLON</a:t>
                      </a:r>
                    </a:p>
                  </a:txBody>
                  <a:tcPr marL="9525" marR="9525" marT="9525" marB="0" anchor="b">
                    <a:lnL>
                      <a:noFill/>
                    </a:lnL>
                    <a:lnR>
                      <a:noFill/>
                    </a:lnR>
                    <a:lnT>
                      <a:noFill/>
                    </a:lnT>
                    <a:lnB>
                      <a:noFill/>
                    </a:lnB>
                  </a:tcPr>
                </a:tc>
                <a:extLst>
                  <a:ext uri="{0D108BD9-81ED-4DB2-BD59-A6C34878D82A}">
                    <a16:rowId xmlns:a16="http://schemas.microsoft.com/office/drawing/2014/main" val="1211718117"/>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D01</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25</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25,4%</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CARCINOMA IN SITU DE OTROS ORGANOS DIGESTIVOS Y DE LOS NO ESPECIFICADOS</a:t>
                      </a:r>
                    </a:p>
                  </a:txBody>
                  <a:tcPr marL="9525" marR="9525" marT="9525" marB="0" anchor="b">
                    <a:lnL>
                      <a:noFill/>
                    </a:lnL>
                    <a:lnR>
                      <a:noFill/>
                    </a:lnR>
                    <a:lnT>
                      <a:noFill/>
                    </a:lnT>
                    <a:lnB>
                      <a:noFill/>
                    </a:lnB>
                  </a:tcPr>
                </a:tc>
                <a:extLst>
                  <a:ext uri="{0D108BD9-81ED-4DB2-BD59-A6C34878D82A}">
                    <a16:rowId xmlns:a16="http://schemas.microsoft.com/office/drawing/2014/main" val="2430147433"/>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I50</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23</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26,3%</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INSUFICIENCIA CARDIACA</a:t>
                      </a:r>
                    </a:p>
                  </a:txBody>
                  <a:tcPr marL="9525" marR="9525" marT="9525" marB="0" anchor="b">
                    <a:lnL>
                      <a:noFill/>
                    </a:lnL>
                    <a:lnR>
                      <a:noFill/>
                    </a:lnR>
                    <a:lnT>
                      <a:noFill/>
                    </a:lnT>
                    <a:lnB>
                      <a:noFill/>
                    </a:lnB>
                  </a:tcPr>
                </a:tc>
                <a:extLst>
                  <a:ext uri="{0D108BD9-81ED-4DB2-BD59-A6C34878D82A}">
                    <a16:rowId xmlns:a16="http://schemas.microsoft.com/office/drawing/2014/main" val="401437428"/>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J45</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23</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27,1%</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ASMA</a:t>
                      </a:r>
                    </a:p>
                  </a:txBody>
                  <a:tcPr marL="9525" marR="9525" marT="9525" marB="0" anchor="b">
                    <a:lnL>
                      <a:noFill/>
                    </a:lnL>
                    <a:lnR>
                      <a:noFill/>
                    </a:lnR>
                    <a:lnT>
                      <a:noFill/>
                    </a:lnT>
                    <a:lnB>
                      <a:noFill/>
                    </a:lnB>
                  </a:tcPr>
                </a:tc>
                <a:extLst>
                  <a:ext uri="{0D108BD9-81ED-4DB2-BD59-A6C34878D82A}">
                    <a16:rowId xmlns:a16="http://schemas.microsoft.com/office/drawing/2014/main" val="2401948076"/>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F20</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28,0%</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ESQUIZOFRENIA</a:t>
                      </a:r>
                    </a:p>
                  </a:txBody>
                  <a:tcPr marL="9525" marR="9525" marT="9525" marB="0" anchor="b">
                    <a:lnL>
                      <a:noFill/>
                    </a:lnL>
                    <a:lnR>
                      <a:noFill/>
                    </a:lnR>
                    <a:lnT>
                      <a:noFill/>
                    </a:lnT>
                    <a:lnB>
                      <a:noFill/>
                    </a:lnB>
                  </a:tcPr>
                </a:tc>
                <a:extLst>
                  <a:ext uri="{0D108BD9-81ED-4DB2-BD59-A6C34878D82A}">
                    <a16:rowId xmlns:a16="http://schemas.microsoft.com/office/drawing/2014/main" val="791406836"/>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J449</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22</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28,8%</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ENFERMEDAD PULMONAR OBSTRUCTIVA CRONICA, NO ESPECIFICADA</a:t>
                      </a:r>
                    </a:p>
                  </a:txBody>
                  <a:tcPr marL="9525" marR="9525" marT="9525" marB="0" anchor="b">
                    <a:lnL>
                      <a:noFill/>
                    </a:lnL>
                    <a:lnR>
                      <a:noFill/>
                    </a:lnR>
                    <a:lnT>
                      <a:noFill/>
                    </a:lnT>
                    <a:lnB>
                      <a:noFill/>
                    </a:lnB>
                  </a:tcPr>
                </a:tc>
                <a:extLst>
                  <a:ext uri="{0D108BD9-81ED-4DB2-BD59-A6C34878D82A}">
                    <a16:rowId xmlns:a16="http://schemas.microsoft.com/office/drawing/2014/main" val="1731218336"/>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E119</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21</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29,5%</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DIABETES MELLITUS NO INSULINODEPENDIENTE SIN MENCION DE COMPLICACION</a:t>
                      </a:r>
                    </a:p>
                  </a:txBody>
                  <a:tcPr marL="9525" marR="9525" marT="9525" marB="0" anchor="b">
                    <a:lnL>
                      <a:noFill/>
                    </a:lnL>
                    <a:lnR>
                      <a:noFill/>
                    </a:lnR>
                    <a:lnT>
                      <a:noFill/>
                    </a:lnT>
                    <a:lnB>
                      <a:noFill/>
                    </a:lnB>
                  </a:tcPr>
                </a:tc>
                <a:extLst>
                  <a:ext uri="{0D108BD9-81ED-4DB2-BD59-A6C34878D82A}">
                    <a16:rowId xmlns:a16="http://schemas.microsoft.com/office/drawing/2014/main" val="907041978"/>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D09</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20</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30,3%</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CARCINOMA IN SITU DE OTROS SITIOS Y DE LOS NO ESPECIFICADOS</a:t>
                      </a:r>
                    </a:p>
                  </a:txBody>
                  <a:tcPr marL="9525" marR="9525" marT="9525" marB="0" anchor="b">
                    <a:lnL>
                      <a:noFill/>
                    </a:lnL>
                    <a:lnR>
                      <a:noFill/>
                    </a:lnR>
                    <a:lnT>
                      <a:noFill/>
                    </a:lnT>
                    <a:lnB>
                      <a:noFill/>
                    </a:lnB>
                  </a:tcPr>
                </a:tc>
                <a:extLst>
                  <a:ext uri="{0D108BD9-81ED-4DB2-BD59-A6C34878D82A}">
                    <a16:rowId xmlns:a16="http://schemas.microsoft.com/office/drawing/2014/main" val="378888556"/>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D758</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20</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31,0%</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OTRAS ENFERMEDADES ESPECIFICADAS DE LA SANGRE Y DE LOS ORGANOS HEMATOPOYETICOS</a:t>
                      </a:r>
                    </a:p>
                  </a:txBody>
                  <a:tcPr marL="9525" marR="9525" marT="9525" marB="0" anchor="b">
                    <a:lnL>
                      <a:noFill/>
                    </a:lnL>
                    <a:lnR>
                      <a:noFill/>
                    </a:lnR>
                    <a:lnT>
                      <a:noFill/>
                    </a:lnT>
                    <a:lnB>
                      <a:noFill/>
                    </a:lnB>
                  </a:tcPr>
                </a:tc>
                <a:extLst>
                  <a:ext uri="{0D108BD9-81ED-4DB2-BD59-A6C34878D82A}">
                    <a16:rowId xmlns:a16="http://schemas.microsoft.com/office/drawing/2014/main" val="3495661765"/>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R522</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19</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31,7%</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OTRO DOLOR CRONICO</a:t>
                      </a:r>
                    </a:p>
                  </a:txBody>
                  <a:tcPr marL="9525" marR="9525" marT="9525" marB="0" anchor="b">
                    <a:lnL>
                      <a:noFill/>
                    </a:lnL>
                    <a:lnR>
                      <a:noFill/>
                    </a:lnR>
                    <a:lnT>
                      <a:noFill/>
                    </a:lnT>
                    <a:lnB>
                      <a:noFill/>
                    </a:lnB>
                  </a:tcPr>
                </a:tc>
                <a:extLst>
                  <a:ext uri="{0D108BD9-81ED-4DB2-BD59-A6C34878D82A}">
                    <a16:rowId xmlns:a16="http://schemas.microsoft.com/office/drawing/2014/main" val="4100270431"/>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B18</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32,4%</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HEPATITIS VIRAL CRONICA</a:t>
                      </a:r>
                    </a:p>
                  </a:txBody>
                  <a:tcPr marL="9525" marR="9525" marT="9525" marB="0" anchor="b">
                    <a:lnL>
                      <a:noFill/>
                    </a:lnL>
                    <a:lnR>
                      <a:noFill/>
                    </a:lnR>
                    <a:lnT>
                      <a:noFill/>
                    </a:lnT>
                    <a:lnB>
                      <a:noFill/>
                    </a:lnB>
                  </a:tcPr>
                </a:tc>
                <a:extLst>
                  <a:ext uri="{0D108BD9-81ED-4DB2-BD59-A6C34878D82A}">
                    <a16:rowId xmlns:a16="http://schemas.microsoft.com/office/drawing/2014/main" val="3442241512"/>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C56</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18</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33,1%</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TUMOR MALIGNO DEL OVARIO</a:t>
                      </a:r>
                    </a:p>
                  </a:txBody>
                  <a:tcPr marL="9525" marR="9525" marT="9525" marB="0" anchor="b">
                    <a:lnL>
                      <a:noFill/>
                    </a:lnL>
                    <a:lnR>
                      <a:noFill/>
                    </a:lnR>
                    <a:lnT>
                      <a:noFill/>
                    </a:lnT>
                    <a:lnB>
                      <a:noFill/>
                    </a:lnB>
                  </a:tcPr>
                </a:tc>
                <a:extLst>
                  <a:ext uri="{0D108BD9-81ED-4DB2-BD59-A6C34878D82A}">
                    <a16:rowId xmlns:a16="http://schemas.microsoft.com/office/drawing/2014/main" val="3396604667"/>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C920</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33,7%</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LEUCEMIA MIELOIDE AGUDA</a:t>
                      </a:r>
                    </a:p>
                  </a:txBody>
                  <a:tcPr marL="9525" marR="9525" marT="9525" marB="0" anchor="b">
                    <a:lnL>
                      <a:noFill/>
                    </a:lnL>
                    <a:lnR>
                      <a:noFill/>
                    </a:lnR>
                    <a:lnT>
                      <a:noFill/>
                    </a:lnT>
                    <a:lnB>
                      <a:noFill/>
                    </a:lnB>
                  </a:tcPr>
                </a:tc>
                <a:extLst>
                  <a:ext uri="{0D108BD9-81ED-4DB2-BD59-A6C34878D82A}">
                    <a16:rowId xmlns:a16="http://schemas.microsoft.com/office/drawing/2014/main" val="3449601763"/>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D75</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34,3%</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OTRAS ENFERMEDADES DE LA SANGRE Y DE LOS ORGANOS HEMATOPOYETICOS</a:t>
                      </a:r>
                    </a:p>
                  </a:txBody>
                  <a:tcPr marL="9525" marR="9525" marT="9525" marB="0" anchor="b">
                    <a:lnL>
                      <a:noFill/>
                    </a:lnL>
                    <a:lnR>
                      <a:noFill/>
                    </a:lnR>
                    <a:lnT>
                      <a:noFill/>
                    </a:lnT>
                    <a:lnB>
                      <a:noFill/>
                    </a:lnB>
                  </a:tcPr>
                </a:tc>
                <a:extLst>
                  <a:ext uri="{0D108BD9-81ED-4DB2-BD59-A6C34878D82A}">
                    <a16:rowId xmlns:a16="http://schemas.microsoft.com/office/drawing/2014/main" val="3807078556"/>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G35</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34,9%</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ESCLEROSIS MULTIPLE</a:t>
                      </a:r>
                    </a:p>
                  </a:txBody>
                  <a:tcPr marL="9525" marR="9525" marT="9525" marB="0" anchor="b">
                    <a:lnL>
                      <a:noFill/>
                    </a:lnL>
                    <a:lnR>
                      <a:noFill/>
                    </a:lnR>
                    <a:lnT>
                      <a:noFill/>
                    </a:lnT>
                    <a:lnB>
                      <a:noFill/>
                    </a:lnB>
                  </a:tcPr>
                </a:tc>
                <a:extLst>
                  <a:ext uri="{0D108BD9-81ED-4DB2-BD59-A6C34878D82A}">
                    <a16:rowId xmlns:a16="http://schemas.microsoft.com/office/drawing/2014/main" val="272784888"/>
                  </a:ext>
                </a:extLst>
              </a:tr>
              <a:tr h="133200">
                <a:tc>
                  <a:txBody>
                    <a:bodyPr/>
                    <a:lstStyle/>
                    <a:p>
                      <a:pPr marL="0" algn="just" defTabSz="914400" rtl="0" eaLnBrk="1" fontAlgn="b" latinLnBrk="0" hangingPunct="1">
                        <a:lnSpc>
                          <a:spcPct val="107000"/>
                        </a:lnSpc>
                        <a:spcAft>
                          <a:spcPts val="1200"/>
                        </a:spcAft>
                      </a:pPr>
                      <a:r>
                        <a:rPr lang="es-ES" sz="700" kern="120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I27</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17</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35,6%</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OTRAS ENFERMEDADES CARDIOPULMONARES</a:t>
                      </a:r>
                    </a:p>
                  </a:txBody>
                  <a:tcPr marL="9525" marR="9525" marT="9525" marB="0" anchor="b">
                    <a:lnL>
                      <a:noFill/>
                    </a:lnL>
                    <a:lnR>
                      <a:noFill/>
                    </a:lnR>
                    <a:lnT>
                      <a:noFill/>
                    </a:lnT>
                    <a:lnB>
                      <a:noFill/>
                    </a:lnB>
                  </a:tcPr>
                </a:tc>
                <a:extLst>
                  <a:ext uri="{0D108BD9-81ED-4DB2-BD59-A6C34878D82A}">
                    <a16:rowId xmlns:a16="http://schemas.microsoft.com/office/drawing/2014/main" val="1875066618"/>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B23</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36,2%</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ENFERMEDAD POR VIRUS DE LA INMUNODEFICIENCIA HUMANA [ VIH ], RESULTANTE EN OTRAS AFECCIONES</a:t>
                      </a:r>
                    </a:p>
                  </a:txBody>
                  <a:tcPr marL="9525" marR="9525" marT="9525" marB="0" anchor="b">
                    <a:lnL>
                      <a:noFill/>
                    </a:lnL>
                    <a:lnR>
                      <a:noFill/>
                    </a:lnR>
                    <a:lnT>
                      <a:noFill/>
                    </a:lnT>
                    <a:lnB>
                      <a:noFill/>
                    </a:lnB>
                  </a:tcPr>
                </a:tc>
                <a:extLst>
                  <a:ext uri="{0D108BD9-81ED-4DB2-BD59-A6C34878D82A}">
                    <a16:rowId xmlns:a16="http://schemas.microsoft.com/office/drawing/2014/main" val="3642115341"/>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C33</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36,8%</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TUMOR MALIGNO DE LA TRAQUEA</a:t>
                      </a:r>
                    </a:p>
                  </a:txBody>
                  <a:tcPr marL="9525" marR="9525" marT="9525" marB="0" anchor="b">
                    <a:lnL>
                      <a:noFill/>
                    </a:lnL>
                    <a:lnR>
                      <a:noFill/>
                    </a:lnR>
                    <a:lnT>
                      <a:noFill/>
                    </a:lnT>
                    <a:lnB>
                      <a:noFill/>
                    </a:lnB>
                  </a:tcPr>
                </a:tc>
                <a:extLst>
                  <a:ext uri="{0D108BD9-81ED-4DB2-BD59-A6C34878D82A}">
                    <a16:rowId xmlns:a16="http://schemas.microsoft.com/office/drawing/2014/main" val="1519957495"/>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C43</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37,4%</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MELANOMA MALIGNO DE LA PIEL</a:t>
                      </a:r>
                    </a:p>
                  </a:txBody>
                  <a:tcPr marL="9525" marR="9525" marT="9525" marB="0" anchor="b">
                    <a:lnL>
                      <a:noFill/>
                    </a:lnL>
                    <a:lnR>
                      <a:noFill/>
                    </a:lnR>
                    <a:lnT>
                      <a:noFill/>
                    </a:lnT>
                    <a:lnB>
                      <a:noFill/>
                    </a:lnB>
                  </a:tcPr>
                </a:tc>
                <a:extLst>
                  <a:ext uri="{0D108BD9-81ED-4DB2-BD59-A6C34878D82A}">
                    <a16:rowId xmlns:a16="http://schemas.microsoft.com/office/drawing/2014/main" val="1565899046"/>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C67</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37,9%</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TUMOR MALIGNO DE LA VEJIGA URINARIA</a:t>
                      </a:r>
                    </a:p>
                  </a:txBody>
                  <a:tcPr marL="9525" marR="9525" marT="9525" marB="0" anchor="b">
                    <a:lnL>
                      <a:noFill/>
                    </a:lnL>
                    <a:lnR>
                      <a:noFill/>
                    </a:lnR>
                    <a:lnT>
                      <a:noFill/>
                    </a:lnT>
                    <a:lnB>
                      <a:noFill/>
                    </a:lnB>
                  </a:tcPr>
                </a:tc>
                <a:extLst>
                  <a:ext uri="{0D108BD9-81ED-4DB2-BD59-A6C34878D82A}">
                    <a16:rowId xmlns:a16="http://schemas.microsoft.com/office/drawing/2014/main" val="2663698504"/>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C911</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38,5%</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LEUCEMIA LINFOCITICA CRONICA</a:t>
                      </a:r>
                    </a:p>
                  </a:txBody>
                  <a:tcPr marL="9525" marR="9525" marT="9525" marB="0" anchor="b">
                    <a:lnL>
                      <a:noFill/>
                    </a:lnL>
                    <a:lnR>
                      <a:noFill/>
                    </a:lnR>
                    <a:lnT>
                      <a:noFill/>
                    </a:lnT>
                    <a:lnB>
                      <a:noFill/>
                    </a:lnB>
                  </a:tcPr>
                </a:tc>
                <a:extLst>
                  <a:ext uri="{0D108BD9-81ED-4DB2-BD59-A6C34878D82A}">
                    <a16:rowId xmlns:a16="http://schemas.microsoft.com/office/drawing/2014/main" val="2837479790"/>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C97</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39,1%</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TUMORES MALIGNO (PRIMARIOS) DE SITIOS MULTIPLES INDEPENDIENTES</a:t>
                      </a:r>
                    </a:p>
                  </a:txBody>
                  <a:tcPr marL="9525" marR="9525" marT="9525" marB="0" anchor="b">
                    <a:lnL>
                      <a:noFill/>
                    </a:lnL>
                    <a:lnR>
                      <a:noFill/>
                    </a:lnR>
                    <a:lnT>
                      <a:noFill/>
                    </a:lnT>
                    <a:lnB>
                      <a:noFill/>
                    </a:lnB>
                  </a:tcPr>
                </a:tc>
                <a:extLst>
                  <a:ext uri="{0D108BD9-81ED-4DB2-BD59-A6C34878D82A}">
                    <a16:rowId xmlns:a16="http://schemas.microsoft.com/office/drawing/2014/main" val="3221536682"/>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L40</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39,7%</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PSORIASIS</a:t>
                      </a:r>
                    </a:p>
                  </a:txBody>
                  <a:tcPr marL="9525" marR="9525" marT="9525" marB="0" anchor="b">
                    <a:lnL>
                      <a:noFill/>
                    </a:lnL>
                    <a:lnR>
                      <a:noFill/>
                    </a:lnR>
                    <a:lnT>
                      <a:noFill/>
                    </a:lnT>
                    <a:lnB>
                      <a:noFill/>
                    </a:lnB>
                  </a:tcPr>
                </a:tc>
                <a:extLst>
                  <a:ext uri="{0D108BD9-81ED-4DB2-BD59-A6C34878D82A}">
                    <a16:rowId xmlns:a16="http://schemas.microsoft.com/office/drawing/2014/main" val="63194006"/>
                  </a:ext>
                </a:extLst>
              </a:tr>
              <a:tr h="134719">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Z88</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16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40,3%</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HISTORIA PERSONAL DE ALERGIA A DROGAS, MEDICAMENTOS Y SUSTANCIAS BIOLOGICAS</a:t>
                      </a:r>
                    </a:p>
                  </a:txBody>
                  <a:tcPr marL="9525" marR="9525" marT="9525" marB="0" anchor="b">
                    <a:lnL>
                      <a:noFill/>
                    </a:lnL>
                    <a:lnR>
                      <a:noFill/>
                    </a:lnR>
                    <a:lnT>
                      <a:noFill/>
                    </a:lnT>
                    <a:lnB>
                      <a:noFill/>
                    </a:lnB>
                  </a:tcPr>
                </a:tc>
                <a:extLst>
                  <a:ext uri="{0D108BD9-81ED-4DB2-BD59-A6C34878D82A}">
                    <a16:rowId xmlns:a16="http://schemas.microsoft.com/office/drawing/2014/main" val="4012675695"/>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B24</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15</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0,6%</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40,9%</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ENFERMEDAD POR VIRUS DE LA INMUNODEFICIENCIA HUMANA (VIH), SIN OTRA ESPECIFICACION</a:t>
                      </a:r>
                    </a:p>
                  </a:txBody>
                  <a:tcPr marL="9525" marR="9525" marT="9525" marB="0" anchor="b">
                    <a:lnL>
                      <a:noFill/>
                    </a:lnL>
                    <a:lnR>
                      <a:noFill/>
                    </a:lnR>
                    <a:lnT>
                      <a:noFill/>
                    </a:lnT>
                    <a:lnB>
                      <a:noFill/>
                    </a:lnB>
                  </a:tcPr>
                </a:tc>
                <a:extLst>
                  <a:ext uri="{0D108BD9-81ED-4DB2-BD59-A6C34878D82A}">
                    <a16:rowId xmlns:a16="http://schemas.microsoft.com/office/drawing/2014/main" val="2016366735"/>
                  </a:ext>
                </a:extLst>
              </a:tr>
              <a:tr h="133200">
                <a:tc>
                  <a:txBody>
                    <a:bodyPr/>
                    <a:lstStyle/>
                    <a:p>
                      <a:pPr marL="0" algn="just" defTabSz="914400" rtl="0" eaLnBrk="1" fontAlgn="b" latinLnBrk="0" hangingPunct="1">
                        <a:lnSpc>
                          <a:spcPct val="107000"/>
                        </a:lnSpc>
                        <a:spcAft>
                          <a:spcPts val="1200"/>
                        </a:spcAft>
                      </a:pPr>
                      <a:r>
                        <a:rPr lang="es-ES" sz="700" kern="1200" dirty="0">
                          <a:solidFill>
                            <a:srgbClr val="FFFFFF"/>
                          </a:solidFill>
                          <a:effectLst/>
                          <a:latin typeface="Verdana" panose="020B0604030504040204" pitchFamily="34" charset="0"/>
                          <a:ea typeface="Verdana" panose="020B0604030504040204" pitchFamily="34" charset="0"/>
                          <a:cs typeface="Liberation Sans" panose="020B0604020202020204" pitchFamily="34" charset="0"/>
                        </a:rPr>
                        <a:t>K50</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14</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a:solidFill>
                            <a:schemeClr val="tx1"/>
                          </a:solidFill>
                          <a:effectLst/>
                          <a:latin typeface="Verdana" panose="020B0604030504040204" pitchFamily="34" charset="0"/>
                          <a:ea typeface="Verdana" panose="020B0604030504040204" pitchFamily="34" charset="0"/>
                          <a:cs typeface="+mn-cs"/>
                        </a:rPr>
                        <a:t>0,5%</a:t>
                      </a:r>
                    </a:p>
                  </a:txBody>
                  <a:tcPr marL="9525" marR="9525" marT="9525" marB="0" anchor="b">
                    <a:lnL>
                      <a:noFill/>
                    </a:lnL>
                    <a:lnR>
                      <a:noFill/>
                    </a:lnR>
                    <a:lnT>
                      <a:noFill/>
                    </a:lnT>
                    <a:lnB>
                      <a:noFill/>
                    </a:lnB>
                  </a:tcPr>
                </a:tc>
                <a:tc>
                  <a:txBody>
                    <a:bodyPr/>
                    <a:lstStyle/>
                    <a:p>
                      <a:pPr marL="0" algn="r"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41,4%</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700" b="0" i="0" u="none" strike="noStrike" kern="1200" dirty="0">
                          <a:solidFill>
                            <a:schemeClr val="tx1"/>
                          </a:solidFill>
                          <a:effectLst/>
                          <a:latin typeface="Verdana" panose="020B0604030504040204" pitchFamily="34" charset="0"/>
                          <a:ea typeface="Verdana" panose="020B0604030504040204" pitchFamily="34" charset="0"/>
                          <a:cs typeface="+mn-cs"/>
                        </a:rPr>
                        <a:t>ENFERMEDADES DE CROHN [ENTERITIS REGIONAL]</a:t>
                      </a:r>
                    </a:p>
                  </a:txBody>
                  <a:tcPr marL="9525" marR="9525" marT="9525" marB="0" anchor="b">
                    <a:lnL>
                      <a:noFill/>
                    </a:lnL>
                    <a:lnR>
                      <a:noFill/>
                    </a:lnR>
                    <a:lnT>
                      <a:noFill/>
                    </a:lnT>
                    <a:lnB>
                      <a:noFill/>
                    </a:lnB>
                  </a:tcPr>
                </a:tc>
                <a:extLst>
                  <a:ext uri="{0D108BD9-81ED-4DB2-BD59-A6C34878D82A}">
                    <a16:rowId xmlns:a16="http://schemas.microsoft.com/office/drawing/2014/main" val="3906254448"/>
                  </a:ext>
                </a:extLst>
              </a:tr>
            </a:tbl>
          </a:graphicData>
        </a:graphic>
      </p:graphicFrame>
    </p:spTree>
    <p:extLst>
      <p:ext uri="{BB962C8B-B14F-4D97-AF65-F5344CB8AC3E}">
        <p14:creationId xmlns:p14="http://schemas.microsoft.com/office/powerpoint/2010/main" val="404777743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 dirty="0"/>
              <a:t>Medicamentos huérfanos, EECC pediátricos</a:t>
            </a:r>
            <a:endParaRPr lang="es-ES" dirty="0">
              <a:solidFill>
                <a:srgbClr val="FF0000"/>
              </a:solidFill>
            </a:endParaRPr>
          </a:p>
        </p:txBody>
      </p:sp>
      <p:sp>
        <p:nvSpPr>
          <p:cNvPr id="8" name="Content Placeholder 2"/>
          <p:cNvSpPr>
            <a:spLocks noGrp="1"/>
          </p:cNvSpPr>
          <p:nvPr>
            <p:ph idx="1"/>
          </p:nvPr>
        </p:nvSpPr>
        <p:spPr>
          <a:xfrm>
            <a:off x="396000" y="1044000"/>
            <a:ext cx="8352000" cy="5193312"/>
          </a:xfrm>
          <a:noFill/>
        </p:spPr>
        <p:txBody>
          <a:bodyPr tIns="72000" bIns="72000">
            <a:normAutofit fontScale="92500" lnSpcReduction="20000"/>
          </a:bodyPr>
          <a:lstStyle/>
          <a:p>
            <a:r>
              <a:rPr lang="es-ES" sz="1900" dirty="0"/>
              <a:t>Ensayos con </a:t>
            </a:r>
            <a:r>
              <a:rPr lang="es-ES" sz="1900" b="1" dirty="0"/>
              <a:t>medicamentos huérfanos</a:t>
            </a:r>
          </a:p>
          <a:p>
            <a:pPr lvl="1">
              <a:lnSpc>
                <a:spcPct val="120000"/>
              </a:lnSpc>
            </a:pPr>
            <a:r>
              <a:rPr lang="es-ES" sz="1900" dirty="0"/>
              <a:t>De los 4.162 ensayos recogidos en </a:t>
            </a:r>
            <a:r>
              <a:rPr lang="es-ES" sz="1900" dirty="0" err="1"/>
              <a:t>BDMetrics</a:t>
            </a:r>
            <a:r>
              <a:rPr lang="es-ES" sz="1900" dirty="0"/>
              <a:t> hay </a:t>
            </a:r>
            <a:r>
              <a:rPr lang="es-ES" sz="1900" b="1" dirty="0"/>
              <a:t>226 ensayos con medicamentos huérfanos</a:t>
            </a:r>
            <a:r>
              <a:rPr lang="es-ES" sz="1900" dirty="0"/>
              <a:t>:</a:t>
            </a:r>
          </a:p>
          <a:p>
            <a:pPr lvl="1"/>
            <a:endParaRPr lang="es-ES" sz="2200" dirty="0"/>
          </a:p>
          <a:p>
            <a:pPr lvl="1"/>
            <a:endParaRPr lang="es-ES" sz="2200" dirty="0"/>
          </a:p>
          <a:p>
            <a:pPr lvl="1"/>
            <a:endParaRPr lang="es-ES" sz="2200" dirty="0"/>
          </a:p>
          <a:p>
            <a:pPr lvl="1"/>
            <a:endParaRPr lang="es-ES" sz="2200" dirty="0"/>
          </a:p>
          <a:p>
            <a:pPr lvl="1"/>
            <a:endParaRPr lang="es-ES" sz="2200" dirty="0"/>
          </a:p>
          <a:p>
            <a:pPr lvl="1"/>
            <a:endParaRPr lang="es-ES" sz="2200" dirty="0"/>
          </a:p>
          <a:p>
            <a:pPr lvl="1">
              <a:buNone/>
            </a:pPr>
            <a:endParaRPr lang="es-ES" sz="1600" dirty="0"/>
          </a:p>
          <a:p>
            <a:endParaRPr lang="es-ES" dirty="0"/>
          </a:p>
          <a:p>
            <a:r>
              <a:rPr lang="es-ES" sz="1900" dirty="0"/>
              <a:t>Ensayos </a:t>
            </a:r>
            <a:r>
              <a:rPr lang="es-ES" sz="1900" b="1" dirty="0"/>
              <a:t>pediátricos</a:t>
            </a:r>
          </a:p>
          <a:p>
            <a:pPr lvl="1"/>
            <a:r>
              <a:rPr lang="es-ES" sz="1900" dirty="0"/>
              <a:t>Actualmente en </a:t>
            </a:r>
            <a:r>
              <a:rPr lang="es-ES" sz="1900" dirty="0" err="1"/>
              <a:t>BDMetrics</a:t>
            </a:r>
            <a:r>
              <a:rPr lang="es-ES" sz="1900" dirty="0"/>
              <a:t> se tienen datos de </a:t>
            </a:r>
            <a:r>
              <a:rPr lang="es-ES" sz="1900" b="1" dirty="0"/>
              <a:t>249 ensayos pediátricos</a:t>
            </a:r>
            <a:r>
              <a:rPr lang="es-ES" sz="1900" dirty="0"/>
              <a:t>.</a:t>
            </a:r>
          </a:p>
          <a:p>
            <a:pPr marL="0" indent="0">
              <a:lnSpc>
                <a:spcPct val="120000"/>
              </a:lnSpc>
              <a:spcBef>
                <a:spcPts val="1200"/>
              </a:spcBef>
            </a:pPr>
            <a:endParaRPr lang="es-ES" dirty="0"/>
          </a:p>
        </p:txBody>
      </p:sp>
      <p:sp>
        <p:nvSpPr>
          <p:cNvPr id="9"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graphicFrame>
        <p:nvGraphicFramePr>
          <p:cNvPr id="6" name="Tabla 5">
            <a:extLst>
              <a:ext uri="{FF2B5EF4-FFF2-40B4-BE49-F238E27FC236}">
                <a16:creationId xmlns:a16="http://schemas.microsoft.com/office/drawing/2014/main" id="{E43D4A51-6ECE-4A97-B969-FC297F2652BF}"/>
              </a:ext>
            </a:extLst>
          </p:cNvPr>
          <p:cNvGraphicFramePr>
            <a:graphicFrameLocks noGrp="1"/>
          </p:cNvGraphicFramePr>
          <p:nvPr>
            <p:extLst>
              <p:ext uri="{D42A27DB-BD31-4B8C-83A1-F6EECF244321}">
                <p14:modId xmlns:p14="http://schemas.microsoft.com/office/powerpoint/2010/main" val="2941777113"/>
              </p:ext>
            </p:extLst>
          </p:nvPr>
        </p:nvGraphicFramePr>
        <p:xfrm>
          <a:off x="1259632" y="2204864"/>
          <a:ext cx="6912415" cy="2578672"/>
        </p:xfrm>
        <a:graphic>
          <a:graphicData uri="http://schemas.openxmlformats.org/drawingml/2006/table">
            <a:tbl>
              <a:tblPr/>
              <a:tblGrid>
                <a:gridCol w="792088">
                  <a:extLst>
                    <a:ext uri="{9D8B030D-6E8A-4147-A177-3AD203B41FA5}">
                      <a16:colId xmlns:a16="http://schemas.microsoft.com/office/drawing/2014/main" val="3016995050"/>
                    </a:ext>
                  </a:extLst>
                </a:gridCol>
                <a:gridCol w="504056">
                  <a:extLst>
                    <a:ext uri="{9D8B030D-6E8A-4147-A177-3AD203B41FA5}">
                      <a16:colId xmlns:a16="http://schemas.microsoft.com/office/drawing/2014/main" val="2413577494"/>
                    </a:ext>
                  </a:extLst>
                </a:gridCol>
                <a:gridCol w="5616271">
                  <a:extLst>
                    <a:ext uri="{9D8B030D-6E8A-4147-A177-3AD203B41FA5}">
                      <a16:colId xmlns:a16="http://schemas.microsoft.com/office/drawing/2014/main" val="3300136738"/>
                    </a:ext>
                  </a:extLst>
                </a:gridCol>
              </a:tblGrid>
              <a:tr h="295428">
                <a:tc>
                  <a:txBody>
                    <a:bodyPr/>
                    <a:lstStyle/>
                    <a:p>
                      <a:pPr marL="36195" algn="l">
                        <a:lnSpc>
                          <a:spcPct val="107000"/>
                        </a:lnSpc>
                        <a:spcAft>
                          <a:spcPts val="0"/>
                        </a:spcAft>
                      </a:pPr>
                      <a:r>
                        <a:rPr lang="es-ES" sz="1000" dirty="0">
                          <a:solidFill>
                            <a:srgbClr val="FFFFFF"/>
                          </a:solidFill>
                          <a:effectLst/>
                          <a:latin typeface="Verdana" panose="020B0604030504040204" pitchFamily="34" charset="0"/>
                          <a:ea typeface="Times New Roman" panose="02020603050405020304" pitchFamily="18" charset="0"/>
                          <a:cs typeface="Calibri" panose="020F0502020204030204" pitchFamily="34" charset="0"/>
                        </a:rPr>
                        <a:t>Código ATC</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3525" marR="43525" marT="0" marB="0" anchor="ctr">
                    <a:lnL>
                      <a:noFill/>
                    </a:lnL>
                    <a:lnR>
                      <a:noFill/>
                    </a:lnR>
                    <a:lnT>
                      <a:noFill/>
                    </a:lnT>
                    <a:lnB>
                      <a:noFill/>
                    </a:lnB>
                    <a:solidFill>
                      <a:srgbClr val="F09686"/>
                    </a:solidFill>
                  </a:tcPr>
                </a:tc>
                <a:tc>
                  <a:txBody>
                    <a:bodyPr/>
                    <a:lstStyle/>
                    <a:p>
                      <a:pPr algn="r">
                        <a:lnSpc>
                          <a:spcPct val="107000"/>
                        </a:lnSpc>
                        <a:spcAft>
                          <a:spcPts val="0"/>
                        </a:spcAft>
                      </a:pPr>
                      <a:r>
                        <a:rPr lang="es-ES" sz="1000" dirty="0" err="1">
                          <a:solidFill>
                            <a:srgbClr val="FFFFFF"/>
                          </a:solidFill>
                          <a:effectLst/>
                          <a:latin typeface="Verdana" panose="020B0604030504040204" pitchFamily="34" charset="0"/>
                          <a:ea typeface="Times New Roman" panose="02020603050405020304" pitchFamily="18" charset="0"/>
                          <a:cs typeface="Arial" panose="020B0604020202020204" pitchFamily="34" charset="0"/>
                        </a:rPr>
                        <a:t>Nº</a:t>
                      </a:r>
                      <a:r>
                        <a:rPr lang="es-ES" sz="10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 EECC</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3525" marR="43525" marT="0" marB="0" anchor="ctr">
                    <a:lnL>
                      <a:noFill/>
                    </a:lnL>
                    <a:lnR>
                      <a:noFill/>
                    </a:lnR>
                    <a:lnT>
                      <a:noFill/>
                    </a:lnT>
                    <a:lnB>
                      <a:noFill/>
                    </a:lnB>
                    <a:solidFill>
                      <a:srgbClr val="F09686"/>
                    </a:solidFill>
                  </a:tcPr>
                </a:tc>
                <a:tc>
                  <a:txBody>
                    <a:bodyPr/>
                    <a:lstStyle/>
                    <a:p>
                      <a:pPr marL="71755" algn="l">
                        <a:lnSpc>
                          <a:spcPct val="107000"/>
                        </a:lnSpc>
                        <a:spcAft>
                          <a:spcPts val="0"/>
                        </a:spcAft>
                      </a:pPr>
                      <a:r>
                        <a:rPr lang="es-ES" sz="10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Descripción</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3525" marR="43525" marT="0" marB="0" anchor="ctr">
                    <a:lnL>
                      <a:noFill/>
                    </a:lnL>
                    <a:lnR>
                      <a:noFill/>
                    </a:lnR>
                    <a:lnT>
                      <a:noFill/>
                    </a:lnT>
                    <a:lnB>
                      <a:noFill/>
                    </a:lnB>
                    <a:solidFill>
                      <a:srgbClr val="F09686"/>
                    </a:solidFill>
                  </a:tcPr>
                </a:tc>
                <a:extLst>
                  <a:ext uri="{0D108BD9-81ED-4DB2-BD59-A6C34878D82A}">
                    <a16:rowId xmlns:a16="http://schemas.microsoft.com/office/drawing/2014/main" val="398735725"/>
                  </a:ext>
                </a:extLst>
              </a:tr>
              <a:tr h="124574">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Verdana" panose="020B0604030504040204" pitchFamily="34" charset="0"/>
                          <a:cs typeface="Calibri" panose="020F0502020204030204" pitchFamily="34" charset="0"/>
                        </a:rPr>
                        <a:t>L01XX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46</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OTROS ANTINEOPLASICOS</a:t>
                      </a:r>
                    </a:p>
                  </a:txBody>
                  <a:tcPr marL="9525" marR="9525" marT="9525" marB="0" anchor="b">
                    <a:lnL>
                      <a:noFill/>
                    </a:lnL>
                    <a:lnR>
                      <a:noFill/>
                    </a:lnR>
                    <a:lnT>
                      <a:noFill/>
                    </a:lnT>
                    <a:lnB>
                      <a:noFill/>
                    </a:lnB>
                  </a:tcPr>
                </a:tc>
                <a:extLst>
                  <a:ext uri="{0D108BD9-81ED-4DB2-BD59-A6C34878D82A}">
                    <a16:rowId xmlns:a16="http://schemas.microsoft.com/office/drawing/2014/main" val="2362693165"/>
                  </a:ext>
                </a:extLst>
              </a:tr>
              <a:tr h="124574">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Verdana" panose="020B0604030504040204" pitchFamily="34" charset="0"/>
                          <a:cs typeface="Calibri" panose="020F0502020204030204" pitchFamily="34" charset="0"/>
                        </a:rPr>
                        <a:t>L01XE</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21</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Verdana" panose="020B0604030504040204" pitchFamily="34" charset="0"/>
                          <a:ea typeface="Verdana" panose="020B0604030504040204" pitchFamily="34" charset="0"/>
                          <a:cs typeface="+mn-cs"/>
                        </a:rPr>
                        <a:t>INHIBIDORES DIRECTOS DE LA PROTEINA QUINASA (ANTINEOPLASIC)</a:t>
                      </a:r>
                    </a:p>
                  </a:txBody>
                  <a:tcPr marL="9525" marR="9525" marT="9525" marB="0" anchor="b">
                    <a:lnL>
                      <a:noFill/>
                    </a:lnL>
                    <a:lnR>
                      <a:noFill/>
                    </a:lnR>
                    <a:lnT>
                      <a:noFill/>
                    </a:lnT>
                    <a:lnB>
                      <a:noFill/>
                    </a:lnB>
                  </a:tcPr>
                </a:tc>
                <a:extLst>
                  <a:ext uri="{0D108BD9-81ED-4DB2-BD59-A6C34878D82A}">
                    <a16:rowId xmlns:a16="http://schemas.microsoft.com/office/drawing/2014/main" val="3248098259"/>
                  </a:ext>
                </a:extLst>
              </a:tr>
              <a:tr h="124574">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Verdana" panose="020B0604030504040204" pitchFamily="34" charset="0"/>
                          <a:cs typeface="Calibri" panose="020F0502020204030204" pitchFamily="34" charset="0"/>
                        </a:rPr>
                        <a:t>L01XC</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16</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ANTICUERPOS MONOCLONALES (ANTINEOPLASICOS)</a:t>
                      </a:r>
                    </a:p>
                  </a:txBody>
                  <a:tcPr marL="9525" marR="9525" marT="9525" marB="0" anchor="b">
                    <a:lnL>
                      <a:noFill/>
                    </a:lnL>
                    <a:lnR>
                      <a:noFill/>
                    </a:lnR>
                    <a:lnT>
                      <a:noFill/>
                    </a:lnT>
                    <a:lnB>
                      <a:noFill/>
                    </a:lnB>
                  </a:tcPr>
                </a:tc>
                <a:extLst>
                  <a:ext uri="{0D108BD9-81ED-4DB2-BD59-A6C34878D82A}">
                    <a16:rowId xmlns:a16="http://schemas.microsoft.com/office/drawing/2014/main" val="1806230522"/>
                  </a:ext>
                </a:extLst>
              </a:tr>
              <a:tr h="124574">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Verdana" panose="020B0604030504040204" pitchFamily="34" charset="0"/>
                          <a:cs typeface="Calibri" panose="020F0502020204030204" pitchFamily="34" charset="0"/>
                        </a:rPr>
                        <a:t>B06AB</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14</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Verdana" panose="020B0604030504040204" pitchFamily="34" charset="0"/>
                          <a:ea typeface="Verdana" panose="020B0604030504040204" pitchFamily="34" charset="0"/>
                          <a:cs typeface="+mn-cs"/>
                        </a:rPr>
                        <a:t>OTROS PREPARADOS HEMATOLOGICOS</a:t>
                      </a:r>
                    </a:p>
                  </a:txBody>
                  <a:tcPr marL="9525" marR="9525" marT="9525" marB="0" anchor="b">
                    <a:lnL>
                      <a:noFill/>
                    </a:lnL>
                    <a:lnR>
                      <a:noFill/>
                    </a:lnR>
                    <a:lnT>
                      <a:noFill/>
                    </a:lnT>
                    <a:lnB>
                      <a:noFill/>
                    </a:lnB>
                  </a:tcPr>
                </a:tc>
                <a:extLst>
                  <a:ext uri="{0D108BD9-81ED-4DB2-BD59-A6C34878D82A}">
                    <a16:rowId xmlns:a16="http://schemas.microsoft.com/office/drawing/2014/main" val="4163209455"/>
                  </a:ext>
                </a:extLst>
              </a:tr>
              <a:tr h="124574">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Verdana" panose="020B0604030504040204" pitchFamily="34" charset="0"/>
                          <a:cs typeface="Calibri" panose="020F0502020204030204" pitchFamily="34" charset="0"/>
                        </a:rPr>
                        <a:t>L01X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Verdana" panose="020B0604030504040204" pitchFamily="34" charset="0"/>
                          <a:ea typeface="Verdana" panose="020B0604030504040204" pitchFamily="34" charset="0"/>
                          <a:cs typeface="+mn-cs"/>
                        </a:rPr>
                        <a:t>8</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OTROS ANTINEOPLASICOS</a:t>
                      </a:r>
                    </a:p>
                  </a:txBody>
                  <a:tcPr marL="9525" marR="9525" marT="9525" marB="0" anchor="b">
                    <a:lnL>
                      <a:noFill/>
                    </a:lnL>
                    <a:lnR>
                      <a:noFill/>
                    </a:lnR>
                    <a:lnT>
                      <a:noFill/>
                    </a:lnT>
                    <a:lnB>
                      <a:noFill/>
                    </a:lnB>
                  </a:tcPr>
                </a:tc>
                <a:extLst>
                  <a:ext uri="{0D108BD9-81ED-4DB2-BD59-A6C34878D82A}">
                    <a16:rowId xmlns:a16="http://schemas.microsoft.com/office/drawing/2014/main" val="2768978931"/>
                  </a:ext>
                </a:extLst>
              </a:tr>
              <a:tr h="124574">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Verdana" panose="020B0604030504040204" pitchFamily="34" charset="0"/>
                          <a:cs typeface="Calibri" panose="020F0502020204030204" pitchFamily="34" charset="0"/>
                        </a:rPr>
                        <a:t>C02KX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5</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Verdana" panose="020B0604030504040204" pitchFamily="34" charset="0"/>
                          <a:ea typeface="Verdana" panose="020B0604030504040204" pitchFamily="34" charset="0"/>
                          <a:cs typeface="+mn-cs"/>
                        </a:rPr>
                        <a:t>OTROS ANTIHIPERTENSIVOS</a:t>
                      </a:r>
                    </a:p>
                  </a:txBody>
                  <a:tcPr marL="9525" marR="9525" marT="9525" marB="0" anchor="b">
                    <a:lnL>
                      <a:noFill/>
                    </a:lnL>
                    <a:lnR>
                      <a:noFill/>
                    </a:lnR>
                    <a:lnT>
                      <a:noFill/>
                    </a:lnT>
                    <a:lnB>
                      <a:noFill/>
                    </a:lnB>
                  </a:tcPr>
                </a:tc>
                <a:extLst>
                  <a:ext uri="{0D108BD9-81ED-4DB2-BD59-A6C34878D82A}">
                    <a16:rowId xmlns:a16="http://schemas.microsoft.com/office/drawing/2014/main" val="282004291"/>
                  </a:ext>
                </a:extLst>
              </a:tr>
              <a:tr h="124574">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Verdana" panose="020B0604030504040204" pitchFamily="34" charset="0"/>
                          <a:cs typeface="Calibri" panose="020F0502020204030204" pitchFamily="34" charset="0"/>
                        </a:rPr>
                        <a:t>L04AX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5</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OTROS INMUNOSUPRESORES</a:t>
                      </a:r>
                    </a:p>
                  </a:txBody>
                  <a:tcPr marL="9525" marR="9525" marT="9525" marB="0" anchor="b">
                    <a:lnL>
                      <a:noFill/>
                    </a:lnL>
                    <a:lnR>
                      <a:noFill/>
                    </a:lnR>
                    <a:lnT>
                      <a:noFill/>
                    </a:lnT>
                    <a:lnB>
                      <a:noFill/>
                    </a:lnB>
                  </a:tcPr>
                </a:tc>
                <a:extLst>
                  <a:ext uri="{0D108BD9-81ED-4DB2-BD59-A6C34878D82A}">
                    <a16:rowId xmlns:a16="http://schemas.microsoft.com/office/drawing/2014/main" val="1813551606"/>
                  </a:ext>
                </a:extLst>
              </a:tr>
              <a:tr h="124574">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Verdana" panose="020B0604030504040204" pitchFamily="34" charset="0"/>
                          <a:cs typeface="Calibri" panose="020F0502020204030204" pitchFamily="34" charset="0"/>
                        </a:rPr>
                        <a:t>L01</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4</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Verdana" panose="020B0604030504040204" pitchFamily="34" charset="0"/>
                          <a:ea typeface="Verdana" panose="020B0604030504040204" pitchFamily="34" charset="0"/>
                          <a:cs typeface="+mn-cs"/>
                        </a:rPr>
                        <a:t>ANTINEOPLASICOS</a:t>
                      </a:r>
                    </a:p>
                  </a:txBody>
                  <a:tcPr marL="9525" marR="9525" marT="9525" marB="0" anchor="b">
                    <a:lnL>
                      <a:noFill/>
                    </a:lnL>
                    <a:lnR>
                      <a:noFill/>
                    </a:lnR>
                    <a:lnT>
                      <a:noFill/>
                    </a:lnT>
                    <a:lnB>
                      <a:noFill/>
                    </a:lnB>
                  </a:tcPr>
                </a:tc>
                <a:extLst>
                  <a:ext uri="{0D108BD9-81ED-4DB2-BD59-A6C34878D82A}">
                    <a16:rowId xmlns:a16="http://schemas.microsoft.com/office/drawing/2014/main" val="3270805641"/>
                  </a:ext>
                </a:extLst>
              </a:tr>
              <a:tr h="124574">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Verdana" panose="020B0604030504040204" pitchFamily="34" charset="0"/>
                          <a:cs typeface="Calibri" panose="020F0502020204030204" pitchFamily="34" charset="0"/>
                        </a:rPr>
                        <a:t>S01XA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a:solidFill>
                            <a:schemeClr val="tx1"/>
                          </a:solidFill>
                          <a:effectLst/>
                          <a:latin typeface="Verdana" panose="020B0604030504040204" pitchFamily="34" charset="0"/>
                          <a:ea typeface="Verdana" panose="020B0604030504040204" pitchFamily="34" charset="0"/>
                          <a:cs typeface="+mn-cs"/>
                        </a:rPr>
                        <a:t>4</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OTROS OFTALMOLOGICOS</a:t>
                      </a:r>
                    </a:p>
                  </a:txBody>
                  <a:tcPr marL="9525" marR="9525" marT="9525" marB="0" anchor="b">
                    <a:lnL>
                      <a:noFill/>
                    </a:lnL>
                    <a:lnR>
                      <a:noFill/>
                    </a:lnR>
                    <a:lnT>
                      <a:noFill/>
                    </a:lnT>
                    <a:lnB>
                      <a:noFill/>
                    </a:lnB>
                  </a:tcPr>
                </a:tc>
                <a:extLst>
                  <a:ext uri="{0D108BD9-81ED-4DB2-BD59-A6C34878D82A}">
                    <a16:rowId xmlns:a16="http://schemas.microsoft.com/office/drawing/2014/main" val="1534823944"/>
                  </a:ext>
                </a:extLst>
              </a:tr>
              <a:tr h="124574">
                <a:tc>
                  <a:txBody>
                    <a:bodyPr/>
                    <a:lstStyle/>
                    <a:p>
                      <a:pPr marL="36195" algn="l" defTabSz="914400" rtl="0" eaLnBrk="1" fontAlgn="b" latinLnBrk="0" hangingPunct="1">
                        <a:lnSpc>
                          <a:spcPct val="107000"/>
                        </a:lnSpc>
                        <a:spcAft>
                          <a:spcPts val="0"/>
                        </a:spcAft>
                      </a:pPr>
                      <a:r>
                        <a:rPr lang="es-ES" sz="1000" kern="1200">
                          <a:solidFill>
                            <a:srgbClr val="FFFFFF"/>
                          </a:solidFill>
                          <a:effectLst/>
                          <a:latin typeface="Verdana" panose="020B0604030504040204" pitchFamily="34" charset="0"/>
                          <a:ea typeface="Verdana" panose="020B0604030504040204" pitchFamily="34" charset="0"/>
                          <a:cs typeface="Calibri" panose="020F0502020204030204" pitchFamily="34" charset="0"/>
                        </a:rPr>
                        <a:t>B06</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3</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OTROS PREPARADOS HEMATOLOGICOS</a:t>
                      </a:r>
                    </a:p>
                  </a:txBody>
                  <a:tcPr marL="9525" marR="9525" marT="9525" marB="0" anchor="b">
                    <a:lnL>
                      <a:noFill/>
                    </a:lnL>
                    <a:lnR>
                      <a:noFill/>
                    </a:lnR>
                    <a:lnT>
                      <a:noFill/>
                    </a:lnT>
                    <a:lnB>
                      <a:noFill/>
                    </a:lnB>
                  </a:tcPr>
                </a:tc>
                <a:extLst>
                  <a:ext uri="{0D108BD9-81ED-4DB2-BD59-A6C34878D82A}">
                    <a16:rowId xmlns:a16="http://schemas.microsoft.com/office/drawing/2014/main" val="2570030090"/>
                  </a:ext>
                </a:extLst>
              </a:tr>
              <a:tr h="124574">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Verdana" panose="020B0604030504040204" pitchFamily="34" charset="0"/>
                          <a:cs typeface="Calibri" panose="020F0502020204030204" pitchFamily="34" charset="0"/>
                        </a:rPr>
                        <a:t>C10AX</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3</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a:solidFill>
                            <a:schemeClr val="tx1"/>
                          </a:solidFill>
                          <a:effectLst/>
                          <a:latin typeface="Verdana" panose="020B0604030504040204" pitchFamily="34" charset="0"/>
                          <a:ea typeface="Verdana" panose="020B0604030504040204" pitchFamily="34" charset="0"/>
                          <a:cs typeface="+mn-cs"/>
                        </a:rPr>
                        <a:t>OTROS MODIFICADORES DE LOS LIPIDOS</a:t>
                      </a:r>
                    </a:p>
                  </a:txBody>
                  <a:tcPr marL="9525" marR="9525" marT="9525" marB="0" anchor="b">
                    <a:lnL>
                      <a:noFill/>
                    </a:lnL>
                    <a:lnR>
                      <a:noFill/>
                    </a:lnR>
                    <a:lnT>
                      <a:noFill/>
                    </a:lnT>
                    <a:lnB>
                      <a:noFill/>
                    </a:lnB>
                  </a:tcPr>
                </a:tc>
                <a:extLst>
                  <a:ext uri="{0D108BD9-81ED-4DB2-BD59-A6C34878D82A}">
                    <a16:rowId xmlns:a16="http://schemas.microsoft.com/office/drawing/2014/main" val="3392650549"/>
                  </a:ext>
                </a:extLst>
              </a:tr>
              <a:tr h="124574">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Verdana" panose="020B0604030504040204" pitchFamily="34" charset="0"/>
                          <a:cs typeface="Calibri" panose="020F0502020204030204" pitchFamily="34" charset="0"/>
                        </a:rPr>
                        <a:t>L04AC</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3</a:t>
                      </a:r>
                    </a:p>
                  </a:txBody>
                  <a:tcPr marL="9525" marR="9525" marT="9525" marB="0" anchor="b">
                    <a:lnL>
                      <a:noFill/>
                    </a:lnL>
                    <a:lnR>
                      <a:noFill/>
                    </a:lnR>
                    <a:lnT>
                      <a:noFill/>
                    </a:lnT>
                    <a:lnB>
                      <a:noFill/>
                    </a:lnB>
                  </a:tcPr>
                </a:tc>
                <a:tc>
                  <a:txBody>
                    <a:bodyPr/>
                    <a:lstStyle/>
                    <a:p>
                      <a:pPr marL="0" algn="l"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INHIBIDORES DE LA INTERLEUCINA (INMUMOSUPRESORES)</a:t>
                      </a:r>
                    </a:p>
                  </a:txBody>
                  <a:tcPr marL="9525" marR="9525" marT="9525" marB="0" anchor="b">
                    <a:lnL>
                      <a:noFill/>
                    </a:lnL>
                    <a:lnR>
                      <a:noFill/>
                    </a:lnR>
                    <a:lnT>
                      <a:noFill/>
                    </a:lnT>
                    <a:lnB>
                      <a:noFill/>
                    </a:lnB>
                  </a:tcPr>
                </a:tc>
                <a:extLst>
                  <a:ext uri="{0D108BD9-81ED-4DB2-BD59-A6C34878D82A}">
                    <a16:rowId xmlns:a16="http://schemas.microsoft.com/office/drawing/2014/main" val="3748776526"/>
                  </a:ext>
                </a:extLst>
              </a:tr>
              <a:tr h="156099">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Verdana" panose="020B0604030504040204" pitchFamily="34" charset="0"/>
                          <a:cs typeface="Calibri" panose="020F0502020204030204" pitchFamily="34" charset="0"/>
                        </a:rPr>
                        <a:t>Otros ATC</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47</a:t>
                      </a:r>
                    </a:p>
                  </a:txBody>
                  <a:tcPr marL="9525" marR="9525" marT="9525" marB="0" anchor="b">
                    <a:lnL>
                      <a:noFill/>
                    </a:lnL>
                    <a:lnR>
                      <a:noFill/>
                    </a:lnR>
                    <a:lnT>
                      <a:noFill/>
                    </a:lnT>
                    <a:lnB>
                      <a:noFill/>
                    </a:lnB>
                  </a:tcPr>
                </a:tc>
                <a:tc>
                  <a:txBody>
                    <a:bodyPr/>
                    <a:lstStyle/>
                    <a:p>
                      <a:pPr marL="0" algn="l" defTabSz="914400" rtl="0" eaLnBrk="1" fontAlgn="b" latinLnBrk="0" hangingPunct="1"/>
                      <a:endParaRPr lang="es-ES" sz="1000" b="0" i="0" u="none" strike="noStrike" kern="1200" dirty="0">
                        <a:solidFill>
                          <a:schemeClr val="tx1"/>
                        </a:solidFill>
                        <a:effectLst/>
                        <a:latin typeface="Verdana" panose="020B0604030504040204" pitchFamily="34" charset="0"/>
                        <a:ea typeface="Verdana" panose="020B0604030504040204" pitchFamily="34" charset="0"/>
                        <a:cs typeface="+mn-cs"/>
                      </a:endParaRPr>
                    </a:p>
                  </a:txBody>
                  <a:tcPr marL="9525" marR="9525" marT="9525" marB="0" anchor="b">
                    <a:lnL>
                      <a:noFill/>
                    </a:lnL>
                    <a:lnR>
                      <a:noFill/>
                    </a:lnR>
                    <a:lnT>
                      <a:noFill/>
                    </a:lnT>
                    <a:lnB>
                      <a:noFill/>
                    </a:lnB>
                  </a:tcPr>
                </a:tc>
                <a:extLst>
                  <a:ext uri="{0D108BD9-81ED-4DB2-BD59-A6C34878D82A}">
                    <a16:rowId xmlns:a16="http://schemas.microsoft.com/office/drawing/2014/main" val="896396819"/>
                  </a:ext>
                </a:extLst>
              </a:tr>
              <a:tr h="124574">
                <a:tc>
                  <a:txBody>
                    <a:bodyPr/>
                    <a:lstStyle/>
                    <a:p>
                      <a:pPr marL="36195" algn="l" defTabSz="914400" rtl="0" eaLnBrk="1" fontAlgn="b" latinLnBrk="0" hangingPunct="1">
                        <a:lnSpc>
                          <a:spcPct val="107000"/>
                        </a:lnSpc>
                        <a:spcAft>
                          <a:spcPts val="0"/>
                        </a:spcAft>
                      </a:pPr>
                      <a:r>
                        <a:rPr lang="es-ES" sz="1000" kern="1200" dirty="0">
                          <a:solidFill>
                            <a:srgbClr val="FFFFFF"/>
                          </a:solidFill>
                          <a:effectLst/>
                          <a:latin typeface="Verdana" panose="020B0604030504040204" pitchFamily="34" charset="0"/>
                          <a:ea typeface="Verdana" panose="020B0604030504040204" pitchFamily="34" charset="0"/>
                          <a:cs typeface="Calibri" panose="020F0502020204030204" pitchFamily="34" charset="0"/>
                        </a:rPr>
                        <a:t>En blanco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r>
                        <a:rPr lang="es-ES" sz="1000" b="0" i="0" u="none" strike="noStrike" kern="1200" dirty="0">
                          <a:solidFill>
                            <a:schemeClr val="tx1"/>
                          </a:solidFill>
                          <a:effectLst/>
                          <a:latin typeface="Verdana" panose="020B0604030504040204" pitchFamily="34" charset="0"/>
                          <a:ea typeface="Verdana" panose="020B0604030504040204" pitchFamily="34" charset="0"/>
                          <a:cs typeface="+mn-cs"/>
                        </a:rPr>
                        <a:t>47</a:t>
                      </a:r>
                    </a:p>
                  </a:txBody>
                  <a:tcPr marL="9525" marR="9525" marT="9525" marB="0" anchor="b">
                    <a:lnL>
                      <a:noFill/>
                    </a:lnL>
                    <a:lnR>
                      <a:noFill/>
                    </a:lnR>
                    <a:lnT>
                      <a:noFill/>
                    </a:lnT>
                    <a:lnB>
                      <a:noFill/>
                    </a:lnB>
                  </a:tcPr>
                </a:tc>
                <a:tc>
                  <a:txBody>
                    <a:bodyPr/>
                    <a:lstStyle/>
                    <a:p>
                      <a:pPr marL="0" algn="l" defTabSz="914400" rtl="0" eaLnBrk="1" fontAlgn="b" latinLnBrk="0" hangingPunct="1"/>
                      <a:endParaRPr lang="es-ES" sz="1000" b="0" i="0" u="none" strike="noStrike" kern="1200" dirty="0">
                        <a:solidFill>
                          <a:schemeClr val="tx1"/>
                        </a:solidFill>
                        <a:effectLst/>
                        <a:latin typeface="Verdana" panose="020B0604030504040204" pitchFamily="34" charset="0"/>
                        <a:ea typeface="Verdana" panose="020B0604030504040204" pitchFamily="34" charset="0"/>
                        <a:cs typeface="+mn-cs"/>
                      </a:endParaRPr>
                    </a:p>
                  </a:txBody>
                  <a:tcPr marL="9525" marR="9525" marT="9525" marB="0" anchor="b">
                    <a:lnL>
                      <a:noFill/>
                    </a:lnL>
                    <a:lnR>
                      <a:noFill/>
                    </a:lnR>
                    <a:lnT>
                      <a:noFill/>
                    </a:lnT>
                    <a:lnB>
                      <a:noFill/>
                    </a:lnB>
                  </a:tcPr>
                </a:tc>
                <a:extLst>
                  <a:ext uri="{0D108BD9-81ED-4DB2-BD59-A6C34878D82A}">
                    <a16:rowId xmlns:a16="http://schemas.microsoft.com/office/drawing/2014/main" val="841748788"/>
                  </a:ext>
                </a:extLst>
              </a:tr>
            </a:tbl>
          </a:graphicData>
        </a:graphic>
      </p:graphicFrame>
    </p:spTree>
    <p:extLst>
      <p:ext uri="{BB962C8B-B14F-4D97-AF65-F5344CB8AC3E}">
        <p14:creationId xmlns:p14="http://schemas.microsoft.com/office/powerpoint/2010/main" val="39401828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Imagen 11">
            <a:extLst>
              <a:ext uri="{FF2B5EF4-FFF2-40B4-BE49-F238E27FC236}">
                <a16:creationId xmlns:a16="http://schemas.microsoft.com/office/drawing/2014/main" id="{23E131AF-509D-49C1-AAEC-AD6D80D93772}"/>
              </a:ext>
            </a:extLst>
          </p:cNvPr>
          <p:cNvPicPr>
            <a:picLocks noChangeAspect="1"/>
          </p:cNvPicPr>
          <p:nvPr/>
        </p:nvPicPr>
        <p:blipFill>
          <a:blip r:embed="rId2"/>
          <a:stretch>
            <a:fillRect/>
          </a:stretch>
        </p:blipFill>
        <p:spPr>
          <a:xfrm>
            <a:off x="4786987" y="903641"/>
            <a:ext cx="4074857" cy="5338003"/>
          </a:xfrm>
          <a:prstGeom prst="rect">
            <a:avLst/>
          </a:prstGeom>
        </p:spPr>
      </p:pic>
      <p:sp>
        <p:nvSpPr>
          <p:cNvPr id="2" name="Title 1"/>
          <p:cNvSpPr>
            <a:spLocks noGrp="1"/>
          </p:cNvSpPr>
          <p:nvPr>
            <p:ph type="title"/>
          </p:nvPr>
        </p:nvSpPr>
        <p:spPr/>
        <p:txBody>
          <a:bodyPr/>
          <a:lstStyle/>
          <a:p>
            <a:r>
              <a:rPr lang="es-ES_tradnl" dirty="0"/>
              <a:t>Otras características de los ensayos</a:t>
            </a:r>
            <a:endParaRPr lang="es-ES" dirty="0"/>
          </a:p>
        </p:txBody>
      </p:sp>
      <p:sp>
        <p:nvSpPr>
          <p:cNvPr id="3" name="Content Placeholder 2"/>
          <p:cNvSpPr>
            <a:spLocks noGrp="1"/>
          </p:cNvSpPr>
          <p:nvPr>
            <p:ph idx="1"/>
          </p:nvPr>
        </p:nvSpPr>
        <p:spPr>
          <a:xfrm>
            <a:off x="251520" y="1354926"/>
            <a:ext cx="4392024" cy="1015663"/>
          </a:xfrm>
        </p:spPr>
        <p:txBody>
          <a:bodyPr wrap="square">
            <a:spAutoFit/>
          </a:bodyPr>
          <a:lstStyle/>
          <a:p>
            <a:pPr marL="0" indent="0"/>
            <a:r>
              <a:rPr lang="es-ES_tradnl" sz="2000" dirty="0"/>
              <a:t>El 13,3% de los ensayos en </a:t>
            </a:r>
            <a:r>
              <a:rPr lang="es-ES_tradnl" sz="2000" dirty="0" err="1"/>
              <a:t>BDMetrics</a:t>
            </a:r>
            <a:r>
              <a:rPr lang="es-ES_tradnl" sz="2000" dirty="0"/>
              <a:t> son gestionados por una CRO</a:t>
            </a:r>
            <a:endParaRPr lang="es-ES" sz="2000"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11" name="Content Placeholder 2"/>
          <p:cNvSpPr txBox="1">
            <a:spLocks/>
          </p:cNvSpPr>
          <p:nvPr/>
        </p:nvSpPr>
        <p:spPr>
          <a:xfrm>
            <a:off x="251520" y="3140968"/>
            <a:ext cx="4392024" cy="1015663"/>
          </a:xfrm>
          <a:prstGeom prst="rect">
            <a:avLst/>
          </a:prstGeom>
          <a:solidFill>
            <a:schemeClr val="bg1">
              <a:lumMod val="95000"/>
            </a:schemeClr>
          </a:solidFill>
        </p:spPr>
        <p:txBody>
          <a:bodyPr vert="horz" wrap="square" lIns="91440" tIns="45720" rIns="91440" bIns="45720" rtlCol="0">
            <a:spAutoFit/>
          </a:bodyPr>
          <a:lstStyle/>
          <a:p>
            <a:pPr lvl="0">
              <a:spcBef>
                <a:spcPts val="600"/>
              </a:spcBef>
              <a:spcAft>
                <a:spcPts val="600"/>
              </a:spcAft>
              <a:defRPr/>
            </a:pPr>
            <a:r>
              <a:rPr kumimoji="0" lang="es-ES_tradnl" sz="2000" b="0" i="0" u="none" strike="noStrike" kern="1200" cap="none" spc="0" normalizeH="0" baseline="0" noProof="0" dirty="0">
                <a:ln>
                  <a:noFill/>
                </a:ln>
                <a:effectLst/>
                <a:uLnTx/>
                <a:uFillTx/>
                <a:latin typeface="Tahoma" pitchFamily="34" charset="0"/>
                <a:ea typeface="Tahoma" pitchFamily="34" charset="0"/>
                <a:cs typeface="Tahoma" pitchFamily="34" charset="0"/>
              </a:rPr>
              <a:t>El </a:t>
            </a:r>
            <a:r>
              <a:rPr lang="es-ES_tradnl" sz="2000" dirty="0">
                <a:latin typeface="Tahoma" pitchFamily="34" charset="0"/>
                <a:ea typeface="Tahoma" pitchFamily="34" charset="0"/>
                <a:cs typeface="Tahoma" pitchFamily="34" charset="0"/>
              </a:rPr>
              <a:t>3,3% </a:t>
            </a:r>
            <a:r>
              <a:rPr kumimoji="0" lang="es-ES_tradnl" sz="2000" b="0" i="0" u="none" strike="noStrike" kern="1200" cap="none" spc="0" normalizeH="0" baseline="0" noProof="0" dirty="0">
                <a:ln>
                  <a:noFill/>
                </a:ln>
                <a:effectLst/>
                <a:uLnTx/>
                <a:uFillTx/>
                <a:latin typeface="Tahoma" pitchFamily="34" charset="0"/>
                <a:ea typeface="Tahoma" pitchFamily="34" charset="0"/>
                <a:cs typeface="Tahoma" pitchFamily="34" charset="0"/>
              </a:rPr>
              <a:t>de los ensayos en </a:t>
            </a:r>
            <a:r>
              <a:rPr kumimoji="0" lang="es-ES_tradnl" sz="2000" b="0" i="0" u="none" strike="noStrike" kern="1200" cap="none" spc="0" normalizeH="0" baseline="0" noProof="0" dirty="0" err="1">
                <a:ln>
                  <a:noFill/>
                </a:ln>
                <a:effectLst/>
                <a:uLnTx/>
                <a:uFillTx/>
                <a:latin typeface="Tahoma" pitchFamily="34" charset="0"/>
                <a:ea typeface="Tahoma" pitchFamily="34" charset="0"/>
                <a:cs typeface="Tahoma" pitchFamily="34" charset="0"/>
              </a:rPr>
              <a:t>BDMetrics</a:t>
            </a:r>
            <a:r>
              <a:rPr kumimoji="0" lang="es-ES_tradnl" sz="2000" b="0" i="0" u="none" strike="noStrike" kern="1200" cap="none" spc="0" normalizeH="0" baseline="0" noProof="0" dirty="0">
                <a:ln>
                  <a:noFill/>
                </a:ln>
                <a:effectLst/>
                <a:uLnTx/>
                <a:uFillTx/>
                <a:latin typeface="Tahoma" pitchFamily="34" charset="0"/>
                <a:ea typeface="Tahoma" pitchFamily="34" charset="0"/>
                <a:cs typeface="Tahoma" pitchFamily="34" charset="0"/>
              </a:rPr>
              <a:t> son promovidos por una organización no comercial</a:t>
            </a:r>
            <a:endParaRPr kumimoji="0" lang="es-ES" sz="2000" b="0" i="0" u="none" strike="noStrike" kern="1200" cap="none" spc="0" normalizeH="0" baseline="0" noProof="0" dirty="0">
              <a:ln>
                <a:noFill/>
              </a:ln>
              <a:effectLst/>
              <a:uLnTx/>
              <a:uFillTx/>
              <a:latin typeface="Tahoma" pitchFamily="34" charset="0"/>
              <a:ea typeface="Tahoma" pitchFamily="34" charset="0"/>
              <a:cs typeface="Tahoma" pitchFamily="34" charset="0"/>
            </a:endParaRPr>
          </a:p>
        </p:txBody>
      </p:sp>
      <p:sp>
        <p:nvSpPr>
          <p:cNvPr id="9" name="Content Placeholder 2"/>
          <p:cNvSpPr txBox="1">
            <a:spLocks/>
          </p:cNvSpPr>
          <p:nvPr/>
        </p:nvSpPr>
        <p:spPr>
          <a:xfrm>
            <a:off x="251520" y="4769857"/>
            <a:ext cx="4392024" cy="1323439"/>
          </a:xfrm>
          <a:prstGeom prst="rect">
            <a:avLst/>
          </a:prstGeom>
          <a:solidFill>
            <a:schemeClr val="bg1">
              <a:lumMod val="95000"/>
            </a:schemeClr>
          </a:solidFill>
        </p:spPr>
        <p:txBody>
          <a:bodyPr vert="horz" wrap="square" lIns="91440" tIns="45720" rIns="91440" bIns="45720" rtlCol="0">
            <a:spAutoFit/>
          </a:bodyPr>
          <a:lstStyle/>
          <a:p>
            <a:pPr lvl="0">
              <a:spcBef>
                <a:spcPts val="600"/>
              </a:spcBef>
              <a:spcAft>
                <a:spcPts val="600"/>
              </a:spcAft>
              <a:defRPr/>
            </a:pPr>
            <a:r>
              <a:rPr kumimoji="0" lang="es-ES_tradnl" sz="2000" b="0" i="0" u="none" strike="noStrike" kern="1200" cap="none" spc="0" normalizeH="0" baseline="0" noProof="0" dirty="0">
                <a:ln>
                  <a:noFill/>
                </a:ln>
                <a:effectLst/>
                <a:uLnTx/>
                <a:uFillTx/>
                <a:latin typeface="Tahoma" pitchFamily="34" charset="0"/>
                <a:ea typeface="Tahoma" pitchFamily="34" charset="0"/>
                <a:cs typeface="Tahoma" pitchFamily="34" charset="0"/>
              </a:rPr>
              <a:t>El </a:t>
            </a:r>
            <a:r>
              <a:rPr lang="es-ES_tradnl" sz="2000" dirty="0">
                <a:latin typeface="Tahoma" pitchFamily="34" charset="0"/>
                <a:ea typeface="Tahoma" pitchFamily="34" charset="0"/>
                <a:cs typeface="Tahoma" pitchFamily="34" charset="0"/>
              </a:rPr>
              <a:t>8,8% </a:t>
            </a:r>
            <a:r>
              <a:rPr kumimoji="0" lang="es-ES_tradnl" sz="2000" b="0" i="0" u="none" strike="noStrike" kern="1200" cap="none" spc="0" normalizeH="0" baseline="0" noProof="0" dirty="0">
                <a:ln>
                  <a:noFill/>
                </a:ln>
                <a:effectLst/>
                <a:uLnTx/>
                <a:uFillTx/>
                <a:latin typeface="Tahoma" pitchFamily="34" charset="0"/>
                <a:ea typeface="Tahoma" pitchFamily="34" charset="0"/>
                <a:cs typeface="Tahoma" pitchFamily="34" charset="0"/>
              </a:rPr>
              <a:t>de los ensayos en </a:t>
            </a:r>
            <a:r>
              <a:rPr kumimoji="0" lang="es-ES_tradnl" sz="2000" b="0" i="0" u="none" strike="noStrike" kern="1200" cap="none" spc="0" normalizeH="0" baseline="0" noProof="0" dirty="0" err="1">
                <a:ln>
                  <a:noFill/>
                </a:ln>
                <a:effectLst/>
                <a:uLnTx/>
                <a:uFillTx/>
                <a:latin typeface="Tahoma" pitchFamily="34" charset="0"/>
                <a:ea typeface="Tahoma" pitchFamily="34" charset="0"/>
                <a:cs typeface="Tahoma" pitchFamily="34" charset="0"/>
              </a:rPr>
              <a:t>BDMetrics</a:t>
            </a:r>
            <a:r>
              <a:rPr kumimoji="0" lang="es-ES_tradnl" sz="2000" b="0" i="0" u="none" strike="noStrike" kern="1200" cap="none" spc="0" normalizeH="0" baseline="0" noProof="0" dirty="0">
                <a:ln>
                  <a:noFill/>
                </a:ln>
                <a:effectLst/>
                <a:uLnTx/>
                <a:uFillTx/>
                <a:latin typeface="Tahoma" pitchFamily="34" charset="0"/>
                <a:ea typeface="Tahoma" pitchFamily="34" charset="0"/>
                <a:cs typeface="Tahoma" pitchFamily="34" charset="0"/>
              </a:rPr>
              <a:t> han seguido el Procedimiento Voluntario de Armonización (VHP) en su solicitud de autorización</a:t>
            </a:r>
            <a:endParaRPr kumimoji="0" lang="es-ES" sz="2000" b="0" i="0" u="none" strike="noStrike" kern="1200" cap="none" spc="0" normalizeH="0" baseline="0" noProof="0" dirty="0">
              <a:ln>
                <a:noFill/>
              </a:ln>
              <a:effectLst/>
              <a:uLnTx/>
              <a:uFillTx/>
              <a:latin typeface="Tahoma" pitchFamily="34" charset="0"/>
              <a:ea typeface="Tahoma" pitchFamily="34" charset="0"/>
              <a:cs typeface="Tahoma" pitchFamily="34" charset="0"/>
            </a:endParaRPr>
          </a:p>
        </p:txBody>
      </p:sp>
      <p:sp>
        <p:nvSpPr>
          <p:cNvPr id="13" name="TextBox 12"/>
          <p:cNvSpPr txBox="1"/>
          <p:nvPr/>
        </p:nvSpPr>
        <p:spPr>
          <a:xfrm>
            <a:off x="251520" y="2636912"/>
            <a:ext cx="3384376" cy="2616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100" b="0" i="0" u="none" strike="noStrike" kern="1200" cap="none" spc="0" normalizeH="0" baseline="0" noProof="0" dirty="0">
                <a:ln>
                  <a:noFill/>
                </a:ln>
                <a:solidFill>
                  <a:prstClr val="black"/>
                </a:solidFill>
                <a:effectLst/>
                <a:uLnTx/>
                <a:uFillTx/>
                <a:latin typeface="Calibri"/>
                <a:ea typeface="+mn-ea"/>
                <a:cs typeface="+mn-cs"/>
              </a:rPr>
              <a:t>Porcentaje sobre el total de ensayos con datos válidos</a:t>
            </a:r>
            <a:endParaRPr kumimoji="0" lang="es-ES" sz="11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3703403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err="1"/>
              <a:t>CEICs</a:t>
            </a:r>
            <a:r>
              <a:rPr lang="es-ES_tradnl" dirty="0"/>
              <a:t> de referencia y participaciones por CA</a:t>
            </a:r>
            <a:endParaRPr lang="es-ES" dirty="0">
              <a:solidFill>
                <a:srgbClr val="FF0000"/>
              </a:solidFill>
            </a:endParaRPr>
          </a:p>
        </p:txBody>
      </p:sp>
      <p:sp>
        <p:nvSpPr>
          <p:cNvPr id="7"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graphicFrame>
        <p:nvGraphicFramePr>
          <p:cNvPr id="3" name="Tabla 2"/>
          <p:cNvGraphicFramePr>
            <a:graphicFrameLocks noGrp="1"/>
          </p:cNvGraphicFramePr>
          <p:nvPr>
            <p:extLst>
              <p:ext uri="{D42A27DB-BD31-4B8C-83A1-F6EECF244321}">
                <p14:modId xmlns:p14="http://schemas.microsoft.com/office/powerpoint/2010/main" val="1991973387"/>
              </p:ext>
            </p:extLst>
          </p:nvPr>
        </p:nvGraphicFramePr>
        <p:xfrm>
          <a:off x="1332000" y="1126799"/>
          <a:ext cx="6282000" cy="5038497"/>
        </p:xfrm>
        <a:graphic>
          <a:graphicData uri="http://schemas.openxmlformats.org/drawingml/2006/table">
            <a:tbl>
              <a:tblPr/>
              <a:tblGrid>
                <a:gridCol w="2201917">
                  <a:extLst>
                    <a:ext uri="{9D8B030D-6E8A-4147-A177-3AD203B41FA5}">
                      <a16:colId xmlns:a16="http://schemas.microsoft.com/office/drawing/2014/main" val="1329617857"/>
                    </a:ext>
                  </a:extLst>
                </a:gridCol>
                <a:gridCol w="1090120">
                  <a:extLst>
                    <a:ext uri="{9D8B030D-6E8A-4147-A177-3AD203B41FA5}">
                      <a16:colId xmlns:a16="http://schemas.microsoft.com/office/drawing/2014/main" val="1489735281"/>
                    </a:ext>
                  </a:extLst>
                </a:gridCol>
                <a:gridCol w="949572">
                  <a:extLst>
                    <a:ext uri="{9D8B030D-6E8A-4147-A177-3AD203B41FA5}">
                      <a16:colId xmlns:a16="http://schemas.microsoft.com/office/drawing/2014/main" val="470108442"/>
                    </a:ext>
                  </a:extLst>
                </a:gridCol>
                <a:gridCol w="1090120">
                  <a:extLst>
                    <a:ext uri="{9D8B030D-6E8A-4147-A177-3AD203B41FA5}">
                      <a16:colId xmlns:a16="http://schemas.microsoft.com/office/drawing/2014/main" val="1062485963"/>
                    </a:ext>
                  </a:extLst>
                </a:gridCol>
                <a:gridCol w="950271">
                  <a:extLst>
                    <a:ext uri="{9D8B030D-6E8A-4147-A177-3AD203B41FA5}">
                      <a16:colId xmlns:a16="http://schemas.microsoft.com/office/drawing/2014/main" val="3024109353"/>
                    </a:ext>
                  </a:extLst>
                </a:gridCol>
              </a:tblGrid>
              <a:tr h="408318">
                <a:tc>
                  <a:txBody>
                    <a:bodyPr/>
                    <a:lstStyle/>
                    <a:p>
                      <a:pPr algn="l" fontAlgn="b"/>
                      <a:endParaRPr lang="es-ES" sz="1100" b="0" i="0" u="none" strike="noStrike" dirty="0">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cs typeface="Calibri" panose="020F0502020204030204" pitchFamily="34" charset="0"/>
                        </a:rPr>
                        <a:t>CEIC de Referencia</a:t>
                      </a:r>
                    </a:p>
                  </a:txBody>
                  <a:tcPr marL="9525" marR="9525" marT="9525" marB="0" anchor="ctr">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cs typeface="Calibri" panose="020F0502020204030204" pitchFamily="34" charset="0"/>
                        </a:rPr>
                        <a:t>%</a:t>
                      </a:r>
                    </a:p>
                  </a:txBody>
                  <a:tcPr marL="9525" marR="9525" marT="9525" marB="0" anchor="ctr">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cs typeface="Calibri" panose="020F0502020204030204" pitchFamily="34" charset="0"/>
                        </a:rPr>
                        <a:t>PCEC en Centros</a:t>
                      </a:r>
                    </a:p>
                  </a:txBody>
                  <a:tcPr marL="9525" marR="9525" marT="9525" marB="0" anchor="ctr">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cs typeface="Calibri" panose="020F0502020204030204" pitchFamily="34" charset="0"/>
                        </a:rPr>
                        <a:t>%</a:t>
                      </a:r>
                    </a:p>
                  </a:txBody>
                  <a:tcPr marL="9525" marR="9525" marT="9525" marB="0" anchor="ctr">
                    <a:lnL>
                      <a:noFill/>
                    </a:lnL>
                    <a:lnR>
                      <a:noFill/>
                    </a:lnR>
                    <a:lnT>
                      <a:noFill/>
                    </a:lnT>
                    <a:lnB>
                      <a:noFill/>
                    </a:lnB>
                    <a:solidFill>
                      <a:srgbClr val="F09686"/>
                    </a:solidFill>
                  </a:tcPr>
                </a:tc>
                <a:extLst>
                  <a:ext uri="{0D108BD9-81ED-4DB2-BD59-A6C34878D82A}">
                    <a16:rowId xmlns:a16="http://schemas.microsoft.com/office/drawing/2014/main" val="1078128052"/>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Andalucía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dirty="0">
                          <a:solidFill>
                            <a:schemeClr val="tx1"/>
                          </a:solidFill>
                          <a:effectLst/>
                          <a:latin typeface="Verdana" panose="020B0604030504040204" pitchFamily="34" charset="0"/>
                          <a:ea typeface="+mn-ea"/>
                          <a:cs typeface="Arial" panose="020B0604020202020204" pitchFamily="34" charset="0"/>
                        </a:rPr>
                        <a:t>197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4,7%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3.913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12,6%</a:t>
                      </a:r>
                    </a:p>
                  </a:txBody>
                  <a:tcPr marL="9525" marR="9525" marT="9525" marB="0" anchor="b">
                    <a:lnL>
                      <a:noFill/>
                    </a:lnL>
                    <a:lnR>
                      <a:noFill/>
                    </a:lnR>
                    <a:lnT>
                      <a:noFill/>
                    </a:lnT>
                    <a:lnB>
                      <a:noFill/>
                    </a:lnB>
                  </a:tcPr>
                </a:tc>
                <a:extLst>
                  <a:ext uri="{0D108BD9-81ED-4DB2-BD59-A6C34878D82A}">
                    <a16:rowId xmlns:a16="http://schemas.microsoft.com/office/drawing/2014/main" val="706105547"/>
                  </a:ext>
                </a:extLst>
              </a:tr>
              <a:tr h="250886">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Aragón</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dirty="0">
                          <a:solidFill>
                            <a:schemeClr val="tx1"/>
                          </a:solidFill>
                          <a:effectLst/>
                          <a:latin typeface="Verdana" panose="020B0604030504040204" pitchFamily="34" charset="0"/>
                          <a:ea typeface="+mn-ea"/>
                          <a:cs typeface="Arial"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0,5%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505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1,6%</a:t>
                      </a:r>
                    </a:p>
                  </a:txBody>
                  <a:tcPr marL="9525" marR="9525" marT="9525" marB="0" anchor="b">
                    <a:lnL>
                      <a:noFill/>
                    </a:lnL>
                    <a:lnR>
                      <a:noFill/>
                    </a:lnR>
                    <a:lnT>
                      <a:noFill/>
                    </a:lnT>
                    <a:lnB>
                      <a:noFill/>
                    </a:lnB>
                  </a:tcPr>
                </a:tc>
                <a:extLst>
                  <a:ext uri="{0D108BD9-81ED-4DB2-BD59-A6C34878D82A}">
                    <a16:rowId xmlns:a16="http://schemas.microsoft.com/office/drawing/2014/main" val="1703420905"/>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Asturias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0,1%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440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1,4%</a:t>
                      </a:r>
                    </a:p>
                  </a:txBody>
                  <a:tcPr marL="9525" marR="9525" marT="9525" marB="0" anchor="b">
                    <a:lnL>
                      <a:noFill/>
                    </a:lnL>
                    <a:lnR>
                      <a:noFill/>
                    </a:lnR>
                    <a:lnT>
                      <a:noFill/>
                    </a:lnT>
                    <a:lnB>
                      <a:noFill/>
                    </a:lnB>
                  </a:tcPr>
                </a:tc>
                <a:extLst>
                  <a:ext uri="{0D108BD9-81ED-4DB2-BD59-A6C34878D82A}">
                    <a16:rowId xmlns:a16="http://schemas.microsoft.com/office/drawing/2014/main" val="4183003313"/>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Canarias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dirty="0">
                          <a:solidFill>
                            <a:schemeClr val="tx1"/>
                          </a:solidFill>
                          <a:effectLst/>
                          <a:latin typeface="Verdana" panose="020B0604030504040204" pitchFamily="34" charset="0"/>
                          <a:ea typeface="+mn-ea"/>
                          <a:cs typeface="Arial" panose="020B0604020202020204" pitchFamily="34" charset="0"/>
                        </a:rPr>
                        <a:t>0,2%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436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1,4%</a:t>
                      </a:r>
                    </a:p>
                  </a:txBody>
                  <a:tcPr marL="9525" marR="9525" marT="9525" marB="0" anchor="b">
                    <a:lnL>
                      <a:noFill/>
                    </a:lnL>
                    <a:lnR>
                      <a:noFill/>
                    </a:lnR>
                    <a:lnT>
                      <a:noFill/>
                    </a:lnT>
                    <a:lnB>
                      <a:noFill/>
                    </a:lnB>
                  </a:tcPr>
                </a:tc>
                <a:extLst>
                  <a:ext uri="{0D108BD9-81ED-4DB2-BD59-A6C34878D82A}">
                    <a16:rowId xmlns:a16="http://schemas.microsoft.com/office/drawing/2014/main" val="2145837474"/>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Cantabria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0,5%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479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1,5%</a:t>
                      </a:r>
                    </a:p>
                  </a:txBody>
                  <a:tcPr marL="9525" marR="9525" marT="9525" marB="0" anchor="b">
                    <a:lnL>
                      <a:noFill/>
                    </a:lnL>
                    <a:lnR>
                      <a:noFill/>
                    </a:lnR>
                    <a:lnT>
                      <a:noFill/>
                    </a:lnT>
                    <a:lnB>
                      <a:noFill/>
                    </a:lnB>
                  </a:tcPr>
                </a:tc>
                <a:extLst>
                  <a:ext uri="{0D108BD9-81ED-4DB2-BD59-A6C34878D82A}">
                    <a16:rowId xmlns:a16="http://schemas.microsoft.com/office/drawing/2014/main" val="1130001860"/>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Castilla-La Mancha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0,0%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299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1,0%</a:t>
                      </a:r>
                    </a:p>
                  </a:txBody>
                  <a:tcPr marL="9525" marR="9525" marT="9525" marB="0" anchor="b">
                    <a:lnL>
                      <a:noFill/>
                    </a:lnL>
                    <a:lnR>
                      <a:noFill/>
                    </a:lnR>
                    <a:lnT>
                      <a:noFill/>
                    </a:lnT>
                    <a:lnB>
                      <a:noFill/>
                    </a:lnB>
                  </a:tcPr>
                </a:tc>
                <a:extLst>
                  <a:ext uri="{0D108BD9-81ED-4DB2-BD59-A6C34878D82A}">
                    <a16:rowId xmlns:a16="http://schemas.microsoft.com/office/drawing/2014/main" val="3665195941"/>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Castilla y León</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48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949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3,1%</a:t>
                      </a:r>
                    </a:p>
                  </a:txBody>
                  <a:tcPr marL="9525" marR="9525" marT="9525" marB="0" anchor="b">
                    <a:lnL>
                      <a:noFill/>
                    </a:lnL>
                    <a:lnR>
                      <a:noFill/>
                    </a:lnR>
                    <a:lnT>
                      <a:noFill/>
                    </a:lnT>
                    <a:lnB>
                      <a:noFill/>
                    </a:lnB>
                  </a:tcPr>
                </a:tc>
                <a:extLst>
                  <a:ext uri="{0D108BD9-81ED-4DB2-BD59-A6C34878D82A}">
                    <a16:rowId xmlns:a16="http://schemas.microsoft.com/office/drawing/2014/main" val="4025673866"/>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Cataluña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1.913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46,0%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dirty="0">
                          <a:solidFill>
                            <a:schemeClr val="tx1"/>
                          </a:solidFill>
                          <a:effectLst/>
                          <a:latin typeface="Verdana" panose="020B0604030504040204" pitchFamily="34" charset="0"/>
                          <a:ea typeface="+mn-ea"/>
                          <a:cs typeface="Arial" panose="020B0604020202020204" pitchFamily="34" charset="0"/>
                        </a:rPr>
                        <a:t>8.348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26,9%</a:t>
                      </a:r>
                    </a:p>
                  </a:txBody>
                  <a:tcPr marL="9525" marR="9525" marT="9525" marB="0" anchor="b">
                    <a:lnL>
                      <a:noFill/>
                    </a:lnL>
                    <a:lnR>
                      <a:noFill/>
                    </a:lnR>
                    <a:lnT>
                      <a:noFill/>
                    </a:lnT>
                    <a:lnB>
                      <a:noFill/>
                    </a:lnB>
                  </a:tcPr>
                </a:tc>
                <a:extLst>
                  <a:ext uri="{0D108BD9-81ED-4DB2-BD59-A6C34878D82A}">
                    <a16:rowId xmlns:a16="http://schemas.microsoft.com/office/drawing/2014/main" val="3332324061"/>
                  </a:ext>
                </a:extLst>
              </a:tr>
              <a:tr h="250886">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Comunidad Valenciana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196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4,7%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3.523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11,4%</a:t>
                      </a:r>
                    </a:p>
                  </a:txBody>
                  <a:tcPr marL="9525" marR="9525" marT="9525" marB="0" anchor="b">
                    <a:lnL>
                      <a:noFill/>
                    </a:lnL>
                    <a:lnR>
                      <a:noFill/>
                    </a:lnR>
                    <a:lnT>
                      <a:noFill/>
                    </a:lnT>
                    <a:lnB>
                      <a:noFill/>
                    </a:lnB>
                  </a:tcPr>
                </a:tc>
                <a:extLst>
                  <a:ext uri="{0D108BD9-81ED-4DB2-BD59-A6C34878D82A}">
                    <a16:rowId xmlns:a16="http://schemas.microsoft.com/office/drawing/2014/main" val="3232385116"/>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Extremadura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0,0%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317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1,0%</a:t>
                      </a:r>
                    </a:p>
                  </a:txBody>
                  <a:tcPr marL="9525" marR="9525" marT="9525" marB="0" anchor="b">
                    <a:lnL>
                      <a:noFill/>
                    </a:lnL>
                    <a:lnR>
                      <a:noFill/>
                    </a:lnR>
                    <a:lnT>
                      <a:noFill/>
                    </a:lnT>
                    <a:lnB>
                      <a:noFill/>
                    </a:lnB>
                  </a:tcPr>
                </a:tc>
                <a:extLst>
                  <a:ext uri="{0D108BD9-81ED-4DB2-BD59-A6C34878D82A}">
                    <a16:rowId xmlns:a16="http://schemas.microsoft.com/office/drawing/2014/main" val="2278517894"/>
                  </a:ext>
                </a:extLst>
              </a:tr>
              <a:tr h="250886">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Galicia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63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1.860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6,0%</a:t>
                      </a:r>
                    </a:p>
                  </a:txBody>
                  <a:tcPr marL="9525" marR="9525" marT="9525" marB="0" anchor="b">
                    <a:lnL>
                      <a:noFill/>
                    </a:lnL>
                    <a:lnR>
                      <a:noFill/>
                    </a:lnR>
                    <a:lnT>
                      <a:noFill/>
                    </a:lnT>
                    <a:lnB>
                      <a:noFill/>
                    </a:lnB>
                  </a:tcPr>
                </a:tc>
                <a:extLst>
                  <a:ext uri="{0D108BD9-81ED-4DB2-BD59-A6C34878D82A}">
                    <a16:rowId xmlns:a16="http://schemas.microsoft.com/office/drawing/2014/main" val="1312523893"/>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Islas Baleares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0,1%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dirty="0">
                          <a:solidFill>
                            <a:schemeClr val="tx1"/>
                          </a:solidFill>
                          <a:effectLst/>
                          <a:latin typeface="Verdana" panose="020B0604030504040204" pitchFamily="34" charset="0"/>
                          <a:ea typeface="+mn-ea"/>
                          <a:cs typeface="Arial" panose="020B0604020202020204" pitchFamily="34" charset="0"/>
                        </a:rPr>
                        <a:t>489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1,6%</a:t>
                      </a:r>
                    </a:p>
                  </a:txBody>
                  <a:tcPr marL="9525" marR="9525" marT="9525" marB="0" anchor="b">
                    <a:lnL>
                      <a:noFill/>
                    </a:lnL>
                    <a:lnR>
                      <a:noFill/>
                    </a:lnR>
                    <a:lnT>
                      <a:noFill/>
                    </a:lnT>
                    <a:lnB>
                      <a:noFill/>
                    </a:lnB>
                  </a:tcPr>
                </a:tc>
                <a:extLst>
                  <a:ext uri="{0D108BD9-81ED-4DB2-BD59-A6C34878D82A}">
                    <a16:rowId xmlns:a16="http://schemas.microsoft.com/office/drawing/2014/main" val="532507152"/>
                  </a:ext>
                </a:extLst>
              </a:tr>
              <a:tr h="250886">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Arial" panose="020B0604020202020204" pitchFamily="34" charset="0"/>
                        </a:rPr>
                        <a:t>La Rioja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0,0%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28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dirty="0">
                          <a:solidFill>
                            <a:schemeClr val="tx1"/>
                          </a:solidFill>
                          <a:effectLst/>
                          <a:latin typeface="Verdana" panose="020B0604030504040204" pitchFamily="34" charset="0"/>
                          <a:ea typeface="+mn-ea"/>
                          <a:cs typeface="Arial" panose="020B0604020202020204" pitchFamily="34" charset="0"/>
                        </a:rPr>
                        <a:t>0,1%</a:t>
                      </a:r>
                    </a:p>
                  </a:txBody>
                  <a:tcPr marL="9525" marR="9525" marT="9525" marB="0" anchor="b">
                    <a:lnL>
                      <a:noFill/>
                    </a:lnL>
                    <a:lnR>
                      <a:noFill/>
                    </a:lnR>
                    <a:lnT>
                      <a:noFill/>
                    </a:lnT>
                    <a:lnB>
                      <a:noFill/>
                    </a:lnB>
                  </a:tcPr>
                </a:tc>
                <a:extLst>
                  <a:ext uri="{0D108BD9-81ED-4DB2-BD59-A6C34878D82A}">
                    <a16:rowId xmlns:a16="http://schemas.microsoft.com/office/drawing/2014/main" val="3507058445"/>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Madrid</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1.412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33,9%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7.466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dirty="0">
                          <a:solidFill>
                            <a:schemeClr val="tx1"/>
                          </a:solidFill>
                          <a:effectLst/>
                          <a:latin typeface="Verdana" panose="020B0604030504040204" pitchFamily="34" charset="0"/>
                          <a:ea typeface="+mn-ea"/>
                          <a:cs typeface="Arial" panose="020B0604020202020204" pitchFamily="34" charset="0"/>
                        </a:rPr>
                        <a:t>24,1%</a:t>
                      </a:r>
                    </a:p>
                  </a:txBody>
                  <a:tcPr marL="9525" marR="9525" marT="9525" marB="0" anchor="b">
                    <a:lnL>
                      <a:noFill/>
                    </a:lnL>
                    <a:lnR>
                      <a:noFill/>
                    </a:lnR>
                    <a:lnT>
                      <a:noFill/>
                    </a:lnT>
                    <a:lnB>
                      <a:noFill/>
                    </a:lnB>
                  </a:tcPr>
                </a:tc>
                <a:extLst>
                  <a:ext uri="{0D108BD9-81ED-4DB2-BD59-A6C34878D82A}">
                    <a16:rowId xmlns:a16="http://schemas.microsoft.com/office/drawing/2014/main" val="180722149"/>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Navarra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232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5,6%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634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dirty="0">
                          <a:solidFill>
                            <a:schemeClr val="tx1"/>
                          </a:solidFill>
                          <a:effectLst/>
                          <a:latin typeface="Verdana" panose="020B0604030504040204" pitchFamily="34" charset="0"/>
                          <a:ea typeface="+mn-ea"/>
                          <a:cs typeface="Arial" panose="020B0604020202020204" pitchFamily="34" charset="0"/>
                        </a:rPr>
                        <a:t>2,0%</a:t>
                      </a:r>
                    </a:p>
                  </a:txBody>
                  <a:tcPr marL="9525" marR="9525" marT="9525" marB="0" anchor="b">
                    <a:lnL>
                      <a:noFill/>
                    </a:lnL>
                    <a:lnR>
                      <a:noFill/>
                    </a:lnR>
                    <a:lnT>
                      <a:noFill/>
                    </a:lnT>
                    <a:lnB>
                      <a:noFill/>
                    </a:lnB>
                  </a:tcPr>
                </a:tc>
                <a:extLst>
                  <a:ext uri="{0D108BD9-81ED-4DB2-BD59-A6C34878D82A}">
                    <a16:rowId xmlns:a16="http://schemas.microsoft.com/office/drawing/2014/main" val="4227303119"/>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País Vasco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36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0,9%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880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dirty="0">
                          <a:solidFill>
                            <a:schemeClr val="tx1"/>
                          </a:solidFill>
                          <a:effectLst/>
                          <a:latin typeface="Verdana" panose="020B0604030504040204" pitchFamily="34" charset="0"/>
                          <a:ea typeface="+mn-ea"/>
                          <a:cs typeface="Arial" panose="020B0604020202020204" pitchFamily="34" charset="0"/>
                        </a:rPr>
                        <a:t>2,8%</a:t>
                      </a:r>
                    </a:p>
                  </a:txBody>
                  <a:tcPr marL="9525" marR="9525" marT="9525" marB="0" anchor="b">
                    <a:lnL>
                      <a:noFill/>
                    </a:lnL>
                    <a:lnR>
                      <a:noFill/>
                    </a:lnR>
                    <a:lnT>
                      <a:noFill/>
                    </a:lnT>
                    <a:lnB>
                      <a:noFill/>
                    </a:lnB>
                  </a:tcPr>
                </a:tc>
                <a:extLst>
                  <a:ext uri="{0D108BD9-81ED-4DB2-BD59-A6C34878D82A}">
                    <a16:rowId xmlns:a16="http://schemas.microsoft.com/office/drawing/2014/main" val="3799353803"/>
                  </a:ext>
                </a:extLst>
              </a:tr>
              <a:tr h="25088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Región de Murcia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0,0%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a:solidFill>
                            <a:schemeClr val="tx1"/>
                          </a:solidFill>
                          <a:effectLst/>
                          <a:latin typeface="Verdana" panose="020B0604030504040204" pitchFamily="34" charset="0"/>
                          <a:ea typeface="+mn-ea"/>
                          <a:cs typeface="Arial" panose="020B0604020202020204" pitchFamily="34" charset="0"/>
                        </a:rPr>
                        <a:t>419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200" kern="1200" dirty="0">
                          <a:solidFill>
                            <a:schemeClr val="tx1"/>
                          </a:solidFill>
                          <a:effectLst/>
                          <a:latin typeface="Verdana" panose="020B0604030504040204" pitchFamily="34" charset="0"/>
                          <a:ea typeface="+mn-ea"/>
                          <a:cs typeface="Arial" panose="020B0604020202020204" pitchFamily="34" charset="0"/>
                        </a:rPr>
                        <a:t>1,4%</a:t>
                      </a:r>
                    </a:p>
                  </a:txBody>
                  <a:tcPr marL="9525" marR="9525" marT="9525" marB="0" anchor="b">
                    <a:lnL>
                      <a:noFill/>
                    </a:lnL>
                    <a:lnR>
                      <a:noFill/>
                    </a:lnR>
                    <a:lnT>
                      <a:noFill/>
                    </a:lnT>
                    <a:lnB>
                      <a:noFill/>
                    </a:lnB>
                  </a:tcPr>
                </a:tc>
                <a:extLst>
                  <a:ext uri="{0D108BD9-81ED-4DB2-BD59-A6C34878D82A}">
                    <a16:rowId xmlns:a16="http://schemas.microsoft.com/office/drawing/2014/main" val="2754424934"/>
                  </a:ext>
                </a:extLst>
              </a:tr>
              <a:tr h="365117">
                <a:tc>
                  <a:txBody>
                    <a:bodyPr/>
                    <a:lstStyle/>
                    <a:p>
                      <a:pPr algn="l" fontAlgn="b"/>
                      <a:endParaRPr lang="es-ES" sz="1100" b="0" i="0" u="none" strike="noStrike">
                        <a:solidFill>
                          <a:srgbClr val="000000"/>
                        </a:solidFill>
                        <a:effectLst/>
                        <a:latin typeface="Calibri" panose="020F0502020204030204" pitchFamily="34" charset="0"/>
                      </a:endParaRPr>
                    </a:p>
                  </a:txBody>
                  <a:tcPr marL="9525" marR="9525" marT="9525" marB="0" anchor="b">
                    <a:lnL>
                      <a:noFill/>
                    </a:lnL>
                    <a:lnR>
                      <a:noFill/>
                    </a:lnR>
                    <a:lnT>
                      <a:noFill/>
                    </a:lnT>
                    <a:lnB>
                      <a:noFill/>
                    </a:lnB>
                  </a:tcPr>
                </a:tc>
                <a:tc>
                  <a:txBody>
                    <a:bodyPr/>
                    <a:lstStyle/>
                    <a:p>
                      <a:pPr marL="0" marR="71755" algn="r"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4.162</a:t>
                      </a:r>
                    </a:p>
                  </a:txBody>
                  <a:tcPr marL="9525" marR="9525" marT="9525" marB="0" anchor="ctr">
                    <a:lnL>
                      <a:noFill/>
                    </a:lnL>
                    <a:lnR>
                      <a:noFill/>
                    </a:lnR>
                    <a:lnT>
                      <a:noFill/>
                    </a:lnT>
                    <a:lnB>
                      <a:noFill/>
                    </a:lnB>
                    <a:solidFill>
                      <a:srgbClr val="F09686"/>
                    </a:solidFill>
                  </a:tcPr>
                </a:tc>
                <a:tc>
                  <a:txBody>
                    <a:bodyPr/>
                    <a:lstStyle/>
                    <a:p>
                      <a:pPr marL="0" marR="71755" algn="r"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100,0%</a:t>
                      </a:r>
                    </a:p>
                  </a:txBody>
                  <a:tcPr marL="9525" marR="9525" marT="9525" marB="0" anchor="ctr">
                    <a:lnL>
                      <a:noFill/>
                    </a:lnL>
                    <a:lnR>
                      <a:noFill/>
                    </a:lnR>
                    <a:lnT>
                      <a:noFill/>
                    </a:lnT>
                    <a:lnB>
                      <a:noFill/>
                    </a:lnB>
                    <a:solidFill>
                      <a:srgbClr val="F09686"/>
                    </a:solidFill>
                  </a:tcPr>
                </a:tc>
                <a:tc>
                  <a:txBody>
                    <a:bodyPr/>
                    <a:lstStyle/>
                    <a:p>
                      <a:pPr marL="0" marR="71755" algn="r"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30.985</a:t>
                      </a:r>
                    </a:p>
                  </a:txBody>
                  <a:tcPr marL="9525" marR="9525" marT="9525" marB="0" anchor="ctr">
                    <a:lnL>
                      <a:noFill/>
                    </a:lnL>
                    <a:lnR>
                      <a:noFill/>
                    </a:lnR>
                    <a:lnT>
                      <a:noFill/>
                    </a:lnT>
                    <a:lnB>
                      <a:noFill/>
                    </a:lnB>
                    <a:solidFill>
                      <a:srgbClr val="F09686"/>
                    </a:solidFill>
                  </a:tcPr>
                </a:tc>
                <a:tc>
                  <a:txBody>
                    <a:bodyPr/>
                    <a:lstStyle/>
                    <a:p>
                      <a:pPr marL="0" marR="71755" algn="r"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Arial" panose="020B0604020202020204" pitchFamily="34" charset="0"/>
                        </a:rPr>
                        <a:t>100,0%</a:t>
                      </a:r>
                    </a:p>
                  </a:txBody>
                  <a:tcPr marL="9525" marR="9525" marT="9525" marB="0" anchor="ctr">
                    <a:lnL>
                      <a:noFill/>
                    </a:lnL>
                    <a:lnR>
                      <a:noFill/>
                    </a:lnR>
                    <a:lnT>
                      <a:noFill/>
                    </a:lnT>
                    <a:lnB>
                      <a:noFill/>
                    </a:lnB>
                    <a:solidFill>
                      <a:srgbClr val="F09686"/>
                    </a:solidFill>
                  </a:tcPr>
                </a:tc>
                <a:extLst>
                  <a:ext uri="{0D108BD9-81ED-4DB2-BD59-A6C34878D82A}">
                    <a16:rowId xmlns:a16="http://schemas.microsoft.com/office/drawing/2014/main" val="1712371851"/>
                  </a:ext>
                </a:extLst>
              </a:tr>
            </a:tbl>
          </a:graphicData>
        </a:graphic>
      </p:graphicFrame>
    </p:spTree>
    <p:extLst>
      <p:ext uri="{BB962C8B-B14F-4D97-AF65-F5344CB8AC3E}">
        <p14:creationId xmlns:p14="http://schemas.microsoft.com/office/powerpoint/2010/main" val="33471396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0154627-6BF2-0715-E42E-BA36E32AE676}"/>
              </a:ext>
            </a:extLst>
          </p:cNvPr>
          <p:cNvPicPr>
            <a:picLocks noChangeAspect="1"/>
          </p:cNvPicPr>
          <p:nvPr/>
        </p:nvPicPr>
        <p:blipFill>
          <a:blip r:embed="rId2"/>
          <a:stretch>
            <a:fillRect/>
          </a:stretch>
        </p:blipFill>
        <p:spPr>
          <a:xfrm>
            <a:off x="180000" y="720001"/>
            <a:ext cx="8781822" cy="5688000"/>
          </a:xfrm>
          <a:prstGeom prst="rect">
            <a:avLst/>
          </a:prstGeom>
        </p:spPr>
      </p:pic>
      <p:sp>
        <p:nvSpPr>
          <p:cNvPr id="2" name="Title 1"/>
          <p:cNvSpPr>
            <a:spLocks noGrp="1"/>
          </p:cNvSpPr>
          <p:nvPr>
            <p:ph type="title"/>
          </p:nvPr>
        </p:nvSpPr>
        <p:spPr/>
        <p:txBody>
          <a:bodyPr/>
          <a:lstStyle/>
          <a:p>
            <a:r>
              <a:rPr lang="es-ES_tradnl" dirty="0" err="1"/>
              <a:t>CEICs</a:t>
            </a:r>
            <a:r>
              <a:rPr lang="es-ES_tradnl" dirty="0"/>
              <a:t> de referencia y participaciones por CA</a:t>
            </a:r>
            <a:endParaRPr lang="es-ES" dirty="0"/>
          </a:p>
        </p:txBody>
      </p:sp>
      <p:sp>
        <p:nvSpPr>
          <p:cNvPr id="9"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Text Box 16"/>
          <p:cNvSpPr txBox="1">
            <a:spLocks noChangeArrowheads="1"/>
          </p:cNvSpPr>
          <p:nvPr/>
        </p:nvSpPr>
        <p:spPr bwMode="auto">
          <a:xfrm>
            <a:off x="3571868" y="3646488"/>
            <a:ext cx="4071937" cy="1150123"/>
          </a:xfrm>
          <a:prstGeom prst="rect">
            <a:avLst/>
          </a:prstGeom>
          <a:solidFill>
            <a:schemeClr val="bg1">
              <a:lumMod val="95000"/>
            </a:schemeClr>
          </a:solidFill>
          <a:ln w="9525">
            <a:noFill/>
            <a:miter lim="800000"/>
            <a:headEnd/>
            <a:tailEnd/>
          </a:ln>
          <a:effectLst/>
        </p:spPr>
        <p:txBody>
          <a:bodyPr>
            <a:spAutoFit/>
          </a:bodyPr>
          <a:lstStyle/>
          <a:p>
            <a:pPr lvl="0">
              <a:lnSpc>
                <a:spcPct val="110000"/>
              </a:lnSpc>
              <a:spcBef>
                <a:spcPct val="20000"/>
              </a:spcBef>
              <a:defRPr/>
            </a:pPr>
            <a:r>
              <a:rPr kumimoji="0" lang="es-ES_tradnl" sz="1600" b="1" i="0" u="none" strike="noStrike" kern="1200" cap="none" spc="0" normalizeH="0" baseline="0" noProof="0" dirty="0">
                <a:ln>
                  <a:noFill/>
                </a:ln>
                <a:solidFill>
                  <a:prstClr val="black"/>
                </a:solidFill>
                <a:effectLst/>
                <a:uLnTx/>
                <a:uFillTx/>
                <a:latin typeface="Tahoma" pitchFamily="34" charset="0"/>
                <a:ea typeface="+mn-ea"/>
                <a:cs typeface="+mn-cs"/>
              </a:rPr>
              <a:t>Distribución</a:t>
            </a:r>
            <a:r>
              <a:rPr kumimoji="0" lang="es-ES_tradnl"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s-ES_tradnl" sz="1600" b="1" i="0" u="none" strike="noStrike" kern="1200" cap="none" spc="0" normalizeH="0" baseline="0" noProof="0" dirty="0">
                <a:ln>
                  <a:noFill/>
                </a:ln>
                <a:solidFill>
                  <a:prstClr val="black"/>
                </a:solidFill>
                <a:effectLst/>
                <a:uLnTx/>
                <a:uFillTx/>
                <a:latin typeface="Tahoma" pitchFamily="34" charset="0"/>
                <a:ea typeface="+mn-ea"/>
                <a:cs typeface="+mn-cs"/>
              </a:rPr>
              <a:t>por CCAA</a:t>
            </a:r>
            <a:r>
              <a:rPr kumimoji="0" lang="es-ES_tradnl" sz="1600" b="0" i="0" u="none" strike="noStrike" kern="1200" cap="none" spc="0" normalizeH="0" baseline="0" noProof="0" dirty="0">
                <a:ln>
                  <a:noFill/>
                </a:ln>
                <a:solidFill>
                  <a:prstClr val="black"/>
                </a:solidFill>
                <a:effectLst/>
                <a:uLnTx/>
                <a:uFillTx/>
                <a:latin typeface="Tahoma" pitchFamily="34" charset="0"/>
                <a:ea typeface="+mn-ea"/>
                <a:cs typeface="+mn-cs"/>
              </a:rPr>
              <a:t> de los </a:t>
            </a:r>
            <a:r>
              <a:rPr kumimoji="0" lang="es-ES_tradnl" sz="1600" b="1" i="0" u="none" strike="noStrike" kern="1200" cap="none" spc="0" normalizeH="0" baseline="0" noProof="0" dirty="0" err="1">
                <a:ln>
                  <a:noFill/>
                </a:ln>
                <a:solidFill>
                  <a:prstClr val="black"/>
                </a:solidFill>
                <a:effectLst/>
                <a:uLnTx/>
                <a:uFillTx/>
                <a:latin typeface="Tahoma" pitchFamily="34" charset="0"/>
                <a:ea typeface="+mn-ea"/>
                <a:cs typeface="+mn-cs"/>
              </a:rPr>
              <a:t>CEICs</a:t>
            </a:r>
            <a:r>
              <a:rPr kumimoji="0" lang="es-ES_tradnl" sz="1600" b="1" i="0" u="none" strike="noStrike" kern="1200" cap="none" spc="0" normalizeH="0" baseline="0" noProof="0" dirty="0">
                <a:ln>
                  <a:noFill/>
                </a:ln>
                <a:solidFill>
                  <a:prstClr val="black"/>
                </a:solidFill>
                <a:effectLst/>
                <a:uLnTx/>
                <a:uFillTx/>
                <a:latin typeface="Tahoma" pitchFamily="34" charset="0"/>
                <a:ea typeface="+mn-ea"/>
                <a:cs typeface="+mn-cs"/>
              </a:rPr>
              <a:t> de Referencia</a:t>
            </a:r>
            <a:r>
              <a:rPr kumimoji="0" lang="es-ES_tradnl" sz="1600" b="0" i="0" u="none" strike="noStrike" kern="1200" cap="none" spc="0" normalizeH="0" baseline="0" noProof="0" dirty="0">
                <a:ln>
                  <a:noFill/>
                </a:ln>
                <a:solidFill>
                  <a:prstClr val="black"/>
                </a:solidFill>
                <a:effectLst/>
                <a:uLnTx/>
                <a:uFillTx/>
                <a:latin typeface="Tahoma" pitchFamily="34" charset="0"/>
                <a:ea typeface="+mn-ea"/>
                <a:cs typeface="+mn-cs"/>
              </a:rPr>
              <a:t> de los </a:t>
            </a:r>
            <a:r>
              <a:rPr lang="es-ES_tradnl" sz="1600" dirty="0">
                <a:solidFill>
                  <a:prstClr val="black"/>
                </a:solidFill>
                <a:latin typeface="Tahoma" pitchFamily="34" charset="0"/>
              </a:rPr>
              <a:t>4.162 </a:t>
            </a:r>
            <a:r>
              <a:rPr kumimoji="0" lang="es-ES_tradnl" sz="1600" b="0" i="0" u="none" strike="noStrike" kern="1200" cap="none" spc="0" normalizeH="0" baseline="0" noProof="0" dirty="0">
                <a:ln>
                  <a:noFill/>
                </a:ln>
                <a:solidFill>
                  <a:prstClr val="black"/>
                </a:solidFill>
                <a:effectLst/>
                <a:uLnTx/>
                <a:uFillTx/>
                <a:latin typeface="Tahoma" pitchFamily="34" charset="0"/>
                <a:ea typeface="+mn-ea"/>
                <a:cs typeface="+mn-cs"/>
              </a:rPr>
              <a:t>Ensayos Clínicos (EECC) y de las </a:t>
            </a:r>
            <a:r>
              <a:rPr lang="es-ES_tradnl" sz="1600" dirty="0">
                <a:solidFill>
                  <a:prstClr val="black"/>
                </a:solidFill>
                <a:latin typeface="Tahoma" pitchFamily="34" charset="0"/>
              </a:rPr>
              <a:t>30.985 </a:t>
            </a:r>
            <a:r>
              <a:rPr kumimoji="0" lang="es-ES_tradnl" sz="1600" b="1" i="0" u="none" strike="noStrike" kern="1200" cap="none" spc="0" normalizeH="0" baseline="0" noProof="0" dirty="0">
                <a:ln>
                  <a:noFill/>
                </a:ln>
                <a:solidFill>
                  <a:prstClr val="black"/>
                </a:solidFill>
                <a:effectLst/>
                <a:uLnTx/>
                <a:uFillTx/>
                <a:latin typeface="Tahoma" pitchFamily="34" charset="0"/>
                <a:ea typeface="+mn-ea"/>
                <a:cs typeface="+mn-cs"/>
              </a:rPr>
              <a:t>Participaciones de Centros en Ensayos Clínicos</a:t>
            </a:r>
            <a:r>
              <a:rPr kumimoji="0" lang="es-ES_tradnl" sz="1600" b="0" i="0" u="none" strike="noStrike" kern="1200" cap="none" spc="0" normalizeH="0" baseline="0" noProof="0" dirty="0">
                <a:ln>
                  <a:noFill/>
                </a:ln>
                <a:solidFill>
                  <a:prstClr val="black"/>
                </a:solidFill>
                <a:effectLst/>
                <a:uLnTx/>
                <a:uFillTx/>
                <a:latin typeface="Tahoma" pitchFamily="34" charset="0"/>
                <a:ea typeface="+mn-ea"/>
                <a:cs typeface="+mn-cs"/>
              </a:rPr>
              <a:t> (PCEC)</a:t>
            </a:r>
            <a:endParaRPr kumimoji="0" lang="es-ES" sz="1600" b="0" i="0" u="none" strike="noStrike" kern="1200" cap="none" spc="0" normalizeH="0" baseline="0" noProof="0" dirty="0">
              <a:ln>
                <a:noFill/>
              </a:ln>
              <a:solidFill>
                <a:prstClr val="black"/>
              </a:solidFill>
              <a:effectLst/>
              <a:uLnTx/>
              <a:uFillTx/>
              <a:latin typeface="Tahoma" pitchFamily="34" charset="0"/>
              <a:ea typeface="+mn-ea"/>
              <a:cs typeface="+mn-cs"/>
            </a:endParaRPr>
          </a:p>
        </p:txBody>
      </p:sp>
      <p:sp>
        <p:nvSpPr>
          <p:cNvPr id="8" name="Text Box 19"/>
          <p:cNvSpPr txBox="1">
            <a:spLocks noChangeArrowheads="1"/>
          </p:cNvSpPr>
          <p:nvPr/>
        </p:nvSpPr>
        <p:spPr bwMode="auto">
          <a:xfrm>
            <a:off x="7454900" y="5286388"/>
            <a:ext cx="1417638" cy="517525"/>
          </a:xfrm>
          <a:prstGeom prst="rect">
            <a:avLst/>
          </a:prstGeom>
          <a:solidFill>
            <a:schemeClr val="bg1"/>
          </a:solid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1" i="0" u="none" strike="noStrike" kern="1200" cap="none" spc="0" normalizeH="0" baseline="0" noProof="0" dirty="0">
                <a:ln>
                  <a:noFill/>
                </a:ln>
                <a:solidFill>
                  <a:prstClr val="black"/>
                </a:solidFill>
                <a:effectLst/>
                <a:uLnTx/>
                <a:uFillTx/>
                <a:latin typeface="Tahoma" pitchFamily="34" charset="0"/>
                <a:ea typeface="+mn-ea"/>
                <a:cs typeface="+mn-cs"/>
              </a:rPr>
              <a:t>Porcentaje sobre el total</a:t>
            </a:r>
            <a:endParaRPr kumimoji="0" lang="en-GB" sz="1400" b="1" i="0" u="none" strike="noStrike" kern="1200" cap="none" spc="0" normalizeH="0" baseline="0" noProof="0" dirty="0">
              <a:ln>
                <a:noFill/>
              </a:ln>
              <a:solidFill>
                <a:prstClr val="black"/>
              </a:solidFill>
              <a:effectLst/>
              <a:uLnTx/>
              <a:uFillTx/>
              <a:latin typeface="Tahoma" pitchFamily="34" charset="0"/>
              <a:ea typeface="+mn-ea"/>
              <a:cs typeface="+mn-cs"/>
            </a:endParaRPr>
          </a:p>
        </p:txBody>
      </p:sp>
    </p:spTree>
    <p:extLst>
      <p:ext uri="{BB962C8B-B14F-4D97-AF65-F5344CB8AC3E}">
        <p14:creationId xmlns:p14="http://schemas.microsoft.com/office/powerpoint/2010/main" val="235770411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A7AB887C-CFDD-D524-9B31-953B26D1491F}"/>
              </a:ext>
            </a:extLst>
          </p:cNvPr>
          <p:cNvPicPr>
            <a:picLocks noChangeAspect="1"/>
          </p:cNvPicPr>
          <p:nvPr/>
        </p:nvPicPr>
        <p:blipFill>
          <a:blip r:embed="rId2"/>
          <a:stretch>
            <a:fillRect/>
          </a:stretch>
        </p:blipFill>
        <p:spPr>
          <a:xfrm>
            <a:off x="72001" y="792000"/>
            <a:ext cx="8349721" cy="5436000"/>
          </a:xfrm>
          <a:prstGeom prst="rect">
            <a:avLst/>
          </a:prstGeom>
        </p:spPr>
      </p:pic>
      <p:sp>
        <p:nvSpPr>
          <p:cNvPr id="2" name="Title 1"/>
          <p:cNvSpPr>
            <a:spLocks noGrp="1"/>
          </p:cNvSpPr>
          <p:nvPr>
            <p:ph type="title"/>
          </p:nvPr>
        </p:nvSpPr>
        <p:spPr/>
        <p:txBody>
          <a:bodyPr/>
          <a:lstStyle/>
          <a:p>
            <a:r>
              <a:rPr lang="es-ES_tradnl" dirty="0"/>
              <a:t>Evolución de las participaciones por CA</a:t>
            </a:r>
            <a:endParaRPr lang="es-ES" dirty="0"/>
          </a:p>
        </p:txBody>
      </p:sp>
      <p:sp>
        <p:nvSpPr>
          <p:cNvPr id="9"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6"/>
          <p:cNvSpPr>
            <a:spLocks noChangeArrowheads="1"/>
          </p:cNvSpPr>
          <p:nvPr/>
        </p:nvSpPr>
        <p:spPr bwMode="auto">
          <a:xfrm>
            <a:off x="6732240" y="2808000"/>
            <a:ext cx="2270125" cy="1966935"/>
          </a:xfrm>
          <a:prstGeom prst="rect">
            <a:avLst/>
          </a:prstGeom>
          <a:solidFill>
            <a:srgbClr val="EAEAEA"/>
          </a:solidFill>
          <a:ln w="9525">
            <a:noFill/>
            <a:miter lim="800000"/>
            <a:headEnd/>
            <a:tailEnd/>
          </a:ln>
          <a:effectLst/>
        </p:spPr>
        <p:txBody>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Participaciones de Centros de las CCAA en Ensayos Clínicos por semestre: </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siete principales CCAA que acumulan más del 86% de las PCEC.</a:t>
            </a:r>
          </a:p>
        </p:txBody>
      </p:sp>
      <p:sp>
        <p:nvSpPr>
          <p:cNvPr id="8" name="Rectangle 8"/>
          <p:cNvSpPr>
            <a:spLocks noChangeArrowheads="1"/>
          </p:cNvSpPr>
          <p:nvPr/>
        </p:nvSpPr>
        <p:spPr bwMode="auto">
          <a:xfrm>
            <a:off x="6759605" y="5000636"/>
            <a:ext cx="2098675" cy="1109663"/>
          </a:xfrm>
          <a:prstGeom prst="rect">
            <a:avLst/>
          </a:prstGeom>
          <a:noFill/>
          <a:ln w="9525">
            <a:solidFill>
              <a:schemeClr val="tx1"/>
            </a:solidFill>
            <a:miter lim="800000"/>
            <a:headEnd/>
            <a:tailEnd/>
          </a:ln>
          <a:effectLst/>
        </p:spPr>
        <p:txBody>
          <a:bodyPr>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PC</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EC con fecha de envío al CEIC de </a:t>
            </a:r>
            <a:r>
              <a:rPr kumimoji="0" lang="es-ES" sz="1200" b="0" i="0" u="none" strike="noStrike" kern="1200" cap="none" spc="0" normalizeH="0" baseline="0" noProof="0" dirty="0" err="1">
                <a:ln>
                  <a:noFill/>
                </a:ln>
                <a:solidFill>
                  <a:srgbClr val="2D2323"/>
                </a:solidFill>
                <a:effectLst/>
                <a:uLnTx/>
                <a:uFillTx/>
                <a:latin typeface="Tahoma" pitchFamily="34" charset="0"/>
                <a:ea typeface="+mn-ea"/>
                <a:cs typeface="+mn-cs"/>
              </a:rPr>
              <a:t>ref</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 / AEMPS dentro de cada semestre</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2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sobre el total de PCEC en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1225441960"/>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F0E21C6B-A7A8-EAEE-E39C-0930F4B710B8}"/>
              </a:ext>
            </a:extLst>
          </p:cNvPr>
          <p:cNvPicPr>
            <a:picLocks noChangeAspect="1"/>
          </p:cNvPicPr>
          <p:nvPr/>
        </p:nvPicPr>
        <p:blipFill>
          <a:blip r:embed="rId2"/>
          <a:stretch>
            <a:fillRect/>
          </a:stretch>
        </p:blipFill>
        <p:spPr>
          <a:xfrm>
            <a:off x="4500000" y="1620000"/>
            <a:ext cx="4572964" cy="4608000"/>
          </a:xfrm>
          <a:prstGeom prst="rect">
            <a:avLst/>
          </a:prstGeom>
        </p:spPr>
      </p:pic>
      <p:pic>
        <p:nvPicPr>
          <p:cNvPr id="6" name="Imagen 5">
            <a:extLst>
              <a:ext uri="{FF2B5EF4-FFF2-40B4-BE49-F238E27FC236}">
                <a16:creationId xmlns:a16="http://schemas.microsoft.com/office/drawing/2014/main" id="{6935072F-278F-322F-C815-1B98822BC189}"/>
              </a:ext>
            </a:extLst>
          </p:cNvPr>
          <p:cNvPicPr>
            <a:picLocks noChangeAspect="1"/>
          </p:cNvPicPr>
          <p:nvPr/>
        </p:nvPicPr>
        <p:blipFill>
          <a:blip r:embed="rId3"/>
          <a:stretch>
            <a:fillRect/>
          </a:stretch>
        </p:blipFill>
        <p:spPr>
          <a:xfrm>
            <a:off x="36000" y="1620000"/>
            <a:ext cx="4572964" cy="4608000"/>
          </a:xfrm>
          <a:prstGeom prst="rect">
            <a:avLst/>
          </a:prstGeom>
        </p:spPr>
      </p:pic>
      <p:sp>
        <p:nvSpPr>
          <p:cNvPr id="2" name="Title 1"/>
          <p:cNvSpPr>
            <a:spLocks noGrp="1"/>
          </p:cNvSpPr>
          <p:nvPr>
            <p:ph type="title"/>
          </p:nvPr>
        </p:nvSpPr>
        <p:spPr/>
        <p:txBody>
          <a:bodyPr/>
          <a:lstStyle/>
          <a:p>
            <a:r>
              <a:rPr lang="es-ES_tradnl" dirty="0"/>
              <a:t>Evolución de los </a:t>
            </a:r>
            <a:r>
              <a:rPr lang="es-ES_tradnl" dirty="0" err="1"/>
              <a:t>CEIm</a:t>
            </a:r>
            <a:r>
              <a:rPr lang="es-ES_tradnl" dirty="0"/>
              <a:t> y las PCEC por CA</a:t>
            </a:r>
            <a:endParaRPr lang="es-ES" dirty="0"/>
          </a:p>
        </p:txBody>
      </p:sp>
      <p:sp>
        <p:nvSpPr>
          <p:cNvPr id="8" name="Content Placeholder 2"/>
          <p:cNvSpPr>
            <a:spLocks noGrp="1"/>
          </p:cNvSpPr>
          <p:nvPr>
            <p:ph idx="1"/>
          </p:nvPr>
        </p:nvSpPr>
        <p:spPr>
          <a:xfrm>
            <a:off x="395536" y="836712"/>
            <a:ext cx="8424936" cy="584775"/>
          </a:xfrm>
        </p:spPr>
        <p:txBody>
          <a:bodyPr wrap="square">
            <a:spAutoFit/>
          </a:bodyPr>
          <a:lstStyle/>
          <a:p>
            <a:pPr marL="0" indent="0"/>
            <a:r>
              <a:rPr lang="es-ES_tradnl" sz="1600" dirty="0"/>
              <a:t>Evolución de los </a:t>
            </a:r>
            <a:r>
              <a:rPr lang="es-ES_tradnl" sz="1600" dirty="0" err="1"/>
              <a:t>CEIm</a:t>
            </a:r>
            <a:r>
              <a:rPr lang="es-ES_tradnl" sz="1600" dirty="0"/>
              <a:t> y participaciones por CA en tres periodos: 2004-2009, 2010-2015 y 2016-2021</a:t>
            </a:r>
            <a:endParaRPr lang="es-ES" sz="1600"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9" name="TextBox 8"/>
          <p:cNvSpPr txBox="1"/>
          <p:nvPr/>
        </p:nvSpPr>
        <p:spPr>
          <a:xfrm>
            <a:off x="1043608" y="1403484"/>
            <a:ext cx="16561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prstClr val="black"/>
                </a:solidFill>
                <a:effectLst/>
                <a:uLnTx/>
                <a:uFillTx/>
                <a:latin typeface="Calibri"/>
                <a:ea typeface="+mn-ea"/>
                <a:cs typeface="+mn-cs"/>
              </a:rPr>
              <a:t>Comités </a:t>
            </a: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TextBox 9"/>
          <p:cNvSpPr txBox="1"/>
          <p:nvPr/>
        </p:nvSpPr>
        <p:spPr>
          <a:xfrm>
            <a:off x="5436096" y="1412776"/>
            <a:ext cx="1656184" cy="369332"/>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prstClr val="black"/>
                </a:solidFill>
                <a:effectLst/>
                <a:uLnTx/>
                <a:uFillTx/>
                <a:latin typeface="Calibri"/>
                <a:ea typeface="+mn-ea"/>
                <a:cs typeface="+mn-cs"/>
              </a:rPr>
              <a:t>Participaciones </a:t>
            </a: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11" name="Rectangle 8"/>
          <p:cNvSpPr>
            <a:spLocks noChangeArrowheads="1"/>
          </p:cNvSpPr>
          <p:nvPr/>
        </p:nvSpPr>
        <p:spPr bwMode="auto">
          <a:xfrm>
            <a:off x="7596336" y="5229200"/>
            <a:ext cx="1403648" cy="701731"/>
          </a:xfrm>
          <a:prstGeom prst="rect">
            <a:avLst/>
          </a:prstGeom>
          <a:noFill/>
          <a:ln w="9525">
            <a:solidFill>
              <a:schemeClr val="tx1"/>
            </a:solid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_tradnl" sz="12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sobre el total  en cada periodo</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2383899529"/>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6000" y="216000"/>
            <a:ext cx="7480710" cy="540000"/>
          </a:xfrm>
        </p:spPr>
        <p:txBody>
          <a:bodyPr>
            <a:normAutofit/>
          </a:bodyPr>
          <a:lstStyle/>
          <a:p>
            <a:r>
              <a:rPr lang="es-ES_tradnl" sz="2600" dirty="0"/>
              <a:t>Participaciones en Centros por CA y por Fases</a:t>
            </a:r>
            <a:endParaRPr lang="es-ES" sz="2600" dirty="0"/>
          </a:p>
        </p:txBody>
      </p:sp>
      <p:sp>
        <p:nvSpPr>
          <p:cNvPr id="6"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graphicFrame>
        <p:nvGraphicFramePr>
          <p:cNvPr id="3" name="Tabla 2">
            <a:extLst>
              <a:ext uri="{FF2B5EF4-FFF2-40B4-BE49-F238E27FC236}">
                <a16:creationId xmlns:a16="http://schemas.microsoft.com/office/drawing/2014/main" id="{34CBE990-8754-4275-91B5-E7BC3DA51D0C}"/>
              </a:ext>
            </a:extLst>
          </p:cNvPr>
          <p:cNvGraphicFramePr>
            <a:graphicFrameLocks noGrp="1"/>
          </p:cNvGraphicFramePr>
          <p:nvPr>
            <p:extLst>
              <p:ext uri="{D42A27DB-BD31-4B8C-83A1-F6EECF244321}">
                <p14:modId xmlns:p14="http://schemas.microsoft.com/office/powerpoint/2010/main" val="1834871433"/>
              </p:ext>
            </p:extLst>
          </p:nvPr>
        </p:nvGraphicFramePr>
        <p:xfrm>
          <a:off x="827998" y="1044000"/>
          <a:ext cx="7704442" cy="4897833"/>
        </p:xfrm>
        <a:graphic>
          <a:graphicData uri="http://schemas.openxmlformats.org/drawingml/2006/table">
            <a:tbl>
              <a:tblPr/>
              <a:tblGrid>
                <a:gridCol w="2602783">
                  <a:extLst>
                    <a:ext uri="{9D8B030D-6E8A-4147-A177-3AD203B41FA5}">
                      <a16:colId xmlns:a16="http://schemas.microsoft.com/office/drawing/2014/main" val="3375211676"/>
                    </a:ext>
                  </a:extLst>
                </a:gridCol>
                <a:gridCol w="1312708">
                  <a:extLst>
                    <a:ext uri="{9D8B030D-6E8A-4147-A177-3AD203B41FA5}">
                      <a16:colId xmlns:a16="http://schemas.microsoft.com/office/drawing/2014/main" val="1705289445"/>
                    </a:ext>
                  </a:extLst>
                </a:gridCol>
                <a:gridCol w="1211887">
                  <a:extLst>
                    <a:ext uri="{9D8B030D-6E8A-4147-A177-3AD203B41FA5}">
                      <a16:colId xmlns:a16="http://schemas.microsoft.com/office/drawing/2014/main" val="3925360712"/>
                    </a:ext>
                  </a:extLst>
                </a:gridCol>
                <a:gridCol w="1162507">
                  <a:extLst>
                    <a:ext uri="{9D8B030D-6E8A-4147-A177-3AD203B41FA5}">
                      <a16:colId xmlns:a16="http://schemas.microsoft.com/office/drawing/2014/main" val="1788164339"/>
                    </a:ext>
                  </a:extLst>
                </a:gridCol>
                <a:gridCol w="1414557">
                  <a:extLst>
                    <a:ext uri="{9D8B030D-6E8A-4147-A177-3AD203B41FA5}">
                      <a16:colId xmlns:a16="http://schemas.microsoft.com/office/drawing/2014/main" val="2029462152"/>
                    </a:ext>
                  </a:extLst>
                </a:gridCol>
              </a:tblGrid>
              <a:tr h="255201">
                <a:tc>
                  <a:txBody>
                    <a:bodyPr/>
                    <a:lstStyle/>
                    <a:p>
                      <a:pPr algn="l" fontAlgn="b"/>
                      <a:endParaRPr lang="es-ES" sz="1000" b="0" i="0" u="none" strike="noStrike" dirty="0">
                        <a:effectLst/>
                        <a:latin typeface="Arial" panose="020B0604020202020204" pitchFamily="34" charset="0"/>
                      </a:endParaRP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Calibri" panose="020F0502020204030204" pitchFamily="34" charset="0"/>
                        </a:rPr>
                        <a:t>Fase I</a:t>
                      </a:r>
                    </a:p>
                  </a:txBody>
                  <a:tcPr marL="9525" marR="9525" marT="9525" marB="0" anchor="ctr">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Calibri" panose="020F0502020204030204" pitchFamily="34" charset="0"/>
                        </a:rPr>
                        <a:t>Fase II</a:t>
                      </a:r>
                    </a:p>
                  </a:txBody>
                  <a:tcPr marL="9525" marR="9525" marT="9525" marB="0" anchor="ctr">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Calibri" panose="020F0502020204030204" pitchFamily="34" charset="0"/>
                        </a:rPr>
                        <a:t>Fase III</a:t>
                      </a:r>
                    </a:p>
                  </a:txBody>
                  <a:tcPr marL="9525" marR="9525" marT="9525" marB="0" anchor="ctr">
                    <a:lnL>
                      <a:noFill/>
                    </a:lnL>
                    <a:lnR>
                      <a:noFill/>
                    </a:lnR>
                    <a:lnT>
                      <a:noFill/>
                    </a:lnT>
                    <a:lnB>
                      <a:noFill/>
                    </a:lnB>
                    <a:solidFill>
                      <a:srgbClr val="F09686"/>
                    </a:solidFill>
                  </a:tcPr>
                </a:tc>
                <a:tc>
                  <a:txBody>
                    <a:bodyPr/>
                    <a:lstStyle/>
                    <a:p>
                      <a:pPr marL="0" algn="r"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Calibri" panose="020F0502020204030204" pitchFamily="34" charset="0"/>
                        </a:rPr>
                        <a:t>Fase IV</a:t>
                      </a:r>
                    </a:p>
                  </a:txBody>
                  <a:tcPr marL="9525" marR="9525" marT="9525" marB="0" anchor="ctr">
                    <a:lnL>
                      <a:noFill/>
                    </a:lnL>
                    <a:lnR>
                      <a:noFill/>
                    </a:lnR>
                    <a:lnT>
                      <a:noFill/>
                    </a:lnT>
                    <a:lnB>
                      <a:noFill/>
                    </a:lnB>
                    <a:solidFill>
                      <a:srgbClr val="F09686"/>
                    </a:solidFill>
                  </a:tcPr>
                </a:tc>
                <a:extLst>
                  <a:ext uri="{0D108BD9-81ED-4DB2-BD59-A6C34878D82A}">
                    <a16:rowId xmlns:a16="http://schemas.microsoft.com/office/drawing/2014/main" val="3435934356"/>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Andalucía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154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968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2.427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364</a:t>
                      </a:r>
                    </a:p>
                  </a:txBody>
                  <a:tcPr marL="9525" marR="9525" marT="9525" marB="0" anchor="b">
                    <a:lnL>
                      <a:noFill/>
                    </a:lnL>
                    <a:lnR>
                      <a:noFill/>
                    </a:lnR>
                    <a:lnT>
                      <a:noFill/>
                    </a:lnT>
                    <a:lnB>
                      <a:noFill/>
                    </a:lnB>
                  </a:tcPr>
                </a:tc>
                <a:extLst>
                  <a:ext uri="{0D108BD9-81ED-4DB2-BD59-A6C34878D82A}">
                    <a16:rowId xmlns:a16="http://schemas.microsoft.com/office/drawing/2014/main" val="2538673544"/>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Aragón</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356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33</a:t>
                      </a:r>
                    </a:p>
                  </a:txBody>
                  <a:tcPr marL="9525" marR="9525" marT="9525" marB="0" anchor="b">
                    <a:lnL>
                      <a:noFill/>
                    </a:lnL>
                    <a:lnR>
                      <a:noFill/>
                    </a:lnR>
                    <a:lnT>
                      <a:noFill/>
                    </a:lnT>
                    <a:lnB>
                      <a:noFill/>
                    </a:lnB>
                  </a:tcPr>
                </a:tc>
                <a:extLst>
                  <a:ext uri="{0D108BD9-81ED-4DB2-BD59-A6C34878D82A}">
                    <a16:rowId xmlns:a16="http://schemas.microsoft.com/office/drawing/2014/main" val="134941805"/>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Asturias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86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300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51</a:t>
                      </a:r>
                    </a:p>
                  </a:txBody>
                  <a:tcPr marL="9525" marR="9525" marT="9525" marB="0" anchor="b">
                    <a:lnL>
                      <a:noFill/>
                    </a:lnL>
                    <a:lnR>
                      <a:noFill/>
                    </a:lnR>
                    <a:lnT>
                      <a:noFill/>
                    </a:lnT>
                    <a:lnB>
                      <a:noFill/>
                    </a:lnB>
                  </a:tcPr>
                </a:tc>
                <a:extLst>
                  <a:ext uri="{0D108BD9-81ED-4DB2-BD59-A6C34878D82A}">
                    <a16:rowId xmlns:a16="http://schemas.microsoft.com/office/drawing/2014/main" val="4022667761"/>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Canarias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90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287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55</a:t>
                      </a:r>
                    </a:p>
                  </a:txBody>
                  <a:tcPr marL="9525" marR="9525" marT="9525" marB="0" anchor="b">
                    <a:lnL>
                      <a:noFill/>
                    </a:lnL>
                    <a:lnR>
                      <a:noFill/>
                    </a:lnR>
                    <a:lnT>
                      <a:noFill/>
                    </a:lnT>
                    <a:lnB>
                      <a:noFill/>
                    </a:lnB>
                  </a:tcPr>
                </a:tc>
                <a:extLst>
                  <a:ext uri="{0D108BD9-81ED-4DB2-BD59-A6C34878D82A}">
                    <a16:rowId xmlns:a16="http://schemas.microsoft.com/office/drawing/2014/main" val="2287683375"/>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Cantabria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302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extLst>
                  <a:ext uri="{0D108BD9-81ED-4DB2-BD59-A6C34878D82A}">
                    <a16:rowId xmlns:a16="http://schemas.microsoft.com/office/drawing/2014/main" val="1435066500"/>
                  </a:ext>
                </a:extLst>
              </a:tr>
              <a:tr h="255201">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Arial" panose="020B0604020202020204" pitchFamily="34" charset="0"/>
                        </a:rPr>
                        <a:t>Castilla-La Mancha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63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197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38</a:t>
                      </a:r>
                    </a:p>
                  </a:txBody>
                  <a:tcPr marL="9525" marR="9525" marT="9525" marB="0" anchor="b">
                    <a:lnL>
                      <a:noFill/>
                    </a:lnL>
                    <a:lnR>
                      <a:noFill/>
                    </a:lnR>
                    <a:lnT>
                      <a:noFill/>
                    </a:lnT>
                    <a:lnB>
                      <a:noFill/>
                    </a:lnB>
                  </a:tcPr>
                </a:tc>
                <a:extLst>
                  <a:ext uri="{0D108BD9-81ED-4DB2-BD59-A6C34878D82A}">
                    <a16:rowId xmlns:a16="http://schemas.microsoft.com/office/drawing/2014/main" val="3107795926"/>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Castilla y León</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70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184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602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93</a:t>
                      </a:r>
                    </a:p>
                  </a:txBody>
                  <a:tcPr marL="9525" marR="9525" marT="9525" marB="0" anchor="b">
                    <a:lnL>
                      <a:noFill/>
                    </a:lnL>
                    <a:lnR>
                      <a:noFill/>
                    </a:lnR>
                    <a:lnT>
                      <a:noFill/>
                    </a:lnT>
                    <a:lnB>
                      <a:noFill/>
                    </a:lnB>
                  </a:tcPr>
                </a:tc>
                <a:extLst>
                  <a:ext uri="{0D108BD9-81ED-4DB2-BD59-A6C34878D82A}">
                    <a16:rowId xmlns:a16="http://schemas.microsoft.com/office/drawing/2014/main" val="1018426213"/>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Cataluña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721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2.367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4.650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610</a:t>
                      </a:r>
                    </a:p>
                  </a:txBody>
                  <a:tcPr marL="9525" marR="9525" marT="9525" marB="0" anchor="b">
                    <a:lnL>
                      <a:noFill/>
                    </a:lnL>
                    <a:lnR>
                      <a:noFill/>
                    </a:lnR>
                    <a:lnT>
                      <a:noFill/>
                    </a:lnT>
                    <a:lnB>
                      <a:noFill/>
                    </a:lnB>
                  </a:tcPr>
                </a:tc>
                <a:extLst>
                  <a:ext uri="{0D108BD9-81ED-4DB2-BD59-A6C34878D82A}">
                    <a16:rowId xmlns:a16="http://schemas.microsoft.com/office/drawing/2014/main" val="2110403290"/>
                  </a:ext>
                </a:extLst>
              </a:tr>
              <a:tr h="304215">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Arial" panose="020B0604020202020204" pitchFamily="34" charset="0"/>
                        </a:rPr>
                        <a:t>Comunidad Valenciana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144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910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2.197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272</a:t>
                      </a:r>
                    </a:p>
                  </a:txBody>
                  <a:tcPr marL="9525" marR="9525" marT="9525" marB="0" anchor="b">
                    <a:lnL>
                      <a:noFill/>
                    </a:lnL>
                    <a:lnR>
                      <a:noFill/>
                    </a:lnR>
                    <a:lnT>
                      <a:noFill/>
                    </a:lnT>
                    <a:lnB>
                      <a:noFill/>
                    </a:lnB>
                  </a:tcPr>
                </a:tc>
                <a:extLst>
                  <a:ext uri="{0D108BD9-81ED-4DB2-BD59-A6C34878D82A}">
                    <a16:rowId xmlns:a16="http://schemas.microsoft.com/office/drawing/2014/main" val="2035504717"/>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Extremadura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62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231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extLst>
                  <a:ext uri="{0D108BD9-81ED-4DB2-BD59-A6C34878D82A}">
                    <a16:rowId xmlns:a16="http://schemas.microsoft.com/office/drawing/2014/main" val="2751174835"/>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Galicia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43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497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1.158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162</a:t>
                      </a:r>
                    </a:p>
                  </a:txBody>
                  <a:tcPr marL="9525" marR="9525" marT="9525" marB="0" anchor="b">
                    <a:lnL>
                      <a:noFill/>
                    </a:lnL>
                    <a:lnR>
                      <a:noFill/>
                    </a:lnR>
                    <a:lnT>
                      <a:noFill/>
                    </a:lnT>
                    <a:lnB>
                      <a:noFill/>
                    </a:lnB>
                  </a:tcPr>
                </a:tc>
                <a:extLst>
                  <a:ext uri="{0D108BD9-81ED-4DB2-BD59-A6C34878D82A}">
                    <a16:rowId xmlns:a16="http://schemas.microsoft.com/office/drawing/2014/main" val="1876903467"/>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Islas Baleares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43</a:t>
                      </a:r>
                    </a:p>
                  </a:txBody>
                  <a:tcPr marL="9525" marR="9525" marT="9525" marB="0" anchor="b">
                    <a:lnL>
                      <a:noFill/>
                    </a:lnL>
                    <a:lnR>
                      <a:noFill/>
                    </a:lnR>
                    <a:lnT>
                      <a:noFill/>
                    </a:lnT>
                    <a:lnB>
                      <a:noFill/>
                    </a:lnB>
                  </a:tcPr>
                </a:tc>
                <a:extLst>
                  <a:ext uri="{0D108BD9-81ED-4DB2-BD59-A6C34878D82A}">
                    <a16:rowId xmlns:a16="http://schemas.microsoft.com/office/drawing/2014/main" val="1472990359"/>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La Rioja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extLst>
                  <a:ext uri="{0D108BD9-81ED-4DB2-BD59-A6C34878D82A}">
                    <a16:rowId xmlns:a16="http://schemas.microsoft.com/office/drawing/2014/main" val="860250810"/>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Madrid</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651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2.060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4.204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551</a:t>
                      </a:r>
                    </a:p>
                  </a:txBody>
                  <a:tcPr marL="9525" marR="9525" marT="9525" marB="0" anchor="b">
                    <a:lnL>
                      <a:noFill/>
                    </a:lnL>
                    <a:lnR>
                      <a:noFill/>
                    </a:lnR>
                    <a:lnT>
                      <a:noFill/>
                    </a:lnT>
                    <a:lnB>
                      <a:noFill/>
                    </a:lnB>
                  </a:tcPr>
                </a:tc>
                <a:extLst>
                  <a:ext uri="{0D108BD9-81ED-4DB2-BD59-A6C34878D82A}">
                    <a16:rowId xmlns:a16="http://schemas.microsoft.com/office/drawing/2014/main" val="3065027894"/>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Navarra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93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179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324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38</a:t>
                      </a:r>
                    </a:p>
                  </a:txBody>
                  <a:tcPr marL="9525" marR="9525" marT="9525" marB="0" anchor="b">
                    <a:lnL>
                      <a:noFill/>
                    </a:lnL>
                    <a:lnR>
                      <a:noFill/>
                    </a:lnR>
                    <a:lnT>
                      <a:noFill/>
                    </a:lnT>
                    <a:lnB>
                      <a:noFill/>
                    </a:lnB>
                  </a:tcPr>
                </a:tc>
                <a:extLst>
                  <a:ext uri="{0D108BD9-81ED-4DB2-BD59-A6C34878D82A}">
                    <a16:rowId xmlns:a16="http://schemas.microsoft.com/office/drawing/2014/main" val="3971066477"/>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País Vasco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203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575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87</a:t>
                      </a:r>
                    </a:p>
                  </a:txBody>
                  <a:tcPr marL="9525" marR="9525" marT="9525" marB="0" anchor="b">
                    <a:lnL>
                      <a:noFill/>
                    </a:lnL>
                    <a:lnR>
                      <a:noFill/>
                    </a:lnR>
                    <a:lnT>
                      <a:noFill/>
                    </a:lnT>
                    <a:lnB>
                      <a:noFill/>
                    </a:lnB>
                  </a:tcPr>
                </a:tc>
                <a:extLst>
                  <a:ext uri="{0D108BD9-81ED-4DB2-BD59-A6C34878D82A}">
                    <a16:rowId xmlns:a16="http://schemas.microsoft.com/office/drawing/2014/main" val="120956795"/>
                  </a:ext>
                </a:extLst>
              </a:tr>
              <a:tr h="255201">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Región de Murcia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82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304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30</a:t>
                      </a:r>
                    </a:p>
                  </a:txBody>
                  <a:tcPr marL="9525" marR="9525" marT="9525" marB="0" anchor="b">
                    <a:lnL>
                      <a:noFill/>
                    </a:lnL>
                    <a:lnR>
                      <a:noFill/>
                    </a:lnR>
                    <a:lnT>
                      <a:noFill/>
                    </a:lnT>
                    <a:lnB>
                      <a:noFill/>
                    </a:lnB>
                  </a:tcPr>
                </a:tc>
                <a:extLst>
                  <a:ext uri="{0D108BD9-81ED-4DB2-BD59-A6C34878D82A}">
                    <a16:rowId xmlns:a16="http://schemas.microsoft.com/office/drawing/2014/main" val="4118542903"/>
                  </a:ext>
                </a:extLst>
              </a:tr>
              <a:tr h="255201">
                <a:tc>
                  <a:txBody>
                    <a:bodyPr/>
                    <a:lstStyle/>
                    <a:p>
                      <a:pPr algn="l" fontAlgn="b"/>
                      <a:endParaRPr lang="es-ES" sz="1000" b="0" i="0" u="none" strike="noStrike">
                        <a:effectLst/>
                        <a:latin typeface="Arial" panose="020B0604020202020204" pitchFamily="34" charset="0"/>
                      </a:endParaRPr>
                    </a:p>
                  </a:txBody>
                  <a:tcPr marL="9525" marR="9525" marT="9525" marB="0" anchor="b">
                    <a:lnL>
                      <a:noFill/>
                    </a:lnL>
                    <a:lnR>
                      <a:noFill/>
                    </a:lnR>
                    <a:lnT>
                      <a:noFill/>
                    </a:lnT>
                    <a:lnB>
                      <a:noFill/>
                    </a:lnB>
                  </a:tcPr>
                </a:tc>
                <a:tc>
                  <a:txBody>
                    <a:bodyPr/>
                    <a:lstStyle/>
                    <a:p>
                      <a:pPr marL="0" marR="71755" algn="r"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1.957</a:t>
                      </a:r>
                    </a:p>
                  </a:txBody>
                  <a:tcPr marL="9525" marR="9525" marT="9525" marB="0" anchor="ctr">
                    <a:lnL>
                      <a:noFill/>
                    </a:lnL>
                    <a:lnR>
                      <a:noFill/>
                    </a:lnR>
                    <a:lnT>
                      <a:noFill/>
                    </a:lnT>
                    <a:lnB>
                      <a:noFill/>
                    </a:lnB>
                    <a:solidFill>
                      <a:srgbClr val="F09686"/>
                    </a:solidFill>
                  </a:tcPr>
                </a:tc>
                <a:tc>
                  <a:txBody>
                    <a:bodyPr/>
                    <a:lstStyle/>
                    <a:p>
                      <a:pPr marL="0" marR="71755" algn="r"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8.099</a:t>
                      </a:r>
                    </a:p>
                  </a:txBody>
                  <a:tcPr marL="9525" marR="9525" marT="9525" marB="0" anchor="ctr">
                    <a:lnL>
                      <a:noFill/>
                    </a:lnL>
                    <a:lnR>
                      <a:noFill/>
                    </a:lnR>
                    <a:lnT>
                      <a:noFill/>
                    </a:lnT>
                    <a:lnB>
                      <a:noFill/>
                    </a:lnB>
                    <a:solidFill>
                      <a:srgbClr val="F09686"/>
                    </a:solidFill>
                  </a:tcPr>
                </a:tc>
                <a:tc>
                  <a:txBody>
                    <a:bodyPr/>
                    <a:lstStyle/>
                    <a:p>
                      <a:pPr marL="0" marR="71755" algn="r"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18.450</a:t>
                      </a:r>
                    </a:p>
                  </a:txBody>
                  <a:tcPr marL="9525" marR="9525" marT="9525" marB="0" anchor="ctr">
                    <a:lnL>
                      <a:noFill/>
                    </a:lnL>
                    <a:lnR>
                      <a:noFill/>
                    </a:lnR>
                    <a:lnT>
                      <a:noFill/>
                    </a:lnT>
                    <a:lnB>
                      <a:noFill/>
                    </a:lnB>
                    <a:solidFill>
                      <a:srgbClr val="F09686"/>
                    </a:solidFill>
                  </a:tcPr>
                </a:tc>
                <a:tc>
                  <a:txBody>
                    <a:bodyPr/>
                    <a:lstStyle/>
                    <a:p>
                      <a:pPr marL="0" marR="71755" algn="r"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2.479</a:t>
                      </a:r>
                    </a:p>
                  </a:txBody>
                  <a:tcPr marL="9525" marR="9525" marT="9525" marB="0" anchor="ctr">
                    <a:lnL>
                      <a:noFill/>
                    </a:lnL>
                    <a:lnR>
                      <a:noFill/>
                    </a:lnR>
                    <a:lnT>
                      <a:noFill/>
                    </a:lnT>
                    <a:lnB>
                      <a:noFill/>
                    </a:lnB>
                    <a:solidFill>
                      <a:srgbClr val="F09686"/>
                    </a:solidFill>
                  </a:tcPr>
                </a:tc>
                <a:extLst>
                  <a:ext uri="{0D108BD9-81ED-4DB2-BD59-A6C34878D82A}">
                    <a16:rowId xmlns:a16="http://schemas.microsoft.com/office/drawing/2014/main" val="4120742621"/>
                  </a:ext>
                </a:extLst>
              </a:tr>
            </a:tbl>
          </a:graphicData>
        </a:graphic>
      </p:graphicFrame>
    </p:spTree>
    <p:extLst>
      <p:ext uri="{BB962C8B-B14F-4D97-AF65-F5344CB8AC3E}">
        <p14:creationId xmlns:p14="http://schemas.microsoft.com/office/powerpoint/2010/main" val="2731020768"/>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Pacientes Previstos e Incluidos por CA</a:t>
            </a:r>
            <a:endParaRPr lang="es-ES" dirty="0"/>
          </a:p>
        </p:txBody>
      </p:sp>
      <p:sp>
        <p:nvSpPr>
          <p:cNvPr id="9"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3"/>
          <p:cNvSpPr txBox="1">
            <a:spLocks noChangeArrowheads="1"/>
          </p:cNvSpPr>
          <p:nvPr/>
        </p:nvSpPr>
        <p:spPr>
          <a:xfrm>
            <a:off x="381000" y="1209620"/>
            <a:ext cx="2119298" cy="2862322"/>
          </a:xfrm>
          <a:prstGeom prst="rect">
            <a:avLst/>
          </a:prstGeom>
          <a:solidFill>
            <a:schemeClr val="bg1">
              <a:lumMod val="95000"/>
            </a:schemeClr>
          </a:solidFill>
        </p:spPr>
        <p:txBody>
          <a:bodyPr vert="horz" lIns="91440" tIns="45720" rIns="91440" bIns="45720" rtlCol="0">
            <a:spAutoFit/>
          </a:bodyPr>
          <a:lstStyle/>
          <a:p>
            <a:pPr marL="0" marR="0" lvl="0" indent="0" algn="l" defTabSz="914400" rtl="0" eaLnBrk="1" fontAlgn="auto" latinLnBrk="0" hangingPunct="1">
              <a:lnSpc>
                <a:spcPct val="90000"/>
              </a:lnSpc>
              <a:spcBef>
                <a:spcPts val="600"/>
              </a:spcBef>
              <a:spcAft>
                <a:spcPts val="600"/>
              </a:spcAft>
              <a:buClrTx/>
              <a:buSzTx/>
              <a:buFont typeface="Arial" pitchFamily="34" charset="0"/>
              <a:buNone/>
              <a:tabLst/>
              <a:defRPr/>
            </a:pPr>
            <a:r>
              <a:rPr kumimoji="0" lang="es-ES_tradnl" sz="20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Pacientes previstos</a:t>
            </a:r>
            <a:r>
              <a:rPr kumimoji="0" lang="es-ES_tradnl"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a incluir en los ensayos clínicos y </a:t>
            </a:r>
            <a:r>
              <a:rPr kumimoji="0" lang="es-ES_tradnl" sz="20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pacientes incluidos</a:t>
            </a:r>
            <a:r>
              <a:rPr kumimoji="0" lang="es-ES_tradnl"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hasta la fecha de actualización de la muestra por CCAA.</a:t>
            </a:r>
            <a:endParaRPr kumimoji="0" lang="es-ES" sz="2000" b="0" i="0" u="none" strike="noStrike" kern="1200" cap="none" spc="0" normalizeH="0" baseline="0" noProof="0" dirty="0">
              <a:ln>
                <a:noFill/>
              </a:ln>
              <a:solidFill>
                <a:srgbClr val="777777"/>
              </a:solidFill>
              <a:effectLst/>
              <a:uLnTx/>
              <a:uFillTx/>
              <a:latin typeface="Tahoma" pitchFamily="34" charset="0"/>
              <a:ea typeface="Tahoma" pitchFamily="34" charset="0"/>
              <a:cs typeface="Tahoma" pitchFamily="34" charset="0"/>
            </a:endParaRPr>
          </a:p>
        </p:txBody>
      </p:sp>
      <p:sp>
        <p:nvSpPr>
          <p:cNvPr id="8" name="Rectangle 21"/>
          <p:cNvSpPr>
            <a:spLocks noChangeArrowheads="1"/>
          </p:cNvSpPr>
          <p:nvPr/>
        </p:nvSpPr>
        <p:spPr bwMode="auto">
          <a:xfrm>
            <a:off x="357158" y="4357694"/>
            <a:ext cx="2071672" cy="1323439"/>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600" b="0" i="0" u="none" strike="noStrike" kern="1200" cap="none" spc="0" normalizeH="0" baseline="0" noProof="0" dirty="0">
                <a:ln>
                  <a:noFill/>
                </a:ln>
                <a:solidFill>
                  <a:srgbClr val="2D2323"/>
                </a:solidFill>
                <a:effectLst/>
                <a:uLnTx/>
                <a:uFillTx/>
                <a:latin typeface="Tahoma" pitchFamily="34" charset="0"/>
                <a:ea typeface="+mn-ea"/>
                <a:cs typeface="+mn-cs"/>
              </a:rPr>
              <a:t>Cada Centro tiene previsto incorporar una media de 7,6 pacientes por EC en el Centro</a:t>
            </a:r>
          </a:p>
        </p:txBody>
      </p:sp>
      <p:graphicFrame>
        <p:nvGraphicFramePr>
          <p:cNvPr id="3" name="Tabla 2">
            <a:extLst>
              <a:ext uri="{FF2B5EF4-FFF2-40B4-BE49-F238E27FC236}">
                <a16:creationId xmlns:a16="http://schemas.microsoft.com/office/drawing/2014/main" id="{C081E3EF-5DD0-4BBE-B3A6-2C930F42A064}"/>
              </a:ext>
            </a:extLst>
          </p:cNvPr>
          <p:cNvGraphicFramePr>
            <a:graphicFrameLocks noGrp="1"/>
          </p:cNvGraphicFramePr>
          <p:nvPr>
            <p:extLst>
              <p:ext uri="{D42A27DB-BD31-4B8C-83A1-F6EECF244321}">
                <p14:modId xmlns:p14="http://schemas.microsoft.com/office/powerpoint/2010/main" val="1435196922"/>
              </p:ext>
            </p:extLst>
          </p:nvPr>
        </p:nvGraphicFramePr>
        <p:xfrm>
          <a:off x="2628001" y="900000"/>
          <a:ext cx="6048456" cy="5193294"/>
        </p:xfrm>
        <a:graphic>
          <a:graphicData uri="http://schemas.openxmlformats.org/drawingml/2006/table">
            <a:tbl>
              <a:tblPr/>
              <a:tblGrid>
                <a:gridCol w="2120056">
                  <a:extLst>
                    <a:ext uri="{9D8B030D-6E8A-4147-A177-3AD203B41FA5}">
                      <a16:colId xmlns:a16="http://schemas.microsoft.com/office/drawing/2014/main" val="4123825443"/>
                    </a:ext>
                  </a:extLst>
                </a:gridCol>
                <a:gridCol w="1049593">
                  <a:extLst>
                    <a:ext uri="{9D8B030D-6E8A-4147-A177-3AD203B41FA5}">
                      <a16:colId xmlns:a16="http://schemas.microsoft.com/office/drawing/2014/main" val="1314470468"/>
                    </a:ext>
                  </a:extLst>
                </a:gridCol>
                <a:gridCol w="914270">
                  <a:extLst>
                    <a:ext uri="{9D8B030D-6E8A-4147-A177-3AD203B41FA5}">
                      <a16:colId xmlns:a16="http://schemas.microsoft.com/office/drawing/2014/main" val="3602364364"/>
                    </a:ext>
                  </a:extLst>
                </a:gridCol>
                <a:gridCol w="1049593">
                  <a:extLst>
                    <a:ext uri="{9D8B030D-6E8A-4147-A177-3AD203B41FA5}">
                      <a16:colId xmlns:a16="http://schemas.microsoft.com/office/drawing/2014/main" val="2942522121"/>
                    </a:ext>
                  </a:extLst>
                </a:gridCol>
                <a:gridCol w="914944">
                  <a:extLst>
                    <a:ext uri="{9D8B030D-6E8A-4147-A177-3AD203B41FA5}">
                      <a16:colId xmlns:a16="http://schemas.microsoft.com/office/drawing/2014/main" val="3094356894"/>
                    </a:ext>
                  </a:extLst>
                </a:gridCol>
              </a:tblGrid>
              <a:tr h="637545">
                <a:tc>
                  <a:txBody>
                    <a:bodyPr/>
                    <a:lstStyle/>
                    <a:p>
                      <a:pPr algn="l">
                        <a:lnSpc>
                          <a:spcPct val="107000"/>
                        </a:lnSpc>
                        <a:spcAft>
                          <a:spcPts val="0"/>
                        </a:spcAft>
                      </a:pPr>
                      <a:r>
                        <a:rPr lang="es-ES" sz="1100" dirty="0">
                          <a:solidFill>
                            <a:srgbClr val="000000"/>
                          </a:solidFill>
                          <a:effectLst/>
                          <a:latin typeface="Verdana" panose="020B0604030504040204" pitchFamily="34" charset="0"/>
                          <a:ea typeface="Times New Roman" panose="02020603050405020304" pitchFamily="18" charset="0"/>
                          <a:cs typeface="Calibri" panose="020F0502020204030204" pitchFamily="34" charset="0"/>
                        </a:rPr>
                        <a:t> </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2065" marR="42065" marT="0" marB="0" anchor="ctr">
                    <a:lnL>
                      <a:noFill/>
                    </a:lnL>
                    <a:lnR>
                      <a:noFill/>
                    </a:lnR>
                    <a:lnT>
                      <a:noFill/>
                    </a:lnT>
                    <a:lnB>
                      <a:noFill/>
                    </a:lnB>
                  </a:tcPr>
                </a:tc>
                <a:tc>
                  <a:txBody>
                    <a:bodyPr/>
                    <a:lstStyle/>
                    <a:p>
                      <a:pPr algn="r">
                        <a:lnSpc>
                          <a:spcPct val="107000"/>
                        </a:lnSpc>
                        <a:spcAft>
                          <a:spcPts val="0"/>
                        </a:spcAft>
                      </a:pPr>
                      <a:r>
                        <a:rPr lang="es-ES" sz="1100" dirty="0">
                          <a:solidFill>
                            <a:srgbClr val="FFFFFF"/>
                          </a:solidFill>
                          <a:effectLst/>
                          <a:latin typeface="Verdana" panose="020B0604030504040204" pitchFamily="34" charset="0"/>
                          <a:ea typeface="Times New Roman" panose="02020603050405020304" pitchFamily="18" charset="0"/>
                          <a:cs typeface="Calibri" panose="020F0502020204030204" pitchFamily="34" charset="0"/>
                        </a:rPr>
                        <a:t>Suma de pacientes previstos</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2065" marR="42065" marT="0" marB="0" anchor="ctr">
                    <a:lnL>
                      <a:noFill/>
                    </a:lnL>
                    <a:lnR>
                      <a:noFill/>
                    </a:lnR>
                    <a:lnT>
                      <a:noFill/>
                    </a:lnT>
                    <a:lnB>
                      <a:noFill/>
                    </a:lnB>
                    <a:solidFill>
                      <a:srgbClr val="F09686"/>
                    </a:solidFill>
                  </a:tcPr>
                </a:tc>
                <a:tc>
                  <a:txBody>
                    <a:bodyPr/>
                    <a:lstStyle/>
                    <a:p>
                      <a:pPr marR="71755" algn="r">
                        <a:lnSpc>
                          <a:spcPct val="107000"/>
                        </a:lnSpc>
                        <a:spcAft>
                          <a:spcPts val="0"/>
                        </a:spcAft>
                      </a:pPr>
                      <a:r>
                        <a:rPr lang="es-ES" sz="1100" dirty="0">
                          <a:solidFill>
                            <a:srgbClr val="FFFFFF"/>
                          </a:solidFill>
                          <a:effectLst/>
                          <a:latin typeface="Verdana" panose="020B0604030504040204" pitchFamily="34" charset="0"/>
                          <a:ea typeface="Times New Roman" panose="02020603050405020304" pitchFamily="18" charset="0"/>
                          <a:cs typeface="Calibri" panose="020F0502020204030204" pitchFamily="34" charset="0"/>
                        </a:rPr>
                        <a:t>% del total</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2065" marR="42065" marT="0" marB="0" anchor="ctr">
                    <a:lnL>
                      <a:noFill/>
                    </a:lnL>
                    <a:lnR>
                      <a:noFill/>
                    </a:lnR>
                    <a:lnT>
                      <a:noFill/>
                    </a:lnT>
                    <a:lnB>
                      <a:noFill/>
                    </a:lnB>
                    <a:solidFill>
                      <a:srgbClr val="F09686"/>
                    </a:solidFill>
                  </a:tcPr>
                </a:tc>
                <a:tc>
                  <a:txBody>
                    <a:bodyPr/>
                    <a:lstStyle/>
                    <a:p>
                      <a:pPr algn="r">
                        <a:lnSpc>
                          <a:spcPct val="107000"/>
                        </a:lnSpc>
                        <a:spcAft>
                          <a:spcPts val="0"/>
                        </a:spcAft>
                      </a:pPr>
                      <a:r>
                        <a:rPr lang="es-ES" sz="1100" dirty="0">
                          <a:solidFill>
                            <a:srgbClr val="FFFFFF"/>
                          </a:solidFill>
                          <a:effectLst/>
                          <a:latin typeface="Verdana" panose="020B0604030504040204" pitchFamily="34" charset="0"/>
                          <a:ea typeface="Times New Roman" panose="02020603050405020304" pitchFamily="18" charset="0"/>
                          <a:cs typeface="Calibri" panose="020F0502020204030204" pitchFamily="34" charset="0"/>
                        </a:rPr>
                        <a:t>Suma de pacientes incluidos</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2065" marR="42065" marT="0" marB="0" anchor="ctr">
                    <a:lnL>
                      <a:noFill/>
                    </a:lnL>
                    <a:lnR>
                      <a:noFill/>
                    </a:lnR>
                    <a:lnT>
                      <a:noFill/>
                    </a:lnT>
                    <a:lnB>
                      <a:noFill/>
                    </a:lnB>
                    <a:solidFill>
                      <a:srgbClr val="F09686"/>
                    </a:solidFill>
                  </a:tcPr>
                </a:tc>
                <a:tc>
                  <a:txBody>
                    <a:bodyPr/>
                    <a:lstStyle/>
                    <a:p>
                      <a:pPr marR="71755" algn="r">
                        <a:lnSpc>
                          <a:spcPct val="107000"/>
                        </a:lnSpc>
                        <a:spcAft>
                          <a:spcPts val="0"/>
                        </a:spcAft>
                      </a:pPr>
                      <a:r>
                        <a:rPr lang="es-ES" sz="1100" dirty="0">
                          <a:solidFill>
                            <a:srgbClr val="FFFFFF"/>
                          </a:solidFill>
                          <a:effectLst/>
                          <a:latin typeface="Verdana" panose="020B0604030504040204" pitchFamily="34" charset="0"/>
                          <a:ea typeface="Times New Roman" panose="02020603050405020304" pitchFamily="18" charset="0"/>
                          <a:cs typeface="Calibri" panose="020F0502020204030204" pitchFamily="34" charset="0"/>
                        </a:rPr>
                        <a:t>% del total</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2065" marR="42065" marT="0" marB="0" anchor="ctr">
                    <a:lnL>
                      <a:noFill/>
                    </a:lnL>
                    <a:lnR>
                      <a:noFill/>
                    </a:lnR>
                    <a:lnT>
                      <a:noFill/>
                    </a:lnT>
                    <a:lnB>
                      <a:noFill/>
                    </a:lnB>
                    <a:solidFill>
                      <a:srgbClr val="F09686"/>
                    </a:solidFill>
                  </a:tcPr>
                </a:tc>
                <a:extLst>
                  <a:ext uri="{0D108BD9-81ED-4DB2-BD59-A6C34878D82A}">
                    <a16:rowId xmlns:a16="http://schemas.microsoft.com/office/drawing/2014/main" val="3411622187"/>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Andalucía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32.263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14,0%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26.981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15,7%</a:t>
                      </a:r>
                    </a:p>
                  </a:txBody>
                  <a:tcPr marL="9525" marR="9525" marT="9525" marB="0" anchor="b">
                    <a:lnL>
                      <a:noFill/>
                    </a:lnL>
                    <a:lnR>
                      <a:noFill/>
                    </a:lnR>
                    <a:lnT>
                      <a:noFill/>
                    </a:lnT>
                    <a:lnB>
                      <a:noFill/>
                    </a:lnB>
                  </a:tcPr>
                </a:tc>
                <a:extLst>
                  <a:ext uri="{0D108BD9-81ED-4DB2-BD59-A6C34878D82A}">
                    <a16:rowId xmlns:a16="http://schemas.microsoft.com/office/drawing/2014/main" val="4064691503"/>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Aragón</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3.718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2.661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extLst>
                  <a:ext uri="{0D108BD9-81ED-4DB2-BD59-A6C34878D82A}">
                    <a16:rowId xmlns:a16="http://schemas.microsoft.com/office/drawing/2014/main" val="919741571"/>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Asturias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3.149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1.972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extLst>
                  <a:ext uri="{0D108BD9-81ED-4DB2-BD59-A6C34878D82A}">
                    <a16:rowId xmlns:a16="http://schemas.microsoft.com/office/drawing/2014/main" val="3251079384"/>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Canarias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2.481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1.493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0,9%</a:t>
                      </a:r>
                    </a:p>
                  </a:txBody>
                  <a:tcPr marL="9525" marR="9525" marT="9525" marB="0" anchor="b">
                    <a:lnL>
                      <a:noFill/>
                    </a:lnL>
                    <a:lnR>
                      <a:noFill/>
                    </a:lnR>
                    <a:lnT>
                      <a:noFill/>
                    </a:lnT>
                    <a:lnB>
                      <a:noFill/>
                    </a:lnB>
                  </a:tcPr>
                </a:tc>
                <a:extLst>
                  <a:ext uri="{0D108BD9-81ED-4DB2-BD59-A6C34878D82A}">
                    <a16:rowId xmlns:a16="http://schemas.microsoft.com/office/drawing/2014/main" val="4148746827"/>
                  </a:ext>
                </a:extLst>
              </a:tr>
              <a:tr h="246853">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Arial" panose="020B0604020202020204" pitchFamily="34" charset="0"/>
                        </a:rPr>
                        <a:t>Cantabria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3.029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2.080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extLst>
                  <a:ext uri="{0D108BD9-81ED-4DB2-BD59-A6C34878D82A}">
                    <a16:rowId xmlns:a16="http://schemas.microsoft.com/office/drawing/2014/main" val="903852520"/>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Castilla-La Mancha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2.589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1.671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extLst>
                  <a:ext uri="{0D108BD9-81ED-4DB2-BD59-A6C34878D82A}">
                    <a16:rowId xmlns:a16="http://schemas.microsoft.com/office/drawing/2014/main" val="3799774556"/>
                  </a:ext>
                </a:extLst>
              </a:tr>
              <a:tr h="246853">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Arial" panose="020B0604020202020204" pitchFamily="34" charset="0"/>
                        </a:rPr>
                        <a:t>Castilla y León</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7.059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4.081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2,4%</a:t>
                      </a:r>
                    </a:p>
                  </a:txBody>
                  <a:tcPr marL="9525" marR="9525" marT="9525" marB="0" anchor="b">
                    <a:lnL>
                      <a:noFill/>
                    </a:lnL>
                    <a:lnR>
                      <a:noFill/>
                    </a:lnR>
                    <a:lnT>
                      <a:noFill/>
                    </a:lnT>
                    <a:lnB>
                      <a:noFill/>
                    </a:lnB>
                  </a:tcPr>
                </a:tc>
                <a:extLst>
                  <a:ext uri="{0D108BD9-81ED-4DB2-BD59-A6C34878D82A}">
                    <a16:rowId xmlns:a16="http://schemas.microsoft.com/office/drawing/2014/main" val="2709522015"/>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Cataluña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63.151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27,3%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48.642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28,4%</a:t>
                      </a:r>
                    </a:p>
                  </a:txBody>
                  <a:tcPr marL="9525" marR="9525" marT="9525" marB="0" anchor="b">
                    <a:lnL>
                      <a:noFill/>
                    </a:lnL>
                    <a:lnR>
                      <a:noFill/>
                    </a:lnR>
                    <a:lnT>
                      <a:noFill/>
                    </a:lnT>
                    <a:lnB>
                      <a:noFill/>
                    </a:lnB>
                  </a:tcPr>
                </a:tc>
                <a:extLst>
                  <a:ext uri="{0D108BD9-81ED-4DB2-BD59-A6C34878D82A}">
                    <a16:rowId xmlns:a16="http://schemas.microsoft.com/office/drawing/2014/main" val="3277831332"/>
                  </a:ext>
                </a:extLst>
              </a:tr>
              <a:tr h="246853">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Arial" panose="020B0604020202020204" pitchFamily="34" charset="0"/>
                        </a:rPr>
                        <a:t>Comunidad Valenciana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27.934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12,1%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21.262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12,4%</a:t>
                      </a:r>
                    </a:p>
                  </a:txBody>
                  <a:tcPr marL="9525" marR="9525" marT="9525" marB="0" anchor="b">
                    <a:lnL>
                      <a:noFill/>
                    </a:lnL>
                    <a:lnR>
                      <a:noFill/>
                    </a:lnR>
                    <a:lnT>
                      <a:noFill/>
                    </a:lnT>
                    <a:lnB>
                      <a:noFill/>
                    </a:lnB>
                  </a:tcPr>
                </a:tc>
                <a:extLst>
                  <a:ext uri="{0D108BD9-81ED-4DB2-BD59-A6C34878D82A}">
                    <a16:rowId xmlns:a16="http://schemas.microsoft.com/office/drawing/2014/main" val="1332650241"/>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Extremadura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2.115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0,9%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2.063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extLst>
                  <a:ext uri="{0D108BD9-81ED-4DB2-BD59-A6C34878D82A}">
                    <a16:rowId xmlns:a16="http://schemas.microsoft.com/office/drawing/2014/main" val="2436526612"/>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Galicia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13.819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6,0%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10.221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6,0%</a:t>
                      </a:r>
                    </a:p>
                  </a:txBody>
                  <a:tcPr marL="9525" marR="9525" marT="9525" marB="0" anchor="b">
                    <a:lnL>
                      <a:noFill/>
                    </a:lnL>
                    <a:lnR>
                      <a:noFill/>
                    </a:lnR>
                    <a:lnT>
                      <a:noFill/>
                    </a:lnT>
                    <a:lnB>
                      <a:noFill/>
                    </a:lnB>
                  </a:tcPr>
                </a:tc>
                <a:extLst>
                  <a:ext uri="{0D108BD9-81ED-4DB2-BD59-A6C34878D82A}">
                    <a16:rowId xmlns:a16="http://schemas.microsoft.com/office/drawing/2014/main" val="1841720933"/>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Islas Baleares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3.235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1.914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extLst>
                  <a:ext uri="{0D108BD9-81ED-4DB2-BD59-A6C34878D82A}">
                    <a16:rowId xmlns:a16="http://schemas.microsoft.com/office/drawing/2014/main" val="958123161"/>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La Rioja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0,1%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0,1%</a:t>
                      </a:r>
                    </a:p>
                  </a:txBody>
                  <a:tcPr marL="9525" marR="9525" marT="9525" marB="0" anchor="b">
                    <a:lnL>
                      <a:noFill/>
                    </a:lnL>
                    <a:lnR>
                      <a:noFill/>
                    </a:lnR>
                    <a:lnT>
                      <a:noFill/>
                    </a:lnT>
                    <a:lnB>
                      <a:noFill/>
                    </a:lnB>
                  </a:tcPr>
                </a:tc>
                <a:extLst>
                  <a:ext uri="{0D108BD9-81ED-4DB2-BD59-A6C34878D82A}">
                    <a16:rowId xmlns:a16="http://schemas.microsoft.com/office/drawing/2014/main" val="3912634244"/>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Madrid</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52.579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22,8%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38.249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22,3%</a:t>
                      </a:r>
                    </a:p>
                  </a:txBody>
                  <a:tcPr marL="9525" marR="9525" marT="9525" marB="0" anchor="b">
                    <a:lnL>
                      <a:noFill/>
                    </a:lnL>
                    <a:lnR>
                      <a:noFill/>
                    </a:lnR>
                    <a:lnT>
                      <a:noFill/>
                    </a:lnT>
                    <a:lnB>
                      <a:noFill/>
                    </a:lnB>
                  </a:tcPr>
                </a:tc>
                <a:extLst>
                  <a:ext uri="{0D108BD9-81ED-4DB2-BD59-A6C34878D82A}">
                    <a16:rowId xmlns:a16="http://schemas.microsoft.com/office/drawing/2014/main" val="4156882940"/>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Navarra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5.298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3.178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extLst>
                  <a:ext uri="{0D108BD9-81ED-4DB2-BD59-A6C34878D82A}">
                    <a16:rowId xmlns:a16="http://schemas.microsoft.com/office/drawing/2014/main" val="1617173315"/>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País Vasco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5.763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3.449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extLst>
                  <a:ext uri="{0D108BD9-81ED-4DB2-BD59-A6C34878D82A}">
                    <a16:rowId xmlns:a16="http://schemas.microsoft.com/office/drawing/2014/main" val="228378641"/>
                  </a:ext>
                </a:extLst>
              </a:tr>
              <a:tr h="246853">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Región de Murcia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2.699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a:solidFill>
                            <a:schemeClr val="tx1"/>
                          </a:solidFill>
                          <a:effectLst/>
                          <a:latin typeface="Verdana" panose="020B0604030504040204" pitchFamily="34" charset="0"/>
                          <a:ea typeface="+mn-ea"/>
                          <a:cs typeface="Liberation Sans" panose="020B0604020202020204" pitchFamily="34" charset="0"/>
                        </a:rPr>
                        <a:t>1.505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120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0,9%</a:t>
                      </a:r>
                    </a:p>
                  </a:txBody>
                  <a:tcPr marL="9525" marR="9525" marT="9525" marB="0" anchor="b">
                    <a:lnL>
                      <a:noFill/>
                    </a:lnL>
                    <a:lnR>
                      <a:noFill/>
                    </a:lnR>
                    <a:lnT>
                      <a:noFill/>
                    </a:lnT>
                    <a:lnB>
                      <a:noFill/>
                    </a:lnB>
                  </a:tcPr>
                </a:tc>
                <a:extLst>
                  <a:ext uri="{0D108BD9-81ED-4DB2-BD59-A6C34878D82A}">
                    <a16:rowId xmlns:a16="http://schemas.microsoft.com/office/drawing/2014/main" val="2172895777"/>
                  </a:ext>
                </a:extLst>
              </a:tr>
              <a:tr h="359248">
                <a:tc>
                  <a:txBody>
                    <a:bodyPr/>
                    <a:lstStyle/>
                    <a:p>
                      <a:pPr algn="l" fontAlgn="b"/>
                      <a:endParaRPr lang="es-ES" sz="1000" b="0" i="0" u="none" strike="noStrike">
                        <a:effectLst/>
                        <a:latin typeface="Arial" panose="020B0604020202020204" pitchFamily="34" charset="0"/>
                      </a:endParaRPr>
                    </a:p>
                  </a:txBody>
                  <a:tcPr marL="9525" marR="9525" marT="9525" marB="0" anchor="b">
                    <a:lnL>
                      <a:noFill/>
                    </a:lnL>
                    <a:lnR>
                      <a:noFill/>
                    </a:lnR>
                    <a:lnT>
                      <a:noFill/>
                    </a:lnT>
                    <a:lnB>
                      <a:noFill/>
                    </a:lnB>
                  </a:tcPr>
                </a:tc>
                <a:tc>
                  <a:txBody>
                    <a:bodyPr/>
                    <a:lstStyle/>
                    <a:p>
                      <a:pPr marL="0" marR="71755" algn="r"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231.100</a:t>
                      </a:r>
                    </a:p>
                  </a:txBody>
                  <a:tcPr marL="9525" marR="9525" marT="9525" marB="0" anchor="ctr">
                    <a:lnL>
                      <a:noFill/>
                    </a:lnL>
                    <a:lnR>
                      <a:noFill/>
                    </a:lnR>
                    <a:lnT>
                      <a:noFill/>
                    </a:lnT>
                    <a:lnB>
                      <a:noFill/>
                    </a:lnB>
                    <a:solidFill>
                      <a:srgbClr val="F09686"/>
                    </a:solidFill>
                  </a:tcPr>
                </a:tc>
                <a:tc>
                  <a:txBody>
                    <a:bodyPr/>
                    <a:lstStyle/>
                    <a:p>
                      <a:pPr marL="0" marR="71755" algn="r"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100,0%</a:t>
                      </a:r>
                    </a:p>
                  </a:txBody>
                  <a:tcPr marL="9525" marR="9525" marT="9525" marB="0" anchor="ctr">
                    <a:lnL>
                      <a:noFill/>
                    </a:lnL>
                    <a:lnR>
                      <a:noFill/>
                    </a:lnR>
                    <a:lnT>
                      <a:noFill/>
                    </a:lnT>
                    <a:lnB>
                      <a:noFill/>
                    </a:lnB>
                    <a:solidFill>
                      <a:srgbClr val="F09686"/>
                    </a:solidFill>
                  </a:tcPr>
                </a:tc>
                <a:tc>
                  <a:txBody>
                    <a:bodyPr/>
                    <a:lstStyle/>
                    <a:p>
                      <a:pPr marL="0" marR="71755" algn="r"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171.541</a:t>
                      </a:r>
                    </a:p>
                  </a:txBody>
                  <a:tcPr marL="9525" marR="9525" marT="9525" marB="0" anchor="ctr">
                    <a:lnL>
                      <a:noFill/>
                    </a:lnL>
                    <a:lnR>
                      <a:noFill/>
                    </a:lnR>
                    <a:lnT>
                      <a:noFill/>
                    </a:lnT>
                    <a:lnB>
                      <a:noFill/>
                    </a:lnB>
                    <a:solidFill>
                      <a:srgbClr val="F09686"/>
                    </a:solidFill>
                  </a:tcPr>
                </a:tc>
                <a:tc>
                  <a:txBody>
                    <a:bodyPr/>
                    <a:lstStyle/>
                    <a:p>
                      <a:pPr marL="0" marR="71755" algn="r"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Arial" panose="020B0604020202020204" pitchFamily="34" charset="0"/>
                        </a:rPr>
                        <a:t>100,0%</a:t>
                      </a:r>
                    </a:p>
                  </a:txBody>
                  <a:tcPr marL="9525" marR="9525" marT="9525" marB="0" anchor="ctr">
                    <a:lnL>
                      <a:noFill/>
                    </a:lnL>
                    <a:lnR>
                      <a:noFill/>
                    </a:lnR>
                    <a:lnT>
                      <a:noFill/>
                    </a:lnT>
                    <a:lnB>
                      <a:noFill/>
                    </a:lnB>
                    <a:solidFill>
                      <a:srgbClr val="F09686"/>
                    </a:solidFill>
                  </a:tcPr>
                </a:tc>
                <a:extLst>
                  <a:ext uri="{0D108BD9-81ED-4DB2-BD59-A6C34878D82A}">
                    <a16:rowId xmlns:a16="http://schemas.microsoft.com/office/drawing/2014/main" val="1358623531"/>
                  </a:ext>
                </a:extLst>
              </a:tr>
            </a:tbl>
          </a:graphicData>
        </a:graphic>
      </p:graphicFrame>
    </p:spTree>
    <p:extLst>
      <p:ext uri="{BB962C8B-B14F-4D97-AF65-F5344CB8AC3E}">
        <p14:creationId xmlns:p14="http://schemas.microsoft.com/office/powerpoint/2010/main" val="375792745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2CD4AE4-B45B-BC18-02B2-05F732DF9CD4}"/>
              </a:ext>
            </a:extLst>
          </p:cNvPr>
          <p:cNvPicPr>
            <a:picLocks noChangeAspect="1"/>
          </p:cNvPicPr>
          <p:nvPr/>
        </p:nvPicPr>
        <p:blipFill>
          <a:blip r:embed="rId2"/>
          <a:stretch>
            <a:fillRect/>
          </a:stretch>
        </p:blipFill>
        <p:spPr>
          <a:xfrm>
            <a:off x="180001" y="720000"/>
            <a:ext cx="8684849" cy="5589320"/>
          </a:xfrm>
          <a:prstGeom prst="rect">
            <a:avLst/>
          </a:prstGeom>
        </p:spPr>
      </p:pic>
      <p:sp>
        <p:nvSpPr>
          <p:cNvPr id="2" name="Title 1"/>
          <p:cNvSpPr>
            <a:spLocks noGrp="1"/>
          </p:cNvSpPr>
          <p:nvPr>
            <p:ph type="title"/>
          </p:nvPr>
        </p:nvSpPr>
        <p:spPr/>
        <p:txBody>
          <a:bodyPr/>
          <a:lstStyle/>
          <a:p>
            <a:r>
              <a:rPr lang="es-ES_tradnl" dirty="0"/>
              <a:t>Pacientes Previstos e Incluidos por CA</a:t>
            </a:r>
            <a:endParaRPr lang="es-ES" dirty="0"/>
          </a:p>
        </p:txBody>
      </p:sp>
      <p:sp>
        <p:nvSpPr>
          <p:cNvPr id="11"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62</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Text Box 4"/>
          <p:cNvSpPr txBox="1">
            <a:spLocks noChangeArrowheads="1"/>
          </p:cNvSpPr>
          <p:nvPr/>
        </p:nvSpPr>
        <p:spPr bwMode="auto">
          <a:xfrm>
            <a:off x="7064360" y="5157192"/>
            <a:ext cx="1403379" cy="523220"/>
          </a:xfrm>
          <a:prstGeom prst="rect">
            <a:avLst/>
          </a:prstGeom>
          <a:solidFill>
            <a:schemeClr val="bg1"/>
          </a:solid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1" i="0" u="none" strike="noStrike" kern="1200" cap="none" spc="0" normalizeH="0" baseline="0" noProof="0" dirty="0">
                <a:ln>
                  <a:noFill/>
                </a:ln>
                <a:solidFill>
                  <a:prstClr val="black"/>
                </a:solidFill>
                <a:effectLst/>
                <a:uLnTx/>
                <a:uFillTx/>
                <a:latin typeface="Tahoma" pitchFamily="34" charset="0"/>
                <a:ea typeface="+mn-ea"/>
                <a:cs typeface="+mn-cs"/>
              </a:rPr>
              <a:t>Porcentaje sobre el total</a:t>
            </a:r>
            <a:endParaRPr kumimoji="0" lang="en-GB" sz="1400" b="1" i="0" u="none" strike="noStrike" kern="1200" cap="none" spc="0" normalizeH="0" baseline="0" noProof="0" dirty="0">
              <a:ln>
                <a:noFill/>
              </a:ln>
              <a:solidFill>
                <a:prstClr val="black"/>
              </a:solidFill>
              <a:effectLst/>
              <a:uLnTx/>
              <a:uFillTx/>
              <a:latin typeface="Tahoma" pitchFamily="34" charset="0"/>
              <a:ea typeface="+mn-ea"/>
              <a:cs typeface="+mn-cs"/>
            </a:endParaRPr>
          </a:p>
        </p:txBody>
      </p:sp>
      <p:sp>
        <p:nvSpPr>
          <p:cNvPr id="8" name="Text Box 17"/>
          <p:cNvSpPr txBox="1">
            <a:spLocks noChangeArrowheads="1"/>
          </p:cNvSpPr>
          <p:nvPr/>
        </p:nvSpPr>
        <p:spPr bwMode="auto">
          <a:xfrm>
            <a:off x="4340225" y="3679825"/>
            <a:ext cx="3425825" cy="1150123"/>
          </a:xfrm>
          <a:prstGeom prst="rect">
            <a:avLst/>
          </a:prstGeom>
          <a:solidFill>
            <a:schemeClr val="bg1">
              <a:lumMod val="95000"/>
            </a:schemeClr>
          </a:solidFill>
          <a:ln w="9525">
            <a:noFill/>
            <a:miter lim="800000"/>
            <a:headEnd/>
            <a:tailEnd/>
          </a:ln>
          <a:effectLst/>
        </p:spPr>
        <p:txBody>
          <a:bodyPr>
            <a:spAutoFit/>
          </a:bodyPr>
          <a:lstStyle/>
          <a:p>
            <a:pPr lvl="0">
              <a:lnSpc>
                <a:spcPct val="110000"/>
              </a:lnSpc>
              <a:spcBef>
                <a:spcPct val="50000"/>
              </a:spcBef>
              <a:defRPr/>
            </a:pPr>
            <a:r>
              <a:rPr kumimoji="0" lang="es-ES_tradnl" sz="1600" b="1" i="0" u="none" strike="noStrike" kern="1200" cap="none" spc="0" normalizeH="0" baseline="0" noProof="0" dirty="0">
                <a:ln>
                  <a:noFill/>
                </a:ln>
                <a:solidFill>
                  <a:prstClr val="black"/>
                </a:solidFill>
                <a:effectLst/>
                <a:uLnTx/>
                <a:uFillTx/>
                <a:latin typeface="Tahoma" pitchFamily="34" charset="0"/>
                <a:ea typeface="+mn-ea"/>
                <a:cs typeface="+mn-cs"/>
              </a:rPr>
              <a:t>Distribución</a:t>
            </a:r>
            <a:r>
              <a:rPr kumimoji="0" lang="es-ES_tradnl"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s-ES_tradnl" sz="1600" b="1" i="0" u="none" strike="noStrike" kern="1200" cap="none" spc="0" normalizeH="0" baseline="0" noProof="0" dirty="0">
                <a:ln>
                  <a:noFill/>
                </a:ln>
                <a:solidFill>
                  <a:prstClr val="black"/>
                </a:solidFill>
                <a:effectLst/>
                <a:uLnTx/>
                <a:uFillTx/>
                <a:latin typeface="Tahoma" pitchFamily="34" charset="0"/>
                <a:ea typeface="+mn-ea"/>
                <a:cs typeface="+mn-cs"/>
              </a:rPr>
              <a:t>por CCAA</a:t>
            </a:r>
            <a:r>
              <a:rPr kumimoji="0" lang="es-ES_tradnl" sz="1600" b="0" i="0" u="none" strike="noStrike" kern="1200" cap="none" spc="0" normalizeH="0" baseline="0" noProof="0" dirty="0">
                <a:ln>
                  <a:noFill/>
                </a:ln>
                <a:solidFill>
                  <a:prstClr val="black"/>
                </a:solidFill>
                <a:effectLst/>
                <a:uLnTx/>
                <a:uFillTx/>
                <a:latin typeface="Tahoma" pitchFamily="34" charset="0"/>
                <a:ea typeface="+mn-ea"/>
                <a:cs typeface="+mn-cs"/>
              </a:rPr>
              <a:t> de los </a:t>
            </a:r>
            <a:r>
              <a:rPr lang="es-ES_tradnl" sz="1600" dirty="0">
                <a:solidFill>
                  <a:prstClr val="black"/>
                </a:solidFill>
                <a:latin typeface="Tahoma" pitchFamily="34" charset="0"/>
              </a:rPr>
              <a:t>231.100 </a:t>
            </a:r>
            <a:r>
              <a:rPr kumimoji="0" lang="es-ES_tradnl" sz="1600" b="1" i="0" u="none" strike="noStrike" kern="1200" cap="none" spc="0" normalizeH="0" baseline="0" noProof="0" dirty="0">
                <a:ln>
                  <a:noFill/>
                </a:ln>
                <a:solidFill>
                  <a:prstClr val="black"/>
                </a:solidFill>
                <a:effectLst/>
                <a:uLnTx/>
                <a:uFillTx/>
                <a:latin typeface="Tahoma" pitchFamily="34" charset="0"/>
                <a:ea typeface="+mn-ea"/>
                <a:cs typeface="+mn-cs"/>
              </a:rPr>
              <a:t>Pacientes Previstos</a:t>
            </a:r>
            <a:r>
              <a:rPr kumimoji="0" lang="es-ES_tradnl" sz="1600" b="0" i="0" u="none" strike="noStrike" kern="1200" cap="none" spc="0" normalizeH="0" baseline="0" noProof="0" dirty="0">
                <a:ln>
                  <a:noFill/>
                </a:ln>
                <a:solidFill>
                  <a:prstClr val="black"/>
                </a:solidFill>
                <a:effectLst/>
                <a:uLnTx/>
                <a:uFillTx/>
                <a:latin typeface="Tahoma" pitchFamily="34" charset="0"/>
                <a:ea typeface="+mn-ea"/>
                <a:cs typeface="+mn-cs"/>
              </a:rPr>
              <a:t> y de los 171.541 </a:t>
            </a:r>
            <a:r>
              <a:rPr kumimoji="0" lang="es-ES_tradnl" sz="1600" b="1" i="0" u="none" strike="noStrike" kern="1200" cap="none" spc="0" normalizeH="0" baseline="0" noProof="0" dirty="0">
                <a:ln>
                  <a:noFill/>
                </a:ln>
                <a:solidFill>
                  <a:prstClr val="black"/>
                </a:solidFill>
                <a:effectLst/>
                <a:uLnTx/>
                <a:uFillTx/>
                <a:latin typeface="Tahoma" pitchFamily="34" charset="0"/>
                <a:ea typeface="+mn-ea"/>
                <a:cs typeface="+mn-cs"/>
              </a:rPr>
              <a:t>Incluidos</a:t>
            </a:r>
            <a:r>
              <a:rPr kumimoji="0" lang="es-ES_tradnl" sz="1600" b="0" i="0" u="none" strike="noStrike" kern="1200" cap="none" spc="0" normalizeH="0" baseline="0" noProof="0" dirty="0">
                <a:ln>
                  <a:noFill/>
                </a:ln>
                <a:solidFill>
                  <a:prstClr val="black"/>
                </a:solidFill>
                <a:effectLst/>
                <a:uLnTx/>
                <a:uFillTx/>
                <a:latin typeface="Tahoma" pitchFamily="34" charset="0"/>
                <a:ea typeface="+mn-ea"/>
                <a:cs typeface="+mn-cs"/>
              </a:rPr>
              <a:t> en Ensayos Clínicos</a:t>
            </a:r>
            <a:endParaRPr kumimoji="0" lang="es-ES" sz="1600" b="0" i="0" u="none" strike="noStrike" kern="1200" cap="none" spc="0" normalizeH="0" baseline="0" noProof="0" dirty="0">
              <a:ln>
                <a:noFill/>
              </a:ln>
              <a:solidFill>
                <a:prstClr val="black"/>
              </a:solidFill>
              <a:effectLst/>
              <a:uLnTx/>
              <a:uFillTx/>
              <a:latin typeface="Tahoma" pitchFamily="34" charset="0"/>
              <a:ea typeface="+mn-ea"/>
              <a:cs typeface="+mn-cs"/>
            </a:endParaRPr>
          </a:p>
        </p:txBody>
      </p:sp>
    </p:spTree>
    <p:extLst>
      <p:ext uri="{BB962C8B-B14F-4D97-AF65-F5344CB8AC3E}">
        <p14:creationId xmlns:p14="http://schemas.microsoft.com/office/powerpoint/2010/main" val="372130981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0A64220E-04F5-BC77-70C2-2D67C43A1F0E}"/>
              </a:ext>
            </a:extLst>
          </p:cNvPr>
          <p:cNvPicPr>
            <a:picLocks noChangeAspect="1"/>
          </p:cNvPicPr>
          <p:nvPr/>
        </p:nvPicPr>
        <p:blipFill>
          <a:blip r:embed="rId2"/>
          <a:stretch>
            <a:fillRect/>
          </a:stretch>
        </p:blipFill>
        <p:spPr>
          <a:xfrm>
            <a:off x="36000" y="792000"/>
            <a:ext cx="8351716" cy="5580000"/>
          </a:xfrm>
          <a:prstGeom prst="rect">
            <a:avLst/>
          </a:prstGeom>
        </p:spPr>
      </p:pic>
      <p:sp>
        <p:nvSpPr>
          <p:cNvPr id="2" name="Title 1"/>
          <p:cNvSpPr>
            <a:spLocks noGrp="1"/>
          </p:cNvSpPr>
          <p:nvPr>
            <p:ph type="title"/>
          </p:nvPr>
        </p:nvSpPr>
        <p:spPr/>
        <p:txBody>
          <a:bodyPr>
            <a:normAutofit/>
          </a:bodyPr>
          <a:lstStyle/>
          <a:p>
            <a:r>
              <a:rPr lang="es-ES_tradnl" dirty="0"/>
              <a:t>Evolución pacientes previstos por CA</a:t>
            </a:r>
            <a:endParaRPr lang="es-ES" dirty="0">
              <a:solidFill>
                <a:srgbClr val="FF0000"/>
              </a:solidFill>
            </a:endParaRPr>
          </a:p>
        </p:txBody>
      </p:sp>
      <p:sp>
        <p:nvSpPr>
          <p:cNvPr id="11"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63</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6" name="Rectangle 4"/>
          <p:cNvSpPr>
            <a:spLocks noChangeArrowheads="1"/>
          </p:cNvSpPr>
          <p:nvPr/>
        </p:nvSpPr>
        <p:spPr bwMode="auto">
          <a:xfrm>
            <a:off x="6791660" y="3290960"/>
            <a:ext cx="2232248" cy="1674453"/>
          </a:xfrm>
          <a:prstGeom prst="rect">
            <a:avLst/>
          </a:prstGeom>
          <a:solidFill>
            <a:srgbClr val="EAEAEA"/>
          </a:solidFill>
          <a:ln w="9525">
            <a:noFill/>
            <a:miter lim="800000"/>
            <a:headEnd/>
            <a:tailEnd/>
          </a:ln>
          <a:effectLst/>
        </p:spPr>
        <p:txBody>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Pacientes previstos en Ensayos Clínicos en Centros de las CCAA por semestre: </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siete principales CCAA que acumulan más del 87% de los pacientes.</a:t>
            </a:r>
          </a:p>
        </p:txBody>
      </p:sp>
      <p:sp>
        <p:nvSpPr>
          <p:cNvPr id="7" name="Rectangle 6"/>
          <p:cNvSpPr>
            <a:spLocks noChangeArrowheads="1"/>
          </p:cNvSpPr>
          <p:nvPr/>
        </p:nvSpPr>
        <p:spPr bwMode="auto">
          <a:xfrm>
            <a:off x="6825109" y="5095875"/>
            <a:ext cx="2165350" cy="1109663"/>
          </a:xfrm>
          <a:prstGeom prst="rect">
            <a:avLst/>
          </a:prstGeom>
          <a:noFill/>
          <a:ln w="9525">
            <a:solidFill>
              <a:schemeClr val="tx1"/>
            </a:solidFill>
            <a:miter lim="800000"/>
            <a:headEnd/>
            <a:tailEnd/>
          </a:ln>
          <a:effectLst/>
        </p:spPr>
        <p:txBody>
          <a:bodyPr>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PC</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EC con fecha de envío al CEIC de </a:t>
            </a:r>
            <a:r>
              <a:rPr kumimoji="0" lang="es-ES" sz="1200" b="0" i="0" u="none" strike="noStrike" kern="1200" cap="none" spc="0" normalizeH="0" baseline="0" noProof="0" dirty="0" err="1">
                <a:ln>
                  <a:noFill/>
                </a:ln>
                <a:solidFill>
                  <a:srgbClr val="2D2323"/>
                </a:solidFill>
                <a:effectLst/>
                <a:uLnTx/>
                <a:uFillTx/>
                <a:latin typeface="Tahoma" pitchFamily="34" charset="0"/>
                <a:ea typeface="+mn-ea"/>
                <a:cs typeface="+mn-cs"/>
              </a:rPr>
              <a:t>ref</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 dentro de cada semestre</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2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sobre el total de pacientes previstos en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162426092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DA4F31C-BB7B-D147-8981-FE9AC078ADC2}"/>
              </a:ext>
            </a:extLst>
          </p:cNvPr>
          <p:cNvPicPr>
            <a:picLocks noChangeAspect="1"/>
          </p:cNvPicPr>
          <p:nvPr/>
        </p:nvPicPr>
        <p:blipFill>
          <a:blip r:embed="rId2"/>
          <a:stretch>
            <a:fillRect/>
          </a:stretch>
        </p:blipFill>
        <p:spPr>
          <a:xfrm>
            <a:off x="324000" y="972000"/>
            <a:ext cx="5042286" cy="5184000"/>
          </a:xfrm>
          <a:prstGeom prst="rect">
            <a:avLst/>
          </a:prstGeom>
        </p:spPr>
      </p:pic>
      <p:sp>
        <p:nvSpPr>
          <p:cNvPr id="2" name="Title 1"/>
          <p:cNvSpPr>
            <a:spLocks noGrp="1"/>
          </p:cNvSpPr>
          <p:nvPr>
            <p:ph type="title"/>
          </p:nvPr>
        </p:nvSpPr>
        <p:spPr/>
        <p:txBody>
          <a:bodyPr/>
          <a:lstStyle/>
          <a:p>
            <a:r>
              <a:rPr lang="es-ES_tradnl" dirty="0"/>
              <a:t>Evolución pacientes previstos por CA</a:t>
            </a:r>
            <a:endParaRPr lang="es-ES" dirty="0"/>
          </a:p>
        </p:txBody>
      </p:sp>
      <p:sp>
        <p:nvSpPr>
          <p:cNvPr id="7" name="Content Placeholder 2"/>
          <p:cNvSpPr>
            <a:spLocks noGrp="1"/>
          </p:cNvSpPr>
          <p:nvPr>
            <p:ph idx="1"/>
          </p:nvPr>
        </p:nvSpPr>
        <p:spPr>
          <a:xfrm>
            <a:off x="5508104" y="2492896"/>
            <a:ext cx="3312368" cy="1323439"/>
          </a:xfrm>
        </p:spPr>
        <p:txBody>
          <a:bodyPr wrap="square">
            <a:spAutoFit/>
          </a:bodyPr>
          <a:lstStyle/>
          <a:p>
            <a:pPr marL="0" indent="0"/>
            <a:r>
              <a:rPr lang="es-ES_tradnl" sz="2000" dirty="0"/>
              <a:t>Evolución de los pacientes previstos por CA en tres periodos: 2004-2009, 2010-2015 y 2016-2021</a:t>
            </a:r>
            <a:endParaRPr lang="es-ES" sz="2000"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64</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8" name="Rectangle 8"/>
          <p:cNvSpPr>
            <a:spLocks noChangeArrowheads="1"/>
          </p:cNvSpPr>
          <p:nvPr/>
        </p:nvSpPr>
        <p:spPr bwMode="auto">
          <a:xfrm>
            <a:off x="4356000" y="5445224"/>
            <a:ext cx="2016224" cy="566309"/>
          </a:xfrm>
          <a:prstGeom prst="rect">
            <a:avLst/>
          </a:prstGeom>
          <a:noFill/>
          <a:ln w="9525">
            <a:solidFill>
              <a:schemeClr val="tx1"/>
            </a:solid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sobre el total  en cada periodo</a:t>
            </a:r>
            <a:endPar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245102473"/>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566BD07-2E7A-F4E7-924B-1AC82DE03EBD}"/>
              </a:ext>
            </a:extLst>
          </p:cNvPr>
          <p:cNvPicPr>
            <a:picLocks noChangeAspect="1"/>
          </p:cNvPicPr>
          <p:nvPr/>
        </p:nvPicPr>
        <p:blipFill>
          <a:blip r:embed="rId3"/>
          <a:stretch>
            <a:fillRect/>
          </a:stretch>
        </p:blipFill>
        <p:spPr>
          <a:xfrm>
            <a:off x="1" y="801286"/>
            <a:ext cx="9178133" cy="5580000"/>
          </a:xfrm>
          <a:prstGeom prst="rect">
            <a:avLst/>
          </a:prstGeom>
        </p:spPr>
      </p:pic>
      <p:sp>
        <p:nvSpPr>
          <p:cNvPr id="2" name="Title 1"/>
          <p:cNvSpPr>
            <a:spLocks noGrp="1"/>
          </p:cNvSpPr>
          <p:nvPr>
            <p:ph type="title"/>
          </p:nvPr>
        </p:nvSpPr>
        <p:spPr>
          <a:xfrm>
            <a:off x="306000" y="216000"/>
            <a:ext cx="7308000" cy="540000"/>
          </a:xfrm>
        </p:spPr>
        <p:txBody>
          <a:bodyPr/>
          <a:lstStyle/>
          <a:p>
            <a:r>
              <a:rPr lang="es-ES_tradnl" dirty="0"/>
              <a:t>Evolución del número de pacientes</a:t>
            </a:r>
            <a:endParaRPr lang="es-ES" dirty="0">
              <a:solidFill>
                <a:srgbClr val="FF0000"/>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65</a:t>
            </a:fld>
            <a:endParaRPr lang="es-ES"/>
          </a:p>
        </p:txBody>
      </p:sp>
      <p:sp>
        <p:nvSpPr>
          <p:cNvPr id="7" name="Rectangle 1029"/>
          <p:cNvSpPr>
            <a:spLocks noChangeArrowheads="1"/>
          </p:cNvSpPr>
          <p:nvPr/>
        </p:nvSpPr>
        <p:spPr bwMode="auto">
          <a:xfrm>
            <a:off x="1187624" y="908720"/>
            <a:ext cx="4968552" cy="306944"/>
          </a:xfrm>
          <a:prstGeom prst="rect">
            <a:avLst/>
          </a:prstGeom>
          <a:solidFill>
            <a:schemeClr val="bg1"/>
          </a:solidFill>
          <a:ln w="9525">
            <a:solidFill>
              <a:schemeClr val="tx1"/>
            </a:solidFill>
            <a:miter lim="800000"/>
            <a:headEnd/>
            <a:tailEnd/>
          </a:ln>
          <a:effectLst/>
        </p:spPr>
        <p:txBody>
          <a:bodyPr wrap="square">
            <a:spAutoFit/>
          </a:bodyPr>
          <a:lstStyle/>
          <a:p>
            <a:pPr algn="ctr" eaLnBrk="0" hangingPunct="0">
              <a:lnSpc>
                <a:spcPct val="110000"/>
              </a:lnSpc>
              <a:spcBef>
                <a:spcPct val="30000"/>
              </a:spcBef>
              <a:spcAft>
                <a:spcPct val="30000"/>
              </a:spcAft>
              <a:buSzPct val="75000"/>
              <a:buFont typeface="Wingdings" pitchFamily="2" charset="2"/>
              <a:buNone/>
            </a:pPr>
            <a:r>
              <a:rPr lang="es-ES_tradnl" sz="1400" dirty="0">
                <a:solidFill>
                  <a:srgbClr val="2D2323"/>
                </a:solidFill>
                <a:latin typeface="Tahoma" pitchFamily="34" charset="0"/>
              </a:rPr>
              <a:t>Valores para todas las PC</a:t>
            </a:r>
            <a:r>
              <a:rPr lang="es-ES" sz="1400" dirty="0">
                <a:solidFill>
                  <a:srgbClr val="2D2323"/>
                </a:solidFill>
                <a:latin typeface="Tahoma" pitchFamily="34" charset="0"/>
              </a:rPr>
              <a:t>EC </a:t>
            </a:r>
            <a:r>
              <a:rPr lang="es-ES_tradnl" sz="1400" dirty="0">
                <a:solidFill>
                  <a:srgbClr val="2D2323"/>
                </a:solidFill>
                <a:latin typeface="Tahoma" pitchFamily="34" charset="0"/>
              </a:rPr>
              <a:t>con datos válidos </a:t>
            </a:r>
            <a:r>
              <a:rPr lang="es-ES" sz="1400" dirty="0">
                <a:solidFill>
                  <a:srgbClr val="2D2323"/>
                </a:solidFill>
                <a:latin typeface="Tahoma" pitchFamily="34" charset="0"/>
              </a:rPr>
              <a:t>de la muestra</a:t>
            </a:r>
          </a:p>
        </p:txBody>
      </p:sp>
      <p:sp>
        <p:nvSpPr>
          <p:cNvPr id="8" name="Rectangle 1028"/>
          <p:cNvSpPr>
            <a:spLocks noChangeArrowheads="1"/>
          </p:cNvSpPr>
          <p:nvPr/>
        </p:nvSpPr>
        <p:spPr bwMode="auto">
          <a:xfrm>
            <a:off x="7596336" y="3933056"/>
            <a:ext cx="1404820" cy="2123658"/>
          </a:xfrm>
          <a:prstGeom prst="rect">
            <a:avLst/>
          </a:prstGeom>
          <a:noFill/>
          <a:ln w="9525">
            <a:solidFill>
              <a:schemeClr val="tx1"/>
            </a:solidFill>
            <a:miter lim="800000"/>
            <a:headEnd/>
            <a:tailEnd/>
          </a:ln>
          <a:effectLst/>
        </p:spPr>
        <p:txBody>
          <a:bodyPr wrap="square">
            <a:spAutoFit/>
          </a:bodyPr>
          <a:lstStyle/>
          <a:p>
            <a:pPr eaLnBrk="0" hangingPunct="0">
              <a:lnSpc>
                <a:spcPct val="110000"/>
              </a:lnSpc>
              <a:spcBef>
                <a:spcPct val="30000"/>
              </a:spcBef>
              <a:spcAft>
                <a:spcPct val="30000"/>
              </a:spcAft>
              <a:buSzPct val="75000"/>
              <a:buFont typeface="Wingdings" pitchFamily="2" charset="2"/>
              <a:buNone/>
            </a:pPr>
            <a:r>
              <a:rPr lang="es-ES_tradnl" sz="1200" dirty="0">
                <a:solidFill>
                  <a:srgbClr val="2D2323"/>
                </a:solidFill>
                <a:latin typeface="Tahoma" pitchFamily="34" charset="0"/>
              </a:rPr>
              <a:t>PC</a:t>
            </a:r>
            <a:r>
              <a:rPr lang="es-ES" sz="1200" dirty="0">
                <a:solidFill>
                  <a:srgbClr val="2D2323"/>
                </a:solidFill>
                <a:latin typeface="Tahoma" pitchFamily="34" charset="0"/>
              </a:rPr>
              <a:t>EC con fecha de envío al CEIC de </a:t>
            </a:r>
            <a:r>
              <a:rPr lang="es-ES" sz="1200" dirty="0" err="1">
                <a:solidFill>
                  <a:srgbClr val="2D2323"/>
                </a:solidFill>
                <a:latin typeface="Tahoma" pitchFamily="34" charset="0"/>
              </a:rPr>
              <a:t>ref</a:t>
            </a:r>
            <a:r>
              <a:rPr lang="es-ES" sz="1200" dirty="0">
                <a:solidFill>
                  <a:srgbClr val="2D2323"/>
                </a:solidFill>
                <a:latin typeface="Tahoma" pitchFamily="34" charset="0"/>
              </a:rPr>
              <a:t> / AEMPS dentro de cada semestre</a:t>
            </a:r>
            <a:r>
              <a:rPr lang="es-ES_tradnl" sz="1200" dirty="0">
                <a:solidFill>
                  <a:srgbClr val="2D2323"/>
                </a:solidFill>
                <a:latin typeface="Tahoma" pitchFamily="34" charset="0"/>
              </a:rPr>
              <a:t> y </a:t>
            </a:r>
            <a:r>
              <a:rPr lang="es-ES_tradnl" sz="1200" b="1" dirty="0">
                <a:solidFill>
                  <a:srgbClr val="2D2323"/>
                </a:solidFill>
                <a:latin typeface="Tahoma" pitchFamily="34" charset="0"/>
              </a:rPr>
              <a:t>media</a:t>
            </a:r>
            <a:r>
              <a:rPr lang="es-ES_tradnl" sz="1200" dirty="0">
                <a:solidFill>
                  <a:srgbClr val="2D2323"/>
                </a:solidFill>
                <a:latin typeface="Tahoma" pitchFamily="34" charset="0"/>
              </a:rPr>
              <a:t> y </a:t>
            </a:r>
            <a:r>
              <a:rPr lang="es-ES_tradnl" sz="1200" b="1" dirty="0">
                <a:solidFill>
                  <a:srgbClr val="2D2323"/>
                </a:solidFill>
                <a:latin typeface="Tahoma" pitchFamily="34" charset="0"/>
              </a:rPr>
              <a:t>total </a:t>
            </a:r>
            <a:r>
              <a:rPr lang="es-ES_tradnl" sz="1200" dirty="0">
                <a:solidFill>
                  <a:srgbClr val="2D2323"/>
                </a:solidFill>
                <a:latin typeface="Tahoma" pitchFamily="34" charset="0"/>
              </a:rPr>
              <a:t>de</a:t>
            </a:r>
            <a:r>
              <a:rPr lang="es-ES_tradnl" sz="1200" b="1" dirty="0">
                <a:solidFill>
                  <a:srgbClr val="2D2323"/>
                </a:solidFill>
                <a:latin typeface="Tahoma" pitchFamily="34" charset="0"/>
              </a:rPr>
              <a:t> pacientes</a:t>
            </a:r>
            <a:r>
              <a:rPr lang="es-ES_tradnl" sz="1200" dirty="0">
                <a:solidFill>
                  <a:srgbClr val="2D2323"/>
                </a:solidFill>
                <a:latin typeface="Tahoma" pitchFamily="34" charset="0"/>
              </a:rPr>
              <a:t> </a:t>
            </a:r>
            <a:r>
              <a:rPr lang="es-ES_tradnl" sz="1200" b="1" dirty="0">
                <a:solidFill>
                  <a:srgbClr val="2D2323"/>
                </a:solidFill>
                <a:latin typeface="Tahoma" pitchFamily="34" charset="0"/>
              </a:rPr>
              <a:t>previstos</a:t>
            </a:r>
            <a:r>
              <a:rPr lang="es-ES_tradnl" sz="1200" dirty="0">
                <a:solidFill>
                  <a:srgbClr val="2D2323"/>
                </a:solidFill>
                <a:latin typeface="Tahoma" pitchFamily="34" charset="0"/>
              </a:rPr>
              <a:t> e </a:t>
            </a:r>
            <a:r>
              <a:rPr lang="es-ES_tradnl" sz="1200" b="1" dirty="0">
                <a:solidFill>
                  <a:srgbClr val="2D2323"/>
                </a:solidFill>
                <a:latin typeface="Tahoma" pitchFamily="34" charset="0"/>
              </a:rPr>
              <a:t>incluidos</a:t>
            </a:r>
            <a:r>
              <a:rPr lang="es-ES_tradnl" sz="1200" dirty="0">
                <a:solidFill>
                  <a:srgbClr val="2D2323"/>
                </a:solidFill>
                <a:latin typeface="Tahoma" pitchFamily="34" charset="0"/>
              </a:rPr>
              <a:t> en cada semestre.</a:t>
            </a:r>
            <a:endParaRPr lang="es-ES" sz="1200" dirty="0">
              <a:solidFill>
                <a:srgbClr val="2D2323"/>
              </a:solidFill>
              <a:latin typeface="Tahoma" pitchFamily="34" charset="0"/>
            </a:endParaRPr>
          </a:p>
        </p:txBody>
      </p:sp>
      <p:sp>
        <p:nvSpPr>
          <p:cNvPr id="15" name="Footer Placeholder 3"/>
          <p:cNvSpPr>
            <a:spLocks noGrp="1"/>
          </p:cNvSpPr>
          <p:nvPr>
            <p:ph type="ftr" sz="quarter" idx="11"/>
          </p:nvPr>
        </p:nvSpPr>
        <p:spPr>
          <a:xfrm>
            <a:off x="179512" y="6309320"/>
            <a:ext cx="2952328" cy="365125"/>
          </a:xfrm>
        </p:spPr>
        <p:txBody>
          <a:bodyPr/>
          <a:lstStyle/>
          <a:p>
            <a:pPr lvl="0">
              <a:defRPr/>
            </a:pPr>
            <a:r>
              <a:rPr lang="es-ES" dirty="0">
                <a:solidFill>
                  <a:prstClr val="black">
                    <a:lumMod val="65000"/>
                    <a:lumOff val="35000"/>
                  </a:prstClr>
                </a:solidFill>
              </a:rPr>
              <a:t>Datos y Análisis 31ª Publicación </a:t>
            </a:r>
            <a:r>
              <a:rPr lang="es-ES" dirty="0" err="1">
                <a:solidFill>
                  <a:prstClr val="black">
                    <a:lumMod val="65000"/>
                    <a:lumOff val="35000"/>
                  </a:prstClr>
                </a:solidFill>
              </a:rPr>
              <a:t>BDMetrics</a:t>
            </a:r>
            <a:r>
              <a:rPr lang="es-ES" dirty="0">
                <a:solidFill>
                  <a:prstClr val="black">
                    <a:lumMod val="65000"/>
                    <a:lumOff val="35000"/>
                  </a:prstClr>
                </a:solidFill>
              </a:rPr>
              <a:t>  17 de mayo de 2022</a:t>
            </a:r>
          </a:p>
        </p:txBody>
      </p:sp>
      <p:sp>
        <p:nvSpPr>
          <p:cNvPr id="27" name="Rectángulo 26">
            <a:extLst>
              <a:ext uri="{FF2B5EF4-FFF2-40B4-BE49-F238E27FC236}">
                <a16:creationId xmlns:a16="http://schemas.microsoft.com/office/drawing/2014/main" id="{D8EF7524-CCB6-4AC7-9CAE-82DC2E56CEC3}"/>
              </a:ext>
            </a:extLst>
          </p:cNvPr>
          <p:cNvSpPr/>
          <p:nvPr/>
        </p:nvSpPr>
        <p:spPr>
          <a:xfrm>
            <a:off x="2505953" y="1412161"/>
            <a:ext cx="1584176" cy="830997"/>
          </a:xfrm>
          <a:prstGeom prst="rect">
            <a:avLst/>
          </a:prstGeom>
          <a:solidFill>
            <a:schemeClr val="bg1"/>
          </a:solidFill>
        </p:spPr>
        <p:txBody>
          <a:bodyPr wrap="square">
            <a:spAutoFit/>
          </a:bodyPr>
          <a:lstStyle/>
          <a:p>
            <a:r>
              <a:rPr lang="es-ES" sz="1200" dirty="0">
                <a:solidFill>
                  <a:srgbClr val="579CAD"/>
                </a:solidFill>
              </a:rPr>
              <a:t>Un ensayo en vacunas y otro cardiovascular con gran número de pacientes previstos</a:t>
            </a:r>
          </a:p>
        </p:txBody>
      </p:sp>
      <p:cxnSp>
        <p:nvCxnSpPr>
          <p:cNvPr id="33" name="Conector recto 32">
            <a:extLst>
              <a:ext uri="{FF2B5EF4-FFF2-40B4-BE49-F238E27FC236}">
                <a16:creationId xmlns:a16="http://schemas.microsoft.com/office/drawing/2014/main" id="{D64807F3-A634-4A0F-965F-34F343DA7C58}"/>
              </a:ext>
            </a:extLst>
          </p:cNvPr>
          <p:cNvCxnSpPr>
            <a:cxnSpLocks/>
          </p:cNvCxnSpPr>
          <p:nvPr/>
        </p:nvCxnSpPr>
        <p:spPr>
          <a:xfrm>
            <a:off x="2541950" y="1501839"/>
            <a:ext cx="0" cy="741319"/>
          </a:xfrm>
          <a:prstGeom prst="line">
            <a:avLst/>
          </a:prstGeom>
          <a:ln w="15875">
            <a:solidFill>
              <a:srgbClr val="579CAD"/>
            </a:solidFill>
          </a:ln>
        </p:spPr>
        <p:style>
          <a:lnRef idx="1">
            <a:schemeClr val="accent1"/>
          </a:lnRef>
          <a:fillRef idx="0">
            <a:schemeClr val="accent1"/>
          </a:fillRef>
          <a:effectRef idx="0">
            <a:schemeClr val="accent1"/>
          </a:effectRef>
          <a:fontRef idx="minor">
            <a:schemeClr val="tx1"/>
          </a:fontRef>
        </p:style>
      </p:cxnSp>
      <p:cxnSp>
        <p:nvCxnSpPr>
          <p:cNvPr id="34" name="Conector recto de flecha 33">
            <a:extLst>
              <a:ext uri="{FF2B5EF4-FFF2-40B4-BE49-F238E27FC236}">
                <a16:creationId xmlns:a16="http://schemas.microsoft.com/office/drawing/2014/main" id="{CDD7E039-4440-4F5A-861E-43AA0D9AC638}"/>
              </a:ext>
            </a:extLst>
          </p:cNvPr>
          <p:cNvCxnSpPr>
            <a:cxnSpLocks/>
          </p:cNvCxnSpPr>
          <p:nvPr/>
        </p:nvCxnSpPr>
        <p:spPr>
          <a:xfrm flipH="1">
            <a:off x="2123728" y="1628800"/>
            <a:ext cx="418222" cy="73152"/>
          </a:xfrm>
          <a:prstGeom prst="straightConnector1">
            <a:avLst/>
          </a:prstGeom>
          <a:ln w="15875">
            <a:solidFill>
              <a:srgbClr val="579CAD"/>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AA1748C4-FB6D-8298-60A0-05D36AB1D3ED}"/>
              </a:ext>
            </a:extLst>
          </p:cNvPr>
          <p:cNvPicPr>
            <a:picLocks noChangeAspect="1"/>
          </p:cNvPicPr>
          <p:nvPr/>
        </p:nvPicPr>
        <p:blipFill>
          <a:blip r:embed="rId2"/>
          <a:stretch>
            <a:fillRect/>
          </a:stretch>
        </p:blipFill>
        <p:spPr>
          <a:xfrm>
            <a:off x="2088001" y="828000"/>
            <a:ext cx="6946933" cy="5652000"/>
          </a:xfrm>
          <a:prstGeom prst="rect">
            <a:avLst/>
          </a:prstGeom>
        </p:spPr>
      </p:pic>
      <p:sp>
        <p:nvSpPr>
          <p:cNvPr id="2" name="Title 1"/>
          <p:cNvSpPr>
            <a:spLocks noGrp="1"/>
          </p:cNvSpPr>
          <p:nvPr>
            <p:ph type="title"/>
          </p:nvPr>
        </p:nvSpPr>
        <p:spPr/>
        <p:txBody>
          <a:bodyPr/>
          <a:lstStyle/>
          <a:p>
            <a:r>
              <a:rPr lang="es-ES" dirty="0"/>
              <a:t>Evolución Fases Tempranas</a:t>
            </a:r>
            <a:endParaRPr lang="es-ES" dirty="0">
              <a:solidFill>
                <a:srgbClr val="FF0000"/>
              </a:solidFill>
            </a:endParaRPr>
          </a:p>
        </p:txBody>
      </p:sp>
      <p:sp>
        <p:nvSpPr>
          <p:cNvPr id="12"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66</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5"/>
          <p:cNvSpPr>
            <a:spLocks noChangeArrowheads="1"/>
          </p:cNvSpPr>
          <p:nvPr/>
        </p:nvSpPr>
        <p:spPr bwMode="auto">
          <a:xfrm>
            <a:off x="285720" y="1124744"/>
            <a:ext cx="1774924" cy="2775183"/>
          </a:xfrm>
          <a:prstGeom prst="rect">
            <a:avLst/>
          </a:prstGeom>
          <a:solidFill>
            <a:schemeClr val="bg1">
              <a:lumMod val="95000"/>
            </a:schemeClr>
          </a:solidFill>
          <a:ln w="9525">
            <a:no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Evolución</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del número de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ensayos</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participaciones</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en ensayos y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pacientes</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previstos</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en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Fases</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Tempranas</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I y II, por semestre</a:t>
            </a:r>
            <a:endParaRPr kumimoji="0" lang="es-ES_tradnl" sz="1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8" name="Rectangle 6"/>
          <p:cNvSpPr>
            <a:spLocks noChangeArrowheads="1"/>
          </p:cNvSpPr>
          <p:nvPr/>
        </p:nvSpPr>
        <p:spPr bwMode="auto">
          <a:xfrm>
            <a:off x="214282" y="4320000"/>
            <a:ext cx="1800200" cy="1901354"/>
          </a:xfrm>
          <a:prstGeom prst="rect">
            <a:avLst/>
          </a:prstGeom>
          <a:noFill/>
          <a:ln w="9525">
            <a:solidFill>
              <a:schemeClr val="tx1"/>
            </a:solid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Ensayos Clínicos y P</a:t>
            </a:r>
            <a:r>
              <a:rPr kumimoji="0" lang="es-ES" sz="1200" b="0" i="0" u="none" strike="noStrike" kern="1200" cap="none" spc="0" normalizeH="0" baseline="0" noProof="0" dirty="0" err="1">
                <a:ln>
                  <a:noFill/>
                </a:ln>
                <a:solidFill>
                  <a:srgbClr val="2D2323"/>
                </a:solidFill>
                <a:effectLst/>
                <a:uLnTx/>
                <a:uFillTx/>
                <a:latin typeface="Tahoma" pitchFamily="34" charset="0"/>
                <a:ea typeface="+mn-ea"/>
                <a:cs typeface="+mn-cs"/>
              </a:rPr>
              <a:t>articipaciones</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 de Centros en Ensayos Clínicos (PCEC) con fecha de envío al CEIC de </a:t>
            </a:r>
            <a:r>
              <a:rPr kumimoji="0" lang="es-ES" sz="1200" b="0" i="0" u="none" strike="noStrike" kern="1200" cap="none" spc="0" normalizeH="0" baseline="0" noProof="0" dirty="0" err="1">
                <a:ln>
                  <a:noFill/>
                </a:ln>
                <a:solidFill>
                  <a:srgbClr val="2D2323"/>
                </a:solidFill>
                <a:effectLst/>
                <a:uLnTx/>
                <a:uFillTx/>
                <a:latin typeface="Tahoma" pitchFamily="34" charset="0"/>
                <a:ea typeface="+mn-ea"/>
                <a:cs typeface="+mn-cs"/>
              </a:rPr>
              <a:t>ref</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 / AEMPS dentro de cada semestre</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200" b="1" i="0" u="none" strike="noStrike" kern="1200" cap="none" spc="0" normalizeH="0" baseline="0" noProof="0" dirty="0">
                <a:ln>
                  <a:noFill/>
                </a:ln>
                <a:solidFill>
                  <a:srgbClr val="2D2323"/>
                </a:solidFill>
                <a:effectLst/>
                <a:uLnTx/>
                <a:uFillTx/>
                <a:latin typeface="Tahoma" pitchFamily="34" charset="0"/>
                <a:ea typeface="+mn-ea"/>
                <a:cs typeface="+mn-cs"/>
              </a:rPr>
              <a:t>número</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total en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2360010751"/>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F07A5625-3C98-4097-8B3C-DC39A4FBBF8D}"/>
              </a:ext>
            </a:extLst>
          </p:cNvPr>
          <p:cNvPicPr>
            <a:picLocks noChangeAspect="1"/>
          </p:cNvPicPr>
          <p:nvPr/>
        </p:nvPicPr>
        <p:blipFill>
          <a:blip r:embed="rId2"/>
          <a:stretch>
            <a:fillRect/>
          </a:stretch>
        </p:blipFill>
        <p:spPr>
          <a:xfrm>
            <a:off x="1404000" y="1764000"/>
            <a:ext cx="6369896" cy="4536000"/>
          </a:xfrm>
          <a:prstGeom prst="rect">
            <a:avLst/>
          </a:prstGeom>
        </p:spPr>
      </p:pic>
      <p:sp>
        <p:nvSpPr>
          <p:cNvPr id="2" name="Title 1"/>
          <p:cNvSpPr>
            <a:spLocks noGrp="1"/>
          </p:cNvSpPr>
          <p:nvPr>
            <p:ph type="title"/>
          </p:nvPr>
        </p:nvSpPr>
        <p:spPr/>
        <p:txBody>
          <a:bodyPr/>
          <a:lstStyle/>
          <a:p>
            <a:r>
              <a:rPr lang="es-ES" dirty="0"/>
              <a:t>Evolución Fases Tempranas</a:t>
            </a:r>
          </a:p>
        </p:txBody>
      </p:sp>
      <p:sp>
        <p:nvSpPr>
          <p:cNvPr id="7" name="Content Placeholder 2"/>
          <p:cNvSpPr>
            <a:spLocks noGrp="1"/>
          </p:cNvSpPr>
          <p:nvPr>
            <p:ph idx="1"/>
          </p:nvPr>
        </p:nvSpPr>
        <p:spPr>
          <a:xfrm>
            <a:off x="323528" y="908720"/>
            <a:ext cx="8496944" cy="707886"/>
          </a:xfrm>
        </p:spPr>
        <p:txBody>
          <a:bodyPr wrap="square">
            <a:spAutoFit/>
          </a:bodyPr>
          <a:lstStyle/>
          <a:p>
            <a:pPr marL="0" indent="0"/>
            <a:r>
              <a:rPr lang="es-ES_tradnl" sz="2000" dirty="0"/>
              <a:t>Evolución de los ensayos, participaciones y pacientes previstos en fases tempranas en tres periodos: 2004-2009, 2010-2015 y 2016-2021</a:t>
            </a:r>
            <a:endParaRPr lang="es-ES" sz="2000"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67</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8" name="Rectangle 8"/>
          <p:cNvSpPr>
            <a:spLocks noChangeArrowheads="1"/>
          </p:cNvSpPr>
          <p:nvPr/>
        </p:nvSpPr>
        <p:spPr bwMode="auto">
          <a:xfrm>
            <a:off x="5759712" y="5192239"/>
            <a:ext cx="2592288" cy="566309"/>
          </a:xfrm>
          <a:prstGeom prst="rect">
            <a:avLst/>
          </a:prstGeom>
          <a:noFill/>
          <a:ln w="9525">
            <a:solidFill>
              <a:schemeClr val="tx1"/>
            </a:solid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sobre el total de cada grupo en cada periodo</a:t>
            </a:r>
            <a:endPar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187473927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7FA277D-53D9-6041-E43E-D0AB137B57A0}"/>
              </a:ext>
            </a:extLst>
          </p:cNvPr>
          <p:cNvPicPr>
            <a:picLocks noChangeAspect="1"/>
          </p:cNvPicPr>
          <p:nvPr/>
        </p:nvPicPr>
        <p:blipFill>
          <a:blip r:embed="rId2"/>
          <a:stretch>
            <a:fillRect/>
          </a:stretch>
        </p:blipFill>
        <p:spPr>
          <a:xfrm>
            <a:off x="2088001" y="828000"/>
            <a:ext cx="6946933" cy="5652000"/>
          </a:xfrm>
          <a:prstGeom prst="rect">
            <a:avLst/>
          </a:prstGeom>
        </p:spPr>
      </p:pic>
      <p:sp>
        <p:nvSpPr>
          <p:cNvPr id="2" name="Title 1"/>
          <p:cNvSpPr>
            <a:spLocks noGrp="1"/>
          </p:cNvSpPr>
          <p:nvPr>
            <p:ph type="title"/>
          </p:nvPr>
        </p:nvSpPr>
        <p:spPr/>
        <p:txBody>
          <a:bodyPr/>
          <a:lstStyle/>
          <a:p>
            <a:r>
              <a:rPr lang="es-ES" dirty="0"/>
              <a:t>Evolución Oncología</a:t>
            </a:r>
          </a:p>
        </p:txBody>
      </p:sp>
      <p:sp>
        <p:nvSpPr>
          <p:cNvPr id="13"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68</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4"/>
          <p:cNvSpPr>
            <a:spLocks noChangeArrowheads="1"/>
          </p:cNvSpPr>
          <p:nvPr/>
        </p:nvSpPr>
        <p:spPr bwMode="auto">
          <a:xfrm>
            <a:off x="204788" y="1011238"/>
            <a:ext cx="1795444" cy="2529923"/>
          </a:xfrm>
          <a:prstGeom prst="rect">
            <a:avLst/>
          </a:prstGeom>
          <a:solidFill>
            <a:schemeClr val="bg1">
              <a:lumMod val="95000"/>
            </a:schemeClr>
          </a:solidFill>
          <a:ln w="9525">
            <a:no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Evolución</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del número de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ensayos</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participaciones</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en ensayos y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pacientes</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previstos</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en </a:t>
            </a:r>
            <a:r>
              <a:rPr kumimoji="0" lang="es-ES_tradnl" sz="1600" b="1" i="0" u="none" strike="noStrike" kern="1200" cap="none" spc="0" normalizeH="0" baseline="0" noProof="0" dirty="0">
                <a:ln>
                  <a:noFill/>
                </a:ln>
                <a:solidFill>
                  <a:srgbClr val="2D2323"/>
                </a:solidFill>
                <a:effectLst/>
                <a:uLnTx/>
                <a:uFillTx/>
                <a:latin typeface="Tahoma" pitchFamily="34" charset="0"/>
                <a:ea typeface="+mn-ea"/>
                <a:cs typeface="+mn-cs"/>
              </a:rPr>
              <a:t>Oncología</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 por semestre</a:t>
            </a:r>
            <a:endParaRPr kumimoji="0" lang="es-ES_tradnl" sz="1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8" name="Rectangle 5"/>
          <p:cNvSpPr>
            <a:spLocks noChangeArrowheads="1"/>
          </p:cNvSpPr>
          <p:nvPr/>
        </p:nvSpPr>
        <p:spPr bwMode="auto">
          <a:xfrm>
            <a:off x="215005" y="4335966"/>
            <a:ext cx="1837502" cy="1901354"/>
          </a:xfrm>
          <a:prstGeom prst="rect">
            <a:avLst/>
          </a:prstGeom>
          <a:noFill/>
          <a:ln w="9525">
            <a:solidFill>
              <a:schemeClr val="tx1"/>
            </a:solidFill>
            <a:miter lim="800000"/>
            <a:headEnd/>
            <a:tailEnd/>
          </a:ln>
          <a:effectLst/>
        </p:spPr>
        <p:txBody>
          <a:bodyPr wrap="square">
            <a:spAutoFit/>
          </a:bodyPr>
          <a:lstStyle/>
          <a:p>
            <a:pPr lvl="0" eaLnBrk="0" hangingPunct="0">
              <a:lnSpc>
                <a:spcPct val="110000"/>
              </a:lnSpc>
              <a:spcBef>
                <a:spcPct val="30000"/>
              </a:spcBef>
              <a:spcAft>
                <a:spcPct val="30000"/>
              </a:spcAft>
              <a:buSzPct val="75000"/>
              <a:defRPr/>
            </a:pPr>
            <a:r>
              <a:rPr lang="es-ES_tradnl" sz="1200" dirty="0">
                <a:solidFill>
                  <a:srgbClr val="2D2323"/>
                </a:solidFill>
                <a:latin typeface="Tahoma" pitchFamily="34" charset="0"/>
              </a:rPr>
              <a:t>Ensayos Clínicos y P</a:t>
            </a:r>
            <a:r>
              <a:rPr lang="es-ES" sz="1200" dirty="0" err="1">
                <a:solidFill>
                  <a:srgbClr val="2D2323"/>
                </a:solidFill>
                <a:latin typeface="Tahoma" pitchFamily="34" charset="0"/>
              </a:rPr>
              <a:t>articipaciones</a:t>
            </a:r>
            <a:r>
              <a:rPr lang="es-ES" sz="1200" dirty="0">
                <a:solidFill>
                  <a:srgbClr val="2D2323"/>
                </a:solidFill>
                <a:latin typeface="Tahoma" pitchFamily="34" charset="0"/>
              </a:rPr>
              <a:t> de Centros en Ensayos Clínicos (PCEC) con fecha de envío </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al CEIC de </a:t>
            </a:r>
            <a:r>
              <a:rPr kumimoji="0" lang="es-ES" sz="1200" b="0" i="0" u="none" strike="noStrike" kern="1200" cap="none" spc="0" normalizeH="0" baseline="0" noProof="0" dirty="0" err="1">
                <a:ln>
                  <a:noFill/>
                </a:ln>
                <a:solidFill>
                  <a:srgbClr val="2D2323"/>
                </a:solidFill>
                <a:effectLst/>
                <a:uLnTx/>
                <a:uFillTx/>
                <a:latin typeface="Tahoma" pitchFamily="34" charset="0"/>
                <a:ea typeface="+mn-ea"/>
                <a:cs typeface="+mn-cs"/>
              </a:rPr>
              <a:t>ref</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 / AEMPS dentro de cada semestre</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200" b="1" i="0" u="none" strike="noStrike" kern="1200" cap="none" spc="0" normalizeH="0" baseline="0" noProof="0" dirty="0">
                <a:ln>
                  <a:noFill/>
                </a:ln>
                <a:solidFill>
                  <a:srgbClr val="2D2323"/>
                </a:solidFill>
                <a:effectLst/>
                <a:uLnTx/>
                <a:uFillTx/>
                <a:latin typeface="Tahoma" pitchFamily="34" charset="0"/>
                <a:ea typeface="+mn-ea"/>
                <a:cs typeface="+mn-cs"/>
              </a:rPr>
              <a:t>número</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total en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299069762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FBF78DCC-4F1A-7E0B-04F4-DE98A9766C55}"/>
              </a:ext>
            </a:extLst>
          </p:cNvPr>
          <p:cNvPicPr>
            <a:picLocks noChangeAspect="1"/>
          </p:cNvPicPr>
          <p:nvPr/>
        </p:nvPicPr>
        <p:blipFill>
          <a:blip r:embed="rId2"/>
          <a:stretch>
            <a:fillRect/>
          </a:stretch>
        </p:blipFill>
        <p:spPr>
          <a:xfrm>
            <a:off x="1404000" y="1764000"/>
            <a:ext cx="6369896" cy="4536000"/>
          </a:xfrm>
          <a:prstGeom prst="rect">
            <a:avLst/>
          </a:prstGeom>
        </p:spPr>
      </p:pic>
      <p:sp>
        <p:nvSpPr>
          <p:cNvPr id="2" name="Title 1"/>
          <p:cNvSpPr>
            <a:spLocks noGrp="1"/>
          </p:cNvSpPr>
          <p:nvPr>
            <p:ph type="title"/>
          </p:nvPr>
        </p:nvSpPr>
        <p:spPr/>
        <p:txBody>
          <a:bodyPr/>
          <a:lstStyle/>
          <a:p>
            <a:r>
              <a:rPr lang="es-ES" dirty="0"/>
              <a:t>Evolución Oncología</a:t>
            </a:r>
          </a:p>
        </p:txBody>
      </p:sp>
      <p:sp>
        <p:nvSpPr>
          <p:cNvPr id="7" name="Content Placeholder 2"/>
          <p:cNvSpPr>
            <a:spLocks noGrp="1"/>
          </p:cNvSpPr>
          <p:nvPr>
            <p:ph idx="1"/>
          </p:nvPr>
        </p:nvSpPr>
        <p:spPr>
          <a:xfrm>
            <a:off x="323528" y="908720"/>
            <a:ext cx="8496944" cy="707886"/>
          </a:xfrm>
        </p:spPr>
        <p:txBody>
          <a:bodyPr wrap="square">
            <a:spAutoFit/>
          </a:bodyPr>
          <a:lstStyle/>
          <a:p>
            <a:pPr marL="0" indent="0"/>
            <a:r>
              <a:rPr lang="es-ES_tradnl" sz="2000" dirty="0"/>
              <a:t>Evolución de los ensayos, participaciones y pacientes previstos en Oncología en tres periodos: 2004-2009, 2010-2015 y 2016-2021</a:t>
            </a:r>
            <a:endParaRPr lang="es-ES" sz="2000"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69</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8" name="Rectangle 8"/>
          <p:cNvSpPr>
            <a:spLocks noChangeArrowheads="1"/>
          </p:cNvSpPr>
          <p:nvPr/>
        </p:nvSpPr>
        <p:spPr bwMode="auto">
          <a:xfrm>
            <a:off x="6156176" y="5454979"/>
            <a:ext cx="2592288" cy="566309"/>
          </a:xfrm>
          <a:prstGeom prst="rect">
            <a:avLst/>
          </a:prstGeom>
          <a:noFill/>
          <a:ln w="9525">
            <a:solidFill>
              <a:schemeClr val="tx1"/>
            </a:solid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sobre el total de cada grupo en cada periodo</a:t>
            </a:r>
            <a:endPar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123208614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Indicadores de Tiempos</a:t>
            </a:r>
            <a:endParaRPr lang="es-ES" dirty="0"/>
          </a:p>
        </p:txBody>
      </p:sp>
      <p:sp>
        <p:nvSpPr>
          <p:cNvPr id="7"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70</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6" name="Rectangle 3"/>
          <p:cNvSpPr txBox="1">
            <a:spLocks noChangeArrowheads="1"/>
          </p:cNvSpPr>
          <p:nvPr/>
        </p:nvSpPr>
        <p:spPr>
          <a:xfrm>
            <a:off x="381000" y="1012825"/>
            <a:ext cx="8382000" cy="4957763"/>
          </a:xfrm>
          <a:prstGeom prst="rect">
            <a:avLst/>
          </a:prstGeom>
          <a:solidFill>
            <a:srgbClr val="F0E0DD"/>
          </a:solidFill>
        </p:spPr>
        <p:txBody>
          <a:bodyPr vert="horz" lIns="91440" tIns="45720" rIns="91440" bIns="45720" rtlCol="0">
            <a:normAutofit/>
          </a:bodyPr>
          <a:lstStyle/>
          <a:p>
            <a:pPr marL="0" marR="0" lvl="0" indent="0" algn="l" defTabSz="914400" rtl="0" eaLnBrk="1" fontAlgn="auto" latinLnBrk="0" hangingPunct="1">
              <a:lnSpc>
                <a:spcPct val="95000"/>
              </a:lnSpc>
              <a:spcBef>
                <a:spcPts val="600"/>
              </a:spcBef>
              <a:spcAft>
                <a:spcPts val="600"/>
              </a:spcAft>
              <a:buClrTx/>
              <a:buSzTx/>
              <a:buFont typeface="Arial" pitchFamily="34" charset="0"/>
              <a:buNone/>
              <a:tabLst/>
              <a:defRPr/>
            </a:pP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En esta sección se presentan los datos relativos a los </a:t>
            </a:r>
            <a:r>
              <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principales indicadores de tiempos</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asociados a la puesta en marcha de un ensayo clínico.</a:t>
            </a:r>
          </a:p>
          <a:p>
            <a:pPr marL="742950" marR="0" lvl="1" indent="-285750" algn="l" defTabSz="914400" rtl="0" eaLnBrk="1" fontAlgn="auto" latinLnBrk="0" hangingPunct="1">
              <a:lnSpc>
                <a:spcPct val="95000"/>
              </a:lnSpc>
              <a:spcBef>
                <a:spcPct val="20000"/>
              </a:spcBef>
              <a:spcAft>
                <a:spcPts val="400"/>
              </a:spcAft>
              <a:buClrTx/>
              <a:buSzPct val="70000"/>
              <a:buFont typeface="Wingdings" pitchFamily="2" charset="2"/>
              <a:buChar char="q"/>
              <a:tabLst/>
              <a:defRPr/>
            </a:pP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Tiempo Global de Inicio</a:t>
            </a: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de un EC</a:t>
            </a:r>
          </a:p>
          <a:p>
            <a:pPr marL="742950" marR="0" lvl="1" indent="-285750" algn="l" defTabSz="914400" rtl="0" eaLnBrk="1" fontAlgn="auto" latinLnBrk="0" hangingPunct="1">
              <a:lnSpc>
                <a:spcPct val="95000"/>
              </a:lnSpc>
              <a:spcBef>
                <a:spcPct val="20000"/>
              </a:spcBef>
              <a:spcAft>
                <a:spcPts val="400"/>
              </a:spcAft>
              <a:buClrTx/>
              <a:buSzPct val="70000"/>
              <a:buFont typeface="Wingdings" pitchFamily="2" charset="2"/>
              <a:buChar char="q"/>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Tiempo de preparación de la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Documentación</a:t>
            </a:r>
          </a:p>
          <a:p>
            <a:pPr marL="742950" marR="0" lvl="1" indent="-285750" algn="l" defTabSz="914400" rtl="0" eaLnBrk="1" fontAlgn="auto" latinLnBrk="0" hangingPunct="1">
              <a:lnSpc>
                <a:spcPct val="95000"/>
              </a:lnSpc>
              <a:spcBef>
                <a:spcPct val="20000"/>
              </a:spcBef>
              <a:spcAft>
                <a:spcPts val="400"/>
              </a:spcAft>
              <a:buClrTx/>
              <a:buSzPct val="70000"/>
              <a:buFont typeface="Wingdings" pitchFamily="2" charset="2"/>
              <a:buChar char="q"/>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Tiempo de emisión del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Dictamen</a:t>
            </a:r>
          </a:p>
          <a:p>
            <a:pPr marL="742950" marR="0" lvl="1" indent="-285750" algn="l" defTabSz="914400" rtl="0" eaLnBrk="1" fontAlgn="auto" latinLnBrk="0" hangingPunct="1">
              <a:lnSpc>
                <a:spcPct val="95000"/>
              </a:lnSpc>
              <a:spcBef>
                <a:spcPct val="20000"/>
              </a:spcBef>
              <a:spcAft>
                <a:spcPts val="400"/>
              </a:spcAft>
              <a:buClrTx/>
              <a:buSzPct val="70000"/>
              <a:buFont typeface="Wingdings" pitchFamily="2" charset="2"/>
              <a:buChar char="q"/>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Tiempo de formalización del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Contrato</a:t>
            </a: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a:t>
            </a:r>
          </a:p>
          <a:p>
            <a:pPr marL="742950" marR="0" lvl="1" indent="-285750" algn="l" defTabSz="914400" rtl="0" eaLnBrk="1" fontAlgn="auto" latinLnBrk="0" hangingPunct="1">
              <a:lnSpc>
                <a:spcPct val="95000"/>
              </a:lnSpc>
              <a:spcBef>
                <a:spcPct val="20000"/>
              </a:spcBef>
              <a:spcAft>
                <a:spcPts val="400"/>
              </a:spcAft>
              <a:buClrTx/>
              <a:buSzPct val="70000"/>
              <a:buFont typeface="Wingdings" pitchFamily="2" charset="2"/>
              <a:buChar char="q"/>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Tiempo de Inclusión del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Primer Paciente</a:t>
            </a: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en el EC</a:t>
            </a:r>
          </a:p>
          <a:p>
            <a:pPr marL="342900" marR="0" lvl="0" indent="-342900" algn="l" defTabSz="914400" rtl="0" eaLnBrk="1" fontAlgn="auto" latinLnBrk="0" hangingPunct="1">
              <a:lnSpc>
                <a:spcPct val="95000"/>
              </a:lnSpc>
              <a:spcBef>
                <a:spcPts val="600"/>
              </a:spcBef>
              <a:spcAft>
                <a:spcPts val="600"/>
              </a:spcAft>
              <a:buClrTx/>
              <a:buSzTx/>
              <a:buFont typeface="Arial" pitchFamily="34" charset="0"/>
              <a:buNone/>
              <a:tabLst/>
              <a:defRPr/>
            </a:pP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Asimismo se presenta:</a:t>
            </a:r>
          </a:p>
          <a:p>
            <a:pPr marL="742950" marR="0" lvl="1" indent="-285750" algn="l" defTabSz="914400" rtl="0" eaLnBrk="1" fontAlgn="auto" latinLnBrk="0" hangingPunct="1">
              <a:lnSpc>
                <a:spcPct val="95000"/>
              </a:lnSpc>
              <a:spcBef>
                <a:spcPct val="20000"/>
              </a:spcBef>
              <a:spcAft>
                <a:spcPts val="400"/>
              </a:spcAft>
              <a:buClrTx/>
              <a:buSzPct val="70000"/>
              <a:buFont typeface="Wingdings" pitchFamily="2" charset="2"/>
              <a:buChar char="q"/>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El Tiempo Global de Inicio del EC y su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comparación</a:t>
            </a: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con su equivalente a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escala internacional</a:t>
            </a: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a:t>
            </a:r>
          </a:p>
          <a:p>
            <a:pPr marL="0" marR="0" lvl="0" indent="0" algn="l" defTabSz="914400" rtl="0" eaLnBrk="1" fontAlgn="auto" latinLnBrk="0" hangingPunct="1">
              <a:lnSpc>
                <a:spcPct val="95000"/>
              </a:lnSpc>
              <a:spcBef>
                <a:spcPts val="600"/>
              </a:spcBef>
              <a:spcAft>
                <a:spcPts val="600"/>
              </a:spcAft>
              <a:buClrTx/>
              <a:buSzTx/>
              <a:buFont typeface="Arial" pitchFamily="34" charset="0"/>
              <a:buNone/>
              <a:tabLst/>
              <a:defRPr/>
            </a:pP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Para todos ellos se presentan los datos: </a:t>
            </a:r>
            <a:r>
              <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medianas</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la </a:t>
            </a:r>
            <a:r>
              <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dispersión</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y su </a:t>
            </a:r>
            <a:r>
              <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evolución en el tiempo</a:t>
            </a:r>
            <a:endPar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a:p>
            <a:pPr marL="0" marR="0" lvl="0" indent="0" algn="l" defTabSz="914400" rtl="0" eaLnBrk="1" fontAlgn="auto" latinLnBrk="0" hangingPunct="1">
              <a:lnSpc>
                <a:spcPct val="95000"/>
              </a:lnSpc>
              <a:spcBef>
                <a:spcPts val="600"/>
              </a:spcBef>
              <a:spcAft>
                <a:spcPts val="600"/>
              </a:spcAft>
              <a:buClrTx/>
              <a:buSzTx/>
              <a:buFont typeface="Arial" pitchFamily="34" charset="0"/>
              <a:buNone/>
              <a:tabLst/>
              <a:defRPr/>
            </a:pP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Para la </a:t>
            </a:r>
            <a:r>
              <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evolución en el tiempo</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se toma como unidad de tiempo el </a:t>
            </a:r>
            <a:r>
              <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semestre</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y como fecha de referencia la de envío de la documentación al CEIC de referencia.</a:t>
            </a:r>
          </a:p>
        </p:txBody>
      </p:sp>
    </p:spTree>
    <p:extLst>
      <p:ext uri="{BB962C8B-B14F-4D97-AF65-F5344CB8AC3E}">
        <p14:creationId xmlns:p14="http://schemas.microsoft.com/office/powerpoint/2010/main" val="175760864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Indicadores de Tiempo: Etapas Principales</a:t>
            </a:r>
            <a:endParaRPr lang="es-ES" dirty="0"/>
          </a:p>
        </p:txBody>
      </p:sp>
      <p:sp>
        <p:nvSpPr>
          <p:cNvPr id="88"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71</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32" name="Line 2052"/>
          <p:cNvSpPr>
            <a:spLocks noChangeShapeType="1"/>
          </p:cNvSpPr>
          <p:nvPr/>
        </p:nvSpPr>
        <p:spPr bwMode="auto">
          <a:xfrm>
            <a:off x="7823200" y="1247775"/>
            <a:ext cx="0" cy="4030663"/>
          </a:xfrm>
          <a:prstGeom prst="line">
            <a:avLst/>
          </a:prstGeom>
          <a:noFill/>
          <a:ln w="9525">
            <a:solidFill>
              <a:schemeClr val="tx1">
                <a:lumMod val="50000"/>
                <a:lumOff val="50000"/>
              </a:schemeClr>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61" name="Line 2053"/>
          <p:cNvSpPr>
            <a:spLocks noChangeShapeType="1"/>
          </p:cNvSpPr>
          <p:nvPr/>
        </p:nvSpPr>
        <p:spPr bwMode="auto">
          <a:xfrm>
            <a:off x="6223000" y="3787775"/>
            <a:ext cx="0" cy="1295400"/>
          </a:xfrm>
          <a:prstGeom prst="line">
            <a:avLst/>
          </a:prstGeom>
          <a:noFill/>
          <a:ln w="9525">
            <a:solidFill>
              <a:schemeClr val="tx1">
                <a:lumMod val="50000"/>
                <a:lumOff val="50000"/>
              </a:schemeClr>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62" name="Line 2054"/>
          <p:cNvSpPr>
            <a:spLocks noChangeShapeType="1"/>
          </p:cNvSpPr>
          <p:nvPr/>
        </p:nvSpPr>
        <p:spPr bwMode="auto">
          <a:xfrm>
            <a:off x="2184400" y="2054225"/>
            <a:ext cx="0" cy="3138488"/>
          </a:xfrm>
          <a:prstGeom prst="line">
            <a:avLst/>
          </a:prstGeom>
          <a:noFill/>
          <a:ln w="9525">
            <a:solidFill>
              <a:schemeClr val="tx1">
                <a:lumMod val="50000"/>
                <a:lumOff val="50000"/>
              </a:schemeClr>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63" name="Line 2055"/>
          <p:cNvSpPr>
            <a:spLocks noChangeShapeType="1"/>
          </p:cNvSpPr>
          <p:nvPr/>
        </p:nvSpPr>
        <p:spPr bwMode="auto">
          <a:xfrm>
            <a:off x="4851400" y="2765425"/>
            <a:ext cx="0" cy="2290763"/>
          </a:xfrm>
          <a:prstGeom prst="line">
            <a:avLst/>
          </a:prstGeom>
          <a:noFill/>
          <a:ln w="9525">
            <a:solidFill>
              <a:schemeClr val="tx1">
                <a:lumMod val="50000"/>
                <a:lumOff val="50000"/>
              </a:schemeClr>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64" name="Rectangle 2056"/>
          <p:cNvSpPr>
            <a:spLocks noChangeArrowheads="1"/>
          </p:cNvSpPr>
          <p:nvPr/>
        </p:nvSpPr>
        <p:spPr bwMode="auto">
          <a:xfrm>
            <a:off x="584200" y="1943100"/>
            <a:ext cx="1600200" cy="546100"/>
          </a:xfrm>
          <a:prstGeom prst="rect">
            <a:avLst/>
          </a:prstGeom>
          <a:solidFill>
            <a:srgbClr val="1E727F"/>
          </a:solidFill>
          <a:ln w="9525">
            <a:solidFill>
              <a:srgbClr val="0000FF"/>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_tradnl" sz="1400" b="0"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65" name="Rectangle 2057"/>
          <p:cNvSpPr>
            <a:spLocks noChangeArrowheads="1"/>
          </p:cNvSpPr>
          <p:nvPr/>
        </p:nvSpPr>
        <p:spPr bwMode="auto">
          <a:xfrm>
            <a:off x="2184400" y="2765425"/>
            <a:ext cx="2667000" cy="546100"/>
          </a:xfrm>
          <a:prstGeom prst="rect">
            <a:avLst/>
          </a:prstGeom>
          <a:solidFill>
            <a:srgbClr val="FF0000"/>
          </a:solidFill>
          <a:ln w="9525">
            <a:solidFill>
              <a:srgbClr val="FF0000"/>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_tradnl" sz="1400" b="0"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66" name="Rectangle 2058"/>
          <p:cNvSpPr>
            <a:spLocks noChangeArrowheads="1"/>
          </p:cNvSpPr>
          <p:nvPr/>
        </p:nvSpPr>
        <p:spPr bwMode="auto">
          <a:xfrm>
            <a:off x="2184400" y="3557588"/>
            <a:ext cx="4038600" cy="546100"/>
          </a:xfrm>
          <a:prstGeom prst="rect">
            <a:avLst/>
          </a:prstGeom>
          <a:solidFill>
            <a:srgbClr val="F0E0DD"/>
          </a:solidFill>
          <a:ln w="9525">
            <a:solidFill>
              <a:srgbClr val="F0E0DD"/>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_tradnl" sz="1400" b="0"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67" name="Rectangle 2059"/>
          <p:cNvSpPr>
            <a:spLocks noChangeArrowheads="1"/>
          </p:cNvSpPr>
          <p:nvPr/>
        </p:nvSpPr>
        <p:spPr bwMode="auto">
          <a:xfrm>
            <a:off x="6223000" y="4305300"/>
            <a:ext cx="1600200" cy="546100"/>
          </a:xfrm>
          <a:prstGeom prst="rect">
            <a:avLst/>
          </a:prstGeom>
          <a:solidFill>
            <a:srgbClr val="579CAD"/>
          </a:solidFill>
          <a:ln w="9525">
            <a:solidFill>
              <a:srgbClr val="92D050"/>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_tradnl" sz="1400" b="0"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68" name="Text Box 2060"/>
          <p:cNvSpPr txBox="1">
            <a:spLocks noChangeArrowheads="1"/>
          </p:cNvSpPr>
          <p:nvPr/>
        </p:nvSpPr>
        <p:spPr bwMode="auto">
          <a:xfrm>
            <a:off x="965200" y="1871663"/>
            <a:ext cx="2057400" cy="376237"/>
          </a:xfrm>
          <a:prstGeom prst="rect">
            <a:avLst/>
          </a:prstGeom>
          <a:solidFill>
            <a:schemeClr val="bg1"/>
          </a:solidFill>
          <a:ln w="9525">
            <a:solidFill>
              <a:schemeClr val="tx1"/>
            </a:solidFill>
            <a:miter lim="800000"/>
            <a:headEnd/>
            <a:tailEnd/>
          </a:ln>
          <a:effectLst/>
        </p:spPr>
        <p:txBody>
          <a:bodyPr>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sz="1800" b="1" i="0" u="none" strike="noStrike" kern="1200" cap="none" spc="0" normalizeH="0" baseline="0" noProof="0">
                <a:ln>
                  <a:noFill/>
                </a:ln>
                <a:solidFill>
                  <a:prstClr val="black"/>
                </a:solidFill>
                <a:effectLst/>
                <a:uLnTx/>
                <a:uFillTx/>
                <a:latin typeface="Tahoma" pitchFamily="34" charset="0"/>
                <a:ea typeface="+mn-ea"/>
                <a:cs typeface="+mn-cs"/>
              </a:rPr>
              <a:t>Documentación</a:t>
            </a:r>
            <a:endParaRPr kumimoji="0" lang="en-GB" sz="1800" b="1"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69" name="Text Box 2061"/>
          <p:cNvSpPr txBox="1">
            <a:spLocks noChangeArrowheads="1"/>
          </p:cNvSpPr>
          <p:nvPr/>
        </p:nvSpPr>
        <p:spPr bwMode="auto">
          <a:xfrm>
            <a:off x="2667000" y="2848189"/>
            <a:ext cx="1701800" cy="369332"/>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sz="1800" b="1" i="0" u="none" strike="noStrike" kern="1200" cap="none" spc="0" normalizeH="0" baseline="0" noProof="0" dirty="0">
                <a:ln>
                  <a:noFill/>
                </a:ln>
                <a:solidFill>
                  <a:prstClr val="black"/>
                </a:solidFill>
                <a:effectLst/>
                <a:uLnTx/>
                <a:uFillTx/>
                <a:latin typeface="Tahoma" pitchFamily="34" charset="0"/>
                <a:ea typeface="+mn-ea"/>
                <a:cs typeface="+mn-cs"/>
              </a:rPr>
              <a:t>Autorización</a:t>
            </a:r>
            <a:endPar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endParaRPr>
          </a:p>
        </p:txBody>
      </p:sp>
      <p:sp>
        <p:nvSpPr>
          <p:cNvPr id="70" name="Text Box 2062"/>
          <p:cNvSpPr txBox="1">
            <a:spLocks noChangeArrowheads="1"/>
          </p:cNvSpPr>
          <p:nvPr/>
        </p:nvSpPr>
        <p:spPr bwMode="auto">
          <a:xfrm>
            <a:off x="3111500" y="3651250"/>
            <a:ext cx="2286000" cy="376238"/>
          </a:xfrm>
          <a:prstGeom prst="rect">
            <a:avLst/>
          </a:prstGeom>
          <a:solidFill>
            <a:schemeClr val="bg1"/>
          </a:solidFill>
          <a:ln w="9525">
            <a:solidFill>
              <a:schemeClr val="tx1"/>
            </a:solidFill>
            <a:miter lim="800000"/>
            <a:headEnd/>
            <a:tailEnd/>
          </a:ln>
          <a:effectLst/>
        </p:spPr>
        <p:txBody>
          <a:bodyPr>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sz="1800" b="1" i="0" u="none" strike="noStrike" kern="1200" cap="none" spc="0" normalizeH="0" baseline="0" noProof="0">
                <a:ln>
                  <a:noFill/>
                </a:ln>
                <a:solidFill>
                  <a:prstClr val="black"/>
                </a:solidFill>
                <a:effectLst/>
                <a:uLnTx/>
                <a:uFillTx/>
                <a:latin typeface="Tahoma" pitchFamily="34" charset="0"/>
                <a:ea typeface="+mn-ea"/>
                <a:cs typeface="+mn-cs"/>
              </a:rPr>
              <a:t>Contrato</a:t>
            </a:r>
            <a:endParaRPr kumimoji="0" lang="en-GB" sz="1800" b="1"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71" name="Text Box 2063"/>
          <p:cNvSpPr txBox="1">
            <a:spLocks noChangeArrowheads="1"/>
          </p:cNvSpPr>
          <p:nvPr/>
        </p:nvSpPr>
        <p:spPr bwMode="auto">
          <a:xfrm>
            <a:off x="6756400" y="4246563"/>
            <a:ext cx="1752600" cy="376237"/>
          </a:xfrm>
          <a:prstGeom prst="rect">
            <a:avLst/>
          </a:prstGeom>
          <a:solidFill>
            <a:schemeClr val="bg1"/>
          </a:solidFill>
          <a:ln w="9525">
            <a:solidFill>
              <a:schemeClr val="tx1"/>
            </a:solidFill>
            <a:miter lim="800000"/>
            <a:headEnd/>
            <a:tailEnd/>
          </a:ln>
          <a:effectLst/>
        </p:spPr>
        <p:txBody>
          <a:bodyPr>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sz="1800" b="1" i="0" u="none" strike="noStrike" kern="1200" cap="none" spc="0" normalizeH="0" baseline="0" noProof="0">
                <a:ln>
                  <a:noFill/>
                </a:ln>
                <a:solidFill>
                  <a:prstClr val="black"/>
                </a:solidFill>
                <a:effectLst/>
                <a:uLnTx/>
                <a:uFillTx/>
                <a:latin typeface="Tahoma" pitchFamily="34" charset="0"/>
                <a:ea typeface="+mn-ea"/>
                <a:cs typeface="+mn-cs"/>
              </a:rPr>
              <a:t>1er Paciente</a:t>
            </a:r>
            <a:endParaRPr kumimoji="0" lang="en-GB" sz="1800" b="1"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72" name="Line 2064"/>
          <p:cNvSpPr>
            <a:spLocks noChangeShapeType="1"/>
          </p:cNvSpPr>
          <p:nvPr/>
        </p:nvSpPr>
        <p:spPr bwMode="auto">
          <a:xfrm>
            <a:off x="584200" y="5235575"/>
            <a:ext cx="8077200" cy="0"/>
          </a:xfrm>
          <a:prstGeom prst="line">
            <a:avLst/>
          </a:prstGeom>
          <a:noFill/>
          <a:ln w="57150">
            <a:solidFill>
              <a:srgbClr val="A50021"/>
            </a:solidFill>
            <a:round/>
            <a:headEnd/>
            <a:tailEnd type="triangl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73" name="AutoShape 2065"/>
          <p:cNvSpPr>
            <a:spLocks noChangeArrowheads="1"/>
          </p:cNvSpPr>
          <p:nvPr/>
        </p:nvSpPr>
        <p:spPr bwMode="auto">
          <a:xfrm>
            <a:off x="508000" y="5006975"/>
            <a:ext cx="152400" cy="304800"/>
          </a:xfrm>
          <a:prstGeom prst="triangle">
            <a:avLst>
              <a:gd name="adj" fmla="val 50000"/>
            </a:avLst>
          </a:prstGeom>
          <a:solidFill>
            <a:schemeClr val="bg1">
              <a:lumMod val="50000"/>
            </a:schemeClr>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74" name="Text Box 2066"/>
          <p:cNvSpPr txBox="1">
            <a:spLocks noChangeArrowheads="1"/>
          </p:cNvSpPr>
          <p:nvPr/>
        </p:nvSpPr>
        <p:spPr bwMode="auto">
          <a:xfrm>
            <a:off x="355600" y="5443556"/>
            <a:ext cx="1219200" cy="590550"/>
          </a:xfrm>
          <a:prstGeom prst="rect">
            <a:avLst/>
          </a:prstGeom>
          <a:solidFill>
            <a:schemeClr val="bg1"/>
          </a:solidFill>
          <a:ln w="9525">
            <a:solidFill>
              <a:srgbClr val="A50021"/>
            </a:solid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1" i="0" u="none" strike="noStrike" kern="1200" cap="none" spc="0" normalizeH="0" baseline="0" noProof="0">
                <a:ln>
                  <a:noFill/>
                </a:ln>
                <a:solidFill>
                  <a:srgbClr val="A50021"/>
                </a:solidFill>
                <a:effectLst/>
                <a:uLnTx/>
                <a:uFillTx/>
                <a:latin typeface="Tahoma" pitchFamily="34" charset="0"/>
                <a:ea typeface="+mn-ea"/>
                <a:cs typeface="+mn-cs"/>
              </a:rPr>
              <a:t>Protocolo Final</a:t>
            </a:r>
            <a:endParaRPr kumimoji="0" lang="en-GB" sz="1600" b="1" i="0" u="none" strike="noStrike" kern="1200" cap="none" spc="0" normalizeH="0" baseline="0" noProof="0">
              <a:ln>
                <a:noFill/>
              </a:ln>
              <a:solidFill>
                <a:srgbClr val="A50021"/>
              </a:solidFill>
              <a:effectLst/>
              <a:uLnTx/>
              <a:uFillTx/>
              <a:latin typeface="Tahoma" pitchFamily="34" charset="0"/>
              <a:ea typeface="+mn-ea"/>
              <a:cs typeface="+mn-cs"/>
            </a:endParaRPr>
          </a:p>
        </p:txBody>
      </p:sp>
      <p:sp>
        <p:nvSpPr>
          <p:cNvPr id="75" name="AutoShape 2067"/>
          <p:cNvSpPr>
            <a:spLocks noChangeArrowheads="1"/>
          </p:cNvSpPr>
          <p:nvPr/>
        </p:nvSpPr>
        <p:spPr bwMode="auto">
          <a:xfrm>
            <a:off x="2108200" y="5006975"/>
            <a:ext cx="152400" cy="304800"/>
          </a:xfrm>
          <a:prstGeom prst="triangle">
            <a:avLst>
              <a:gd name="adj" fmla="val 50000"/>
            </a:avLst>
          </a:prstGeom>
          <a:solidFill>
            <a:schemeClr val="bg1">
              <a:lumMod val="50000"/>
            </a:schemeClr>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76" name="Text Box 2068"/>
          <p:cNvSpPr txBox="1">
            <a:spLocks noChangeArrowheads="1"/>
          </p:cNvSpPr>
          <p:nvPr/>
        </p:nvSpPr>
        <p:spPr bwMode="auto">
          <a:xfrm>
            <a:off x="1692672" y="5443556"/>
            <a:ext cx="1871216" cy="584775"/>
          </a:xfrm>
          <a:prstGeom prst="rect">
            <a:avLst/>
          </a:prstGeom>
          <a:solidFill>
            <a:schemeClr val="bg1"/>
          </a:solidFill>
          <a:ln w="9525">
            <a:solidFill>
              <a:srgbClr val="A50021"/>
            </a:solid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1" i="0" u="none" strike="noStrike" kern="1200" cap="none" spc="0" normalizeH="0" baseline="0" noProof="0" dirty="0">
                <a:ln>
                  <a:noFill/>
                </a:ln>
                <a:solidFill>
                  <a:srgbClr val="A50021"/>
                </a:solidFill>
                <a:effectLst/>
                <a:uLnTx/>
                <a:uFillTx/>
                <a:latin typeface="Tahoma" pitchFamily="34" charset="0"/>
                <a:ea typeface="+mn-ea"/>
                <a:cs typeface="+mn-cs"/>
              </a:rPr>
              <a:t>Envío a AEMPS (Envío </a:t>
            </a:r>
            <a:r>
              <a:rPr kumimoji="0" lang="es-ES_tradnl" sz="1600" b="1" i="0" u="none" strike="noStrike" kern="1200" cap="none" spc="0" normalizeH="0" baseline="0" noProof="0" dirty="0" err="1">
                <a:ln>
                  <a:noFill/>
                </a:ln>
                <a:solidFill>
                  <a:srgbClr val="A50021"/>
                </a:solidFill>
                <a:effectLst/>
                <a:uLnTx/>
                <a:uFillTx/>
                <a:latin typeface="Tahoma" pitchFamily="34" charset="0"/>
                <a:ea typeface="+mn-ea"/>
                <a:cs typeface="+mn-cs"/>
              </a:rPr>
              <a:t>CEIm</a:t>
            </a:r>
            <a:r>
              <a:rPr kumimoji="0" lang="es-ES_tradnl" sz="1600" b="1" i="0" u="none" strike="noStrike" kern="1200" cap="none" spc="0" normalizeH="0" baseline="0" noProof="0" dirty="0">
                <a:ln>
                  <a:noFill/>
                </a:ln>
                <a:solidFill>
                  <a:srgbClr val="A50021"/>
                </a:solidFill>
                <a:effectLst/>
                <a:uLnTx/>
                <a:uFillTx/>
                <a:latin typeface="Tahoma" pitchFamily="34" charset="0"/>
                <a:ea typeface="+mn-ea"/>
                <a:cs typeface="+mn-cs"/>
              </a:rPr>
              <a:t>)</a:t>
            </a:r>
            <a:endParaRPr kumimoji="0" lang="en-GB" sz="1600" b="1" i="0" u="none" strike="noStrike" kern="1200" cap="none" spc="0" normalizeH="0" baseline="0" noProof="0" dirty="0">
              <a:ln>
                <a:noFill/>
              </a:ln>
              <a:solidFill>
                <a:srgbClr val="A50021"/>
              </a:solidFill>
              <a:effectLst/>
              <a:uLnTx/>
              <a:uFillTx/>
              <a:latin typeface="Tahoma" pitchFamily="34" charset="0"/>
              <a:ea typeface="+mn-ea"/>
              <a:cs typeface="+mn-cs"/>
            </a:endParaRPr>
          </a:p>
        </p:txBody>
      </p:sp>
      <p:sp>
        <p:nvSpPr>
          <p:cNvPr id="77" name="AutoShape 2069"/>
          <p:cNvSpPr>
            <a:spLocks noChangeArrowheads="1"/>
          </p:cNvSpPr>
          <p:nvPr/>
        </p:nvSpPr>
        <p:spPr bwMode="auto">
          <a:xfrm>
            <a:off x="4775200" y="5006975"/>
            <a:ext cx="152400" cy="304800"/>
          </a:xfrm>
          <a:prstGeom prst="triangle">
            <a:avLst>
              <a:gd name="adj" fmla="val 50000"/>
            </a:avLst>
          </a:prstGeom>
          <a:solidFill>
            <a:schemeClr val="bg1">
              <a:lumMod val="50000"/>
            </a:schemeClr>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78" name="Text Box 2070"/>
          <p:cNvSpPr txBox="1">
            <a:spLocks noChangeArrowheads="1"/>
          </p:cNvSpPr>
          <p:nvPr/>
        </p:nvSpPr>
        <p:spPr bwMode="auto">
          <a:xfrm>
            <a:off x="3707904" y="5443556"/>
            <a:ext cx="2323504" cy="584775"/>
          </a:xfrm>
          <a:prstGeom prst="rect">
            <a:avLst/>
          </a:prstGeom>
          <a:solidFill>
            <a:schemeClr val="bg1"/>
          </a:solidFill>
          <a:ln w="9525">
            <a:solidFill>
              <a:srgbClr val="A50021"/>
            </a:solid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1" i="0" u="none" strike="noStrike" kern="1200" cap="none" spc="0" normalizeH="0" baseline="0" noProof="0" dirty="0">
                <a:ln>
                  <a:noFill/>
                </a:ln>
                <a:solidFill>
                  <a:srgbClr val="A50021"/>
                </a:solidFill>
                <a:effectLst/>
                <a:uLnTx/>
                <a:uFillTx/>
                <a:latin typeface="Tahoma" pitchFamily="34" charset="0"/>
                <a:ea typeface="+mn-ea"/>
                <a:cs typeface="+mn-cs"/>
              </a:rPr>
              <a:t>Autorización AEMPS (Dictamen </a:t>
            </a:r>
            <a:r>
              <a:rPr kumimoji="0" lang="es-ES_tradnl" sz="1600" b="1" i="0" u="none" strike="noStrike" kern="1200" cap="none" spc="0" normalizeH="0" baseline="0" noProof="0" dirty="0" err="1">
                <a:ln>
                  <a:noFill/>
                </a:ln>
                <a:solidFill>
                  <a:srgbClr val="A50021"/>
                </a:solidFill>
                <a:effectLst/>
                <a:uLnTx/>
                <a:uFillTx/>
                <a:latin typeface="Tahoma" pitchFamily="34" charset="0"/>
                <a:ea typeface="+mn-ea"/>
                <a:cs typeface="+mn-cs"/>
              </a:rPr>
              <a:t>CEIm</a:t>
            </a:r>
            <a:r>
              <a:rPr kumimoji="0" lang="es-ES_tradnl" sz="1600" b="1" i="0" u="none" strike="noStrike" kern="1200" cap="none" spc="0" normalizeH="0" baseline="0" noProof="0" dirty="0">
                <a:ln>
                  <a:noFill/>
                </a:ln>
                <a:solidFill>
                  <a:srgbClr val="A50021"/>
                </a:solidFill>
                <a:effectLst/>
                <a:uLnTx/>
                <a:uFillTx/>
                <a:latin typeface="Tahoma" pitchFamily="34" charset="0"/>
                <a:ea typeface="+mn-ea"/>
                <a:cs typeface="+mn-cs"/>
              </a:rPr>
              <a:t>)</a:t>
            </a:r>
            <a:endParaRPr kumimoji="0" lang="en-GB" sz="1600" b="1" i="0" u="none" strike="noStrike" kern="1200" cap="none" spc="0" normalizeH="0" baseline="0" noProof="0" dirty="0">
              <a:ln>
                <a:noFill/>
              </a:ln>
              <a:solidFill>
                <a:srgbClr val="A50021"/>
              </a:solidFill>
              <a:effectLst/>
              <a:uLnTx/>
              <a:uFillTx/>
              <a:latin typeface="Tahoma" pitchFamily="34" charset="0"/>
              <a:ea typeface="+mn-ea"/>
              <a:cs typeface="+mn-cs"/>
            </a:endParaRPr>
          </a:p>
        </p:txBody>
      </p:sp>
      <p:sp>
        <p:nvSpPr>
          <p:cNvPr id="79" name="AutoShape 2071"/>
          <p:cNvSpPr>
            <a:spLocks noChangeArrowheads="1"/>
          </p:cNvSpPr>
          <p:nvPr/>
        </p:nvSpPr>
        <p:spPr bwMode="auto">
          <a:xfrm>
            <a:off x="6146800" y="5006975"/>
            <a:ext cx="152400" cy="304800"/>
          </a:xfrm>
          <a:prstGeom prst="triangle">
            <a:avLst>
              <a:gd name="adj" fmla="val 50000"/>
            </a:avLst>
          </a:prstGeom>
          <a:solidFill>
            <a:schemeClr val="bg1">
              <a:lumMod val="50000"/>
            </a:schemeClr>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80" name="Text Box 2072"/>
          <p:cNvSpPr txBox="1">
            <a:spLocks noChangeArrowheads="1"/>
          </p:cNvSpPr>
          <p:nvPr/>
        </p:nvSpPr>
        <p:spPr bwMode="auto">
          <a:xfrm>
            <a:off x="6089104" y="5462606"/>
            <a:ext cx="1219200" cy="590550"/>
          </a:xfrm>
          <a:prstGeom prst="rect">
            <a:avLst/>
          </a:prstGeom>
          <a:solidFill>
            <a:schemeClr val="bg1"/>
          </a:solidFill>
          <a:ln w="9525">
            <a:solidFill>
              <a:srgbClr val="A50021"/>
            </a:solid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1" i="0" u="none" strike="noStrike" kern="1200" cap="none" spc="0" normalizeH="0" baseline="0" noProof="0">
                <a:ln>
                  <a:noFill/>
                </a:ln>
                <a:solidFill>
                  <a:srgbClr val="A50021"/>
                </a:solidFill>
                <a:effectLst/>
                <a:uLnTx/>
                <a:uFillTx/>
                <a:latin typeface="Tahoma" pitchFamily="34" charset="0"/>
                <a:ea typeface="+mn-ea"/>
                <a:cs typeface="+mn-cs"/>
              </a:rPr>
              <a:t>Contrato Firmado</a:t>
            </a:r>
            <a:endParaRPr kumimoji="0" lang="en-GB" sz="1600" b="1" i="0" u="none" strike="noStrike" kern="1200" cap="none" spc="0" normalizeH="0" baseline="0" noProof="0">
              <a:ln>
                <a:noFill/>
              </a:ln>
              <a:solidFill>
                <a:srgbClr val="A50021"/>
              </a:solidFill>
              <a:effectLst/>
              <a:uLnTx/>
              <a:uFillTx/>
              <a:latin typeface="Tahoma" pitchFamily="34" charset="0"/>
              <a:ea typeface="+mn-ea"/>
              <a:cs typeface="+mn-cs"/>
            </a:endParaRPr>
          </a:p>
        </p:txBody>
      </p:sp>
      <p:sp>
        <p:nvSpPr>
          <p:cNvPr id="81" name="AutoShape 2073"/>
          <p:cNvSpPr>
            <a:spLocks noChangeArrowheads="1"/>
          </p:cNvSpPr>
          <p:nvPr/>
        </p:nvSpPr>
        <p:spPr bwMode="auto">
          <a:xfrm>
            <a:off x="7747000" y="5006975"/>
            <a:ext cx="152400" cy="304800"/>
          </a:xfrm>
          <a:prstGeom prst="triangle">
            <a:avLst>
              <a:gd name="adj" fmla="val 50000"/>
            </a:avLst>
          </a:prstGeom>
          <a:solidFill>
            <a:schemeClr val="bg1">
              <a:lumMod val="50000"/>
            </a:schemeClr>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82" name="Text Box 2074"/>
          <p:cNvSpPr txBox="1">
            <a:spLocks noChangeArrowheads="1"/>
          </p:cNvSpPr>
          <p:nvPr/>
        </p:nvSpPr>
        <p:spPr bwMode="auto">
          <a:xfrm>
            <a:off x="7366000" y="5443556"/>
            <a:ext cx="1524000" cy="590550"/>
          </a:xfrm>
          <a:prstGeom prst="rect">
            <a:avLst/>
          </a:prstGeom>
          <a:solidFill>
            <a:schemeClr val="bg1"/>
          </a:solidFill>
          <a:ln w="9525">
            <a:solidFill>
              <a:srgbClr val="A50021"/>
            </a:solid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1" i="0" u="none" strike="noStrike" kern="1200" cap="none" spc="0" normalizeH="0" baseline="0" noProof="0">
                <a:ln>
                  <a:noFill/>
                </a:ln>
                <a:solidFill>
                  <a:srgbClr val="A50021"/>
                </a:solidFill>
                <a:effectLst/>
                <a:uLnTx/>
                <a:uFillTx/>
                <a:latin typeface="Tahoma" pitchFamily="34" charset="0"/>
                <a:ea typeface="+mn-ea"/>
                <a:cs typeface="+mn-cs"/>
              </a:rPr>
              <a:t>1er Paciente Incluido</a:t>
            </a:r>
            <a:endParaRPr kumimoji="0" lang="en-GB" sz="1600" b="1" i="0" u="none" strike="noStrike" kern="1200" cap="none" spc="0" normalizeH="0" baseline="0" noProof="0">
              <a:ln>
                <a:noFill/>
              </a:ln>
              <a:solidFill>
                <a:srgbClr val="A50021"/>
              </a:solidFill>
              <a:effectLst/>
              <a:uLnTx/>
              <a:uFillTx/>
              <a:latin typeface="Tahoma" pitchFamily="34" charset="0"/>
              <a:ea typeface="+mn-ea"/>
              <a:cs typeface="+mn-cs"/>
            </a:endParaRPr>
          </a:p>
        </p:txBody>
      </p:sp>
      <p:sp>
        <p:nvSpPr>
          <p:cNvPr id="83" name="Line 2075"/>
          <p:cNvSpPr>
            <a:spLocks noChangeShapeType="1"/>
          </p:cNvSpPr>
          <p:nvPr/>
        </p:nvSpPr>
        <p:spPr bwMode="auto">
          <a:xfrm>
            <a:off x="581025" y="1358900"/>
            <a:ext cx="0" cy="3743325"/>
          </a:xfrm>
          <a:prstGeom prst="line">
            <a:avLst/>
          </a:prstGeom>
          <a:noFill/>
          <a:ln w="9525">
            <a:solidFill>
              <a:schemeClr val="tx1">
                <a:lumMod val="50000"/>
                <a:lumOff val="50000"/>
              </a:schemeClr>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84" name="Rectangle 2076"/>
          <p:cNvSpPr>
            <a:spLocks noChangeArrowheads="1"/>
          </p:cNvSpPr>
          <p:nvPr/>
        </p:nvSpPr>
        <p:spPr bwMode="auto">
          <a:xfrm>
            <a:off x="581025" y="1109663"/>
            <a:ext cx="7242175" cy="546100"/>
          </a:xfrm>
          <a:prstGeom prst="rect">
            <a:avLst/>
          </a:prstGeom>
          <a:solidFill>
            <a:srgbClr val="F09686"/>
          </a:solidFill>
          <a:ln w="9525">
            <a:solidFill>
              <a:srgbClr val="990033"/>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_tradnl" sz="1400" b="0"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85" name="Text Box 2077"/>
          <p:cNvSpPr txBox="1">
            <a:spLocks noChangeArrowheads="1"/>
          </p:cNvSpPr>
          <p:nvPr/>
        </p:nvSpPr>
        <p:spPr bwMode="auto">
          <a:xfrm>
            <a:off x="2660650" y="1195388"/>
            <a:ext cx="3267075" cy="376237"/>
          </a:xfrm>
          <a:prstGeom prst="rect">
            <a:avLst/>
          </a:prstGeom>
          <a:solidFill>
            <a:schemeClr val="bg1"/>
          </a:solidFill>
          <a:ln w="9525">
            <a:solidFill>
              <a:schemeClr val="tx1"/>
            </a:solidFill>
            <a:miter lim="800000"/>
            <a:headEnd/>
            <a:tailEnd/>
          </a:ln>
          <a:effectLst/>
        </p:spPr>
        <p:txBody>
          <a:bodyPr>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sz="1800" b="1" i="0" u="none" strike="noStrike" kern="1200" cap="none" spc="0" normalizeH="0" baseline="0" noProof="0">
                <a:ln>
                  <a:noFill/>
                </a:ln>
                <a:solidFill>
                  <a:prstClr val="black"/>
                </a:solidFill>
                <a:effectLst/>
                <a:uLnTx/>
                <a:uFillTx/>
                <a:latin typeface="Tahoma" pitchFamily="34" charset="0"/>
                <a:ea typeface="+mn-ea"/>
                <a:cs typeface="+mn-cs"/>
              </a:rPr>
              <a:t>Tiempo Global de Inicio</a:t>
            </a:r>
            <a:endParaRPr kumimoji="0" lang="en-GB" sz="1800" b="1"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86" name="AutoShape 2051"/>
          <p:cNvSpPr>
            <a:spLocks noChangeArrowheads="1"/>
          </p:cNvSpPr>
          <p:nvPr/>
        </p:nvSpPr>
        <p:spPr bwMode="auto">
          <a:xfrm>
            <a:off x="5029200" y="2720975"/>
            <a:ext cx="1930400" cy="685800"/>
          </a:xfrm>
          <a:prstGeom prst="roundRect">
            <a:avLst>
              <a:gd name="adj" fmla="val 16667"/>
            </a:avLst>
          </a:prstGeom>
          <a:noFill/>
          <a:ln w="57150">
            <a:solidFill>
              <a:srgbClr val="FF6600"/>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800" b="1" i="0" u="none" strike="noStrike" kern="1200" cap="none" spc="0" normalizeH="0" baseline="0" noProof="0" dirty="0">
                <a:ln>
                  <a:noFill/>
                </a:ln>
                <a:solidFill>
                  <a:prstClr val="black"/>
                </a:solidFill>
                <a:effectLst/>
                <a:uLnTx/>
                <a:uFillTx/>
                <a:latin typeface="Tahoma" pitchFamily="34" charset="0"/>
                <a:ea typeface="+mn-ea"/>
                <a:cs typeface="+mn-cs"/>
              </a:rPr>
              <a:t>Dictamen </a:t>
            </a:r>
            <a:r>
              <a:rPr kumimoji="0" lang="es-ES_tradnl" sz="1800" b="1" i="0" u="none" strike="noStrike" kern="1200" cap="none" spc="0" normalizeH="0" baseline="0" noProof="0" dirty="0" err="1">
                <a:ln>
                  <a:noFill/>
                </a:ln>
                <a:solidFill>
                  <a:prstClr val="black"/>
                </a:solidFill>
                <a:effectLst/>
                <a:uLnTx/>
                <a:uFillTx/>
                <a:latin typeface="Tahoma" pitchFamily="34" charset="0"/>
                <a:ea typeface="+mn-ea"/>
                <a:cs typeface="+mn-cs"/>
              </a:rPr>
              <a:t>CEIm</a:t>
            </a:r>
            <a:endPar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endParaRPr>
          </a:p>
        </p:txBody>
      </p:sp>
      <p:sp>
        <p:nvSpPr>
          <p:cNvPr id="87" name="Rectangle 6"/>
          <p:cNvSpPr>
            <a:spLocks noChangeArrowheads="1"/>
          </p:cNvSpPr>
          <p:nvPr/>
        </p:nvSpPr>
        <p:spPr bwMode="auto">
          <a:xfrm>
            <a:off x="7213599" y="1844824"/>
            <a:ext cx="1741537" cy="2259080"/>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l" defTabSz="914400" rtl="0" eaLnBrk="0" fontAlgn="auto" latinLnBrk="0" hangingPunct="0">
              <a:lnSpc>
                <a:spcPct val="110000"/>
              </a:lnSpc>
              <a:spcBef>
                <a:spcPct val="30000"/>
              </a:spcBef>
              <a:spcAft>
                <a:spcPct val="30000"/>
              </a:spcAft>
              <a:buClrTx/>
              <a:buSzPct val="75000"/>
              <a:buFont typeface="Wingdings" pitchFamily="2" charset="2"/>
              <a:buNone/>
              <a:tabLst/>
              <a:defRPr/>
            </a:pPr>
            <a:r>
              <a:rPr kumimoji="0" lang="es-ES" sz="1600" b="0" i="0" u="none" strike="noStrike" kern="1200" cap="none" spc="0" normalizeH="0" baseline="0" noProof="0" dirty="0">
                <a:ln>
                  <a:noFill/>
                </a:ln>
                <a:solidFill>
                  <a:srgbClr val="2D2323"/>
                </a:solidFill>
                <a:effectLst/>
                <a:uLnTx/>
                <a:uFillTx/>
                <a:latin typeface="Tahoma" pitchFamily="34" charset="0"/>
                <a:ea typeface="+mn-ea"/>
                <a:cs typeface="+mn-cs"/>
              </a:rPr>
              <a:t>La métrica de autorización coincide con la de dictamen en las ampliaciones de centros en los estudios regidos por el RD2015</a:t>
            </a:r>
          </a:p>
        </p:txBody>
      </p:sp>
    </p:spTree>
    <p:extLst>
      <p:ext uri="{BB962C8B-B14F-4D97-AF65-F5344CB8AC3E}">
        <p14:creationId xmlns:p14="http://schemas.microsoft.com/office/powerpoint/2010/main" val="1755800157"/>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57703B5-4340-4944-F642-6DB482E78953}"/>
              </a:ext>
            </a:extLst>
          </p:cNvPr>
          <p:cNvPicPr>
            <a:picLocks noChangeAspect="1"/>
          </p:cNvPicPr>
          <p:nvPr/>
        </p:nvPicPr>
        <p:blipFill>
          <a:blip r:embed="rId2"/>
          <a:stretch>
            <a:fillRect/>
          </a:stretch>
        </p:blipFill>
        <p:spPr>
          <a:xfrm>
            <a:off x="108000" y="864001"/>
            <a:ext cx="8817100" cy="5580000"/>
          </a:xfrm>
          <a:prstGeom prst="rect">
            <a:avLst/>
          </a:prstGeom>
        </p:spPr>
      </p:pic>
      <p:sp>
        <p:nvSpPr>
          <p:cNvPr id="2" name="Title 1"/>
          <p:cNvSpPr>
            <a:spLocks noGrp="1"/>
          </p:cNvSpPr>
          <p:nvPr>
            <p:ph type="title"/>
          </p:nvPr>
        </p:nvSpPr>
        <p:spPr/>
        <p:txBody>
          <a:bodyPr/>
          <a:lstStyle/>
          <a:p>
            <a:r>
              <a:rPr lang="es-ES" dirty="0"/>
              <a:t>Compleción de datos por semestre</a:t>
            </a:r>
            <a:endParaRPr lang="es-ES" dirty="0">
              <a:solidFill>
                <a:srgbClr val="FF0000"/>
              </a:solidFill>
            </a:endParaRPr>
          </a:p>
        </p:txBody>
      </p:sp>
      <p:sp>
        <p:nvSpPr>
          <p:cNvPr id="10"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72</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9" name="Rectangle 5"/>
          <p:cNvSpPr>
            <a:spLocks noChangeArrowheads="1"/>
          </p:cNvSpPr>
          <p:nvPr/>
        </p:nvSpPr>
        <p:spPr bwMode="auto">
          <a:xfrm>
            <a:off x="7286644" y="3786190"/>
            <a:ext cx="1571635" cy="1815882"/>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Porcentaje</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de </a:t>
            </a:r>
            <a:r>
              <a:rPr kumimoji="0" lang="es-ES_tradnl" sz="1400" b="1" i="0" u="none" strike="noStrike" kern="1200" cap="none" spc="0" normalizeH="0" baseline="0" noProof="0" dirty="0">
                <a:ln>
                  <a:noFill/>
                </a:ln>
                <a:solidFill>
                  <a:srgbClr val="2D2323"/>
                </a:solidFill>
                <a:effectLst/>
                <a:uLnTx/>
                <a:uFillTx/>
                <a:latin typeface="Tahoma" pitchFamily="34" charset="0"/>
                <a:ea typeface="+mn-ea"/>
                <a:cs typeface="+mn-cs"/>
              </a:rPr>
              <a:t>datos válidos</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de cada indicador sobre el </a:t>
            </a:r>
            <a:r>
              <a:rPr kumimoji="0" lang="es-ES_tradnl" sz="1400" b="0" i="0" u="none" strike="noStrike" kern="1200" cap="none" spc="0" normalizeH="0" baseline="0" noProof="0" dirty="0" err="1">
                <a:ln>
                  <a:noFill/>
                </a:ln>
                <a:solidFill>
                  <a:srgbClr val="2D2323"/>
                </a:solidFill>
                <a:effectLst/>
                <a:uLnTx/>
                <a:uFillTx/>
                <a:latin typeface="Tahoma" pitchFamily="34" charset="0"/>
                <a:ea typeface="+mn-ea"/>
                <a:cs typeface="+mn-cs"/>
              </a:rPr>
              <a:t>nº</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de EC y </a:t>
            </a:r>
            <a:r>
              <a:rPr kumimoji="0" lang="es-ES_tradnl" sz="1400" b="0" i="0" u="none" strike="noStrike" kern="1200" cap="none" spc="0" normalizeH="0" baseline="0" noProof="0" dirty="0" err="1">
                <a:ln>
                  <a:noFill/>
                </a:ln>
                <a:solidFill>
                  <a:srgbClr val="2D2323"/>
                </a:solidFill>
                <a:effectLst/>
                <a:uLnTx/>
                <a:uFillTx/>
                <a:latin typeface="Tahoma" pitchFamily="34" charset="0"/>
                <a:ea typeface="+mn-ea"/>
                <a:cs typeface="+mn-cs"/>
              </a:rPr>
              <a:t>nº</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de PCEC totales, respectivamente, por semestre</a:t>
            </a:r>
            <a:endPar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749018726"/>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C355AD0D-B54F-A343-2234-84BE5D400A4A}"/>
              </a:ext>
            </a:extLst>
          </p:cNvPr>
          <p:cNvPicPr>
            <a:picLocks noChangeAspect="1"/>
          </p:cNvPicPr>
          <p:nvPr/>
        </p:nvPicPr>
        <p:blipFill>
          <a:blip r:embed="rId2"/>
          <a:stretch>
            <a:fillRect/>
          </a:stretch>
        </p:blipFill>
        <p:spPr>
          <a:xfrm>
            <a:off x="-21448" y="724970"/>
            <a:ext cx="9035585" cy="5688000"/>
          </a:xfrm>
          <a:prstGeom prst="rect">
            <a:avLst/>
          </a:prstGeom>
        </p:spPr>
      </p:pic>
      <p:sp>
        <p:nvSpPr>
          <p:cNvPr id="2" name="Title 1"/>
          <p:cNvSpPr>
            <a:spLocks noGrp="1"/>
          </p:cNvSpPr>
          <p:nvPr>
            <p:ph type="title"/>
          </p:nvPr>
        </p:nvSpPr>
        <p:spPr/>
        <p:txBody>
          <a:bodyPr>
            <a:normAutofit/>
          </a:bodyPr>
          <a:lstStyle/>
          <a:p>
            <a:r>
              <a:rPr lang="es-ES_tradnl" dirty="0"/>
              <a:t>Evolución de los indicadores de tiempos</a:t>
            </a:r>
            <a:endParaRPr lang="es-ES" dirty="0">
              <a:solidFill>
                <a:srgbClr val="FF0000"/>
              </a:solidFill>
            </a:endParaRPr>
          </a:p>
        </p:txBody>
      </p:sp>
      <p:sp>
        <p:nvSpPr>
          <p:cNvPr id="12"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73</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Text Box 33"/>
          <p:cNvSpPr txBox="1">
            <a:spLocks noChangeArrowheads="1"/>
          </p:cNvSpPr>
          <p:nvPr/>
        </p:nvSpPr>
        <p:spPr bwMode="auto">
          <a:xfrm>
            <a:off x="7344972" y="3658396"/>
            <a:ext cx="1656184" cy="954107"/>
          </a:xfrm>
          <a:prstGeom prst="rect">
            <a:avLst/>
          </a:prstGeom>
          <a:solidFill>
            <a:srgbClr val="EAEAEA"/>
          </a:solidFill>
          <a:ln w="9525">
            <a:noFill/>
            <a:miter lim="800000"/>
            <a:headEnd/>
            <a:tailEnd/>
          </a:ln>
          <a:effectLst/>
        </p:spPr>
        <p:txBody>
          <a:bodyPr wrap="square" lIns="36000" rIns="36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Medianas de los indicadores de tiempos medidas en </a:t>
            </a:r>
            <a:r>
              <a:rPr kumimoji="0" lang="es-ES_tradnl" sz="1400" b="1" i="0" u="none" strike="noStrike" kern="1200" cap="none" spc="0" normalizeH="0" baseline="0" noProof="0" dirty="0">
                <a:ln>
                  <a:noFill/>
                </a:ln>
                <a:solidFill>
                  <a:prstClr val="black"/>
                </a:solidFill>
                <a:effectLst/>
                <a:uLnTx/>
                <a:uFillTx/>
                <a:latin typeface="Verdana" pitchFamily="34" charset="0"/>
                <a:ea typeface="+mn-ea"/>
                <a:cs typeface="+mn-cs"/>
              </a:rPr>
              <a:t>días</a:t>
            </a:r>
            <a:endParaRPr kumimoji="0" lang="es-ES" sz="1400" b="1"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8" name="Rectangle 4"/>
          <p:cNvSpPr txBox="1">
            <a:spLocks noChangeArrowheads="1"/>
          </p:cNvSpPr>
          <p:nvPr/>
        </p:nvSpPr>
        <p:spPr>
          <a:xfrm>
            <a:off x="7344972" y="4797152"/>
            <a:ext cx="1656184" cy="1169551"/>
          </a:xfrm>
          <a:prstGeom prst="rect">
            <a:avLst/>
          </a:prstGeom>
          <a:solidFill>
            <a:schemeClr val="bg1"/>
          </a:solidFill>
          <a:ln>
            <a:solidFill>
              <a:schemeClr val="tx1"/>
            </a:solidFill>
          </a:ln>
        </p:spPr>
        <p:txBody>
          <a:bodyPr vert="horz" wrap="square" lIns="91440" tIns="45720" rIns="91440" bIns="45720" rtlCol="0">
            <a:sp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1400" b="0" i="0" u="none" strike="noStrike" kern="1200" cap="none" spc="0" normalizeH="0" baseline="0" noProof="0" dirty="0" err="1">
                <a:ln>
                  <a:noFill/>
                </a:ln>
                <a:solidFill>
                  <a:prstClr val="black"/>
                </a:solidFill>
                <a:effectLst/>
                <a:uLnTx/>
                <a:uFillTx/>
                <a:latin typeface="Tahoma" pitchFamily="34" charset="0"/>
                <a:ea typeface="Tahoma" pitchFamily="34" charset="0"/>
                <a:cs typeface="Tahoma" pitchFamily="34" charset="0"/>
              </a:rPr>
              <a:t>ECs</a:t>
            </a:r>
            <a:r>
              <a:rPr kumimoji="0" lang="es-ES_tradnl" sz="1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y </a:t>
            </a:r>
            <a:r>
              <a:rPr kumimoji="0" lang="es-ES_tradnl" sz="1400" b="0" i="0" u="none" strike="noStrike" kern="1200" cap="none" spc="0" normalizeH="0" baseline="0" noProof="0" dirty="0" err="1">
                <a:ln>
                  <a:noFill/>
                </a:ln>
                <a:solidFill>
                  <a:prstClr val="black"/>
                </a:solidFill>
                <a:effectLst/>
                <a:uLnTx/>
                <a:uFillTx/>
                <a:latin typeface="Tahoma" pitchFamily="34" charset="0"/>
                <a:ea typeface="Tahoma" pitchFamily="34" charset="0"/>
                <a:cs typeface="Tahoma" pitchFamily="34" charset="0"/>
              </a:rPr>
              <a:t>PCECs</a:t>
            </a:r>
            <a:r>
              <a:rPr kumimoji="0" lang="es-ES_tradnl" sz="1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con fecha de envío al CEIC de referencia / AEMPS dentro de cada semestre</a:t>
            </a:r>
            <a:endParaRPr kumimoji="0" lang="es-ES" sz="1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932272871"/>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F9D1436C-B1B2-B69E-F02C-6A7A5FDFCECB}"/>
              </a:ext>
            </a:extLst>
          </p:cNvPr>
          <p:cNvPicPr>
            <a:picLocks noChangeAspect="1"/>
          </p:cNvPicPr>
          <p:nvPr/>
        </p:nvPicPr>
        <p:blipFill>
          <a:blip r:embed="rId2"/>
          <a:stretch>
            <a:fillRect/>
          </a:stretch>
        </p:blipFill>
        <p:spPr>
          <a:xfrm>
            <a:off x="6048000" y="1836000"/>
            <a:ext cx="3060537" cy="4392000"/>
          </a:xfrm>
          <a:prstGeom prst="rect">
            <a:avLst/>
          </a:prstGeom>
        </p:spPr>
      </p:pic>
      <p:pic>
        <p:nvPicPr>
          <p:cNvPr id="8" name="Imagen 7">
            <a:extLst>
              <a:ext uri="{FF2B5EF4-FFF2-40B4-BE49-F238E27FC236}">
                <a16:creationId xmlns:a16="http://schemas.microsoft.com/office/drawing/2014/main" id="{EB688162-ED87-FD68-EC7D-CEE3CD68AFF7}"/>
              </a:ext>
            </a:extLst>
          </p:cNvPr>
          <p:cNvPicPr>
            <a:picLocks noChangeAspect="1"/>
          </p:cNvPicPr>
          <p:nvPr/>
        </p:nvPicPr>
        <p:blipFill>
          <a:blip r:embed="rId3"/>
          <a:stretch>
            <a:fillRect/>
          </a:stretch>
        </p:blipFill>
        <p:spPr>
          <a:xfrm>
            <a:off x="2988000" y="1836000"/>
            <a:ext cx="3062060" cy="4392000"/>
          </a:xfrm>
          <a:prstGeom prst="rect">
            <a:avLst/>
          </a:prstGeom>
        </p:spPr>
      </p:pic>
      <p:pic>
        <p:nvPicPr>
          <p:cNvPr id="7" name="Imagen 6">
            <a:extLst>
              <a:ext uri="{FF2B5EF4-FFF2-40B4-BE49-F238E27FC236}">
                <a16:creationId xmlns:a16="http://schemas.microsoft.com/office/drawing/2014/main" id="{DAA75141-DB85-B1B9-51F8-FAE01CE8861C}"/>
              </a:ext>
            </a:extLst>
          </p:cNvPr>
          <p:cNvPicPr>
            <a:picLocks noChangeAspect="1"/>
          </p:cNvPicPr>
          <p:nvPr/>
        </p:nvPicPr>
        <p:blipFill>
          <a:blip r:embed="rId4"/>
          <a:stretch>
            <a:fillRect/>
          </a:stretch>
        </p:blipFill>
        <p:spPr>
          <a:xfrm>
            <a:off x="36000" y="1836000"/>
            <a:ext cx="3061186" cy="4400550"/>
          </a:xfrm>
          <a:prstGeom prst="rect">
            <a:avLst/>
          </a:prstGeom>
        </p:spPr>
      </p:pic>
      <p:sp>
        <p:nvSpPr>
          <p:cNvPr id="2" name="Title 1"/>
          <p:cNvSpPr>
            <a:spLocks noGrp="1"/>
          </p:cNvSpPr>
          <p:nvPr>
            <p:ph type="title"/>
          </p:nvPr>
        </p:nvSpPr>
        <p:spPr/>
        <p:txBody>
          <a:bodyPr/>
          <a:lstStyle/>
          <a:p>
            <a:r>
              <a:rPr lang="es-ES_tradnl" dirty="0"/>
              <a:t>Evolución de los indicadores de tiempos</a:t>
            </a:r>
            <a:endParaRPr lang="es-ES" dirty="0"/>
          </a:p>
        </p:txBody>
      </p:sp>
      <p:sp>
        <p:nvSpPr>
          <p:cNvPr id="3" name="Content Placeholder 2"/>
          <p:cNvSpPr>
            <a:spLocks noGrp="1"/>
          </p:cNvSpPr>
          <p:nvPr>
            <p:ph idx="1"/>
          </p:nvPr>
        </p:nvSpPr>
        <p:spPr>
          <a:xfrm>
            <a:off x="396000" y="1044000"/>
            <a:ext cx="8352000" cy="800824"/>
          </a:xfrm>
        </p:spPr>
        <p:txBody>
          <a:bodyPr>
            <a:normAutofit fontScale="77500" lnSpcReduction="20000"/>
          </a:bodyPr>
          <a:lstStyle/>
          <a:p>
            <a:pPr marL="0" indent="0">
              <a:lnSpc>
                <a:spcPct val="120000"/>
              </a:lnSpc>
            </a:pPr>
            <a:r>
              <a:rPr lang="es-ES_tradnl" dirty="0"/>
              <a:t>Evolución de indicadores de tiempos en tres periodos: 2004-2009, </a:t>
            </a:r>
            <a:br>
              <a:rPr lang="es-ES_tradnl" dirty="0"/>
            </a:br>
            <a:r>
              <a:rPr lang="es-ES_tradnl" dirty="0"/>
              <a:t>2010-2015 y 2016-2021 </a:t>
            </a:r>
            <a:r>
              <a:rPr lang="es-ES_tradnl" sz="1900" dirty="0"/>
              <a:t>(mediana de cada indicador dentro de cada periodo en días)</a:t>
            </a:r>
            <a:endParaRPr lang="es-ES" sz="1900"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74</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Tree>
    <p:extLst>
      <p:ext uri="{BB962C8B-B14F-4D97-AF65-F5344CB8AC3E}">
        <p14:creationId xmlns:p14="http://schemas.microsoft.com/office/powerpoint/2010/main" val="239511929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FEB3051C-EFAF-7093-8D96-7FA5AD966365}"/>
              </a:ext>
            </a:extLst>
          </p:cNvPr>
          <p:cNvPicPr>
            <a:picLocks noChangeAspect="1"/>
          </p:cNvPicPr>
          <p:nvPr/>
        </p:nvPicPr>
        <p:blipFill>
          <a:blip r:embed="rId2"/>
          <a:stretch>
            <a:fillRect/>
          </a:stretch>
        </p:blipFill>
        <p:spPr>
          <a:xfrm>
            <a:off x="0" y="792000"/>
            <a:ext cx="9144069" cy="5580000"/>
          </a:xfrm>
          <a:prstGeom prst="rect">
            <a:avLst/>
          </a:prstGeom>
        </p:spPr>
      </p:pic>
      <p:sp>
        <p:nvSpPr>
          <p:cNvPr id="2" name="Title 1"/>
          <p:cNvSpPr>
            <a:spLocks noGrp="1"/>
          </p:cNvSpPr>
          <p:nvPr>
            <p:ph type="title"/>
          </p:nvPr>
        </p:nvSpPr>
        <p:spPr/>
        <p:txBody>
          <a:bodyPr/>
          <a:lstStyle/>
          <a:p>
            <a:r>
              <a:rPr lang="es-ES_tradnl" dirty="0"/>
              <a:t>Evolución tiempo de inicio</a:t>
            </a:r>
            <a:endParaRPr lang="es-ES" dirty="0">
              <a:solidFill>
                <a:srgbClr val="FF0000"/>
              </a:solidFill>
            </a:endParaRPr>
          </a:p>
        </p:txBody>
      </p:sp>
      <p:sp>
        <p:nvSpPr>
          <p:cNvPr id="1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8" name="Rectangle 4"/>
          <p:cNvSpPr txBox="1">
            <a:spLocks noChangeArrowheads="1"/>
          </p:cNvSpPr>
          <p:nvPr/>
        </p:nvSpPr>
        <p:spPr>
          <a:xfrm>
            <a:off x="7380312" y="4797152"/>
            <a:ext cx="1656184" cy="954107"/>
          </a:xfrm>
          <a:prstGeom prst="rect">
            <a:avLst/>
          </a:prstGeom>
          <a:solidFill>
            <a:schemeClr val="bg1"/>
          </a:solidFill>
          <a:ln>
            <a:solidFill>
              <a:schemeClr val="tx1"/>
            </a:solidFill>
          </a:ln>
        </p:spPr>
        <p:txBody>
          <a:bodyPr vert="horz" wrap="square" lIns="91440" tIns="45720" rIns="91440" bIns="45720" rtlCol="0">
            <a:sp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1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EECC con fecha de envío al CEIC de referencia dentro de cada semestre</a:t>
            </a:r>
            <a:endParaRPr kumimoji="0" lang="es-ES" sz="1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10" name="Text Box 33"/>
          <p:cNvSpPr txBox="1">
            <a:spLocks noChangeArrowheads="1"/>
          </p:cNvSpPr>
          <p:nvPr/>
        </p:nvSpPr>
        <p:spPr bwMode="auto">
          <a:xfrm>
            <a:off x="654724" y="4581128"/>
            <a:ext cx="3096344" cy="830997"/>
          </a:xfrm>
          <a:prstGeom prst="rect">
            <a:avLst/>
          </a:prstGeom>
          <a:solidFill>
            <a:schemeClr val="bg1"/>
          </a:solidFill>
          <a:ln w="9525">
            <a:noFill/>
            <a:miter lim="800000"/>
            <a:headEnd/>
            <a:tailEnd/>
          </a:ln>
          <a:effectLst/>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sz="1600" b="0" i="0" u="none" strike="noStrike" kern="1200" cap="none" spc="0" normalizeH="0" baseline="0" noProof="0" dirty="0">
                <a:ln>
                  <a:noFill/>
                </a:ln>
                <a:solidFill>
                  <a:prstClr val="black"/>
                </a:solidFill>
                <a:effectLst/>
                <a:uLnTx/>
                <a:uFillTx/>
                <a:latin typeface="Verdana" pitchFamily="34" charset="0"/>
                <a:ea typeface="+mn-ea"/>
                <a:cs typeface="+mn-cs"/>
              </a:rPr>
              <a:t>Comparación del tiempo de inicio sin considerar la fecha de recepción del protocolo</a:t>
            </a:r>
            <a:endParaRPr kumimoji="0" lang="es-ES" sz="16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9" name="Text Box 33"/>
          <p:cNvSpPr txBox="1">
            <a:spLocks noChangeArrowheads="1"/>
          </p:cNvSpPr>
          <p:nvPr/>
        </p:nvSpPr>
        <p:spPr bwMode="auto">
          <a:xfrm>
            <a:off x="1437087" y="1068420"/>
            <a:ext cx="3389506" cy="584775"/>
          </a:xfrm>
          <a:prstGeom prst="rect">
            <a:avLst/>
          </a:prstGeom>
          <a:solidFill>
            <a:srgbClr val="EAEAEA"/>
          </a:solid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0" i="0" u="none" strike="noStrike" kern="1200" cap="none" spc="0" normalizeH="0" baseline="0" noProof="0" dirty="0">
                <a:ln>
                  <a:noFill/>
                </a:ln>
                <a:solidFill>
                  <a:prstClr val="black"/>
                </a:solidFill>
                <a:effectLst/>
                <a:uLnTx/>
                <a:uFillTx/>
                <a:latin typeface="Verdana" pitchFamily="34" charset="0"/>
                <a:ea typeface="+mn-ea"/>
                <a:cs typeface="+mn-cs"/>
              </a:rPr>
              <a:t>Medianas de los mejores casos en cada EC medidas en </a:t>
            </a:r>
            <a:r>
              <a:rPr kumimoji="0" lang="es-ES_tradnl" sz="1600" b="1" i="0" u="none" strike="noStrike" kern="1200" cap="none" spc="0" normalizeH="0" baseline="0" noProof="0" dirty="0">
                <a:ln>
                  <a:noFill/>
                </a:ln>
                <a:solidFill>
                  <a:prstClr val="black"/>
                </a:solidFill>
                <a:effectLst/>
                <a:uLnTx/>
                <a:uFillTx/>
                <a:latin typeface="Verdana" pitchFamily="34" charset="0"/>
                <a:ea typeface="+mn-ea"/>
                <a:cs typeface="+mn-cs"/>
              </a:rPr>
              <a:t>días</a:t>
            </a:r>
            <a:endParaRPr kumimoji="0" lang="es-ES" sz="1600" b="1" i="0" u="none" strike="noStrike" kern="1200" cap="none" spc="0" normalizeH="0" baseline="0" noProof="0" dirty="0">
              <a:ln>
                <a:noFill/>
              </a:ln>
              <a:solidFill>
                <a:prstClr val="black"/>
              </a:solidFill>
              <a:effectLst/>
              <a:uLnTx/>
              <a:uFillTx/>
              <a:latin typeface="Verdana" pitchFamily="34" charset="0"/>
              <a:ea typeface="+mn-ea"/>
              <a:cs typeface="+mn-cs"/>
            </a:endParaRPr>
          </a:p>
        </p:txBody>
      </p:sp>
    </p:spTree>
    <p:extLst>
      <p:ext uri="{BB962C8B-B14F-4D97-AF65-F5344CB8AC3E}">
        <p14:creationId xmlns:p14="http://schemas.microsoft.com/office/powerpoint/2010/main" val="3677474604"/>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F39264F-C3D1-B66B-4F67-54B3529826AD}"/>
              </a:ext>
            </a:extLst>
          </p:cNvPr>
          <p:cNvPicPr>
            <a:picLocks noChangeAspect="1"/>
          </p:cNvPicPr>
          <p:nvPr/>
        </p:nvPicPr>
        <p:blipFill>
          <a:blip r:embed="rId2"/>
          <a:stretch>
            <a:fillRect/>
          </a:stretch>
        </p:blipFill>
        <p:spPr>
          <a:xfrm>
            <a:off x="468000" y="1440000"/>
            <a:ext cx="8136459" cy="4536000"/>
          </a:xfrm>
          <a:prstGeom prst="rect">
            <a:avLst/>
          </a:prstGeom>
        </p:spPr>
      </p:pic>
      <p:sp>
        <p:nvSpPr>
          <p:cNvPr id="2" name="Title 1"/>
          <p:cNvSpPr>
            <a:spLocks noGrp="1"/>
          </p:cNvSpPr>
          <p:nvPr>
            <p:ph type="title"/>
          </p:nvPr>
        </p:nvSpPr>
        <p:spPr/>
        <p:txBody>
          <a:bodyPr/>
          <a:lstStyle/>
          <a:p>
            <a:r>
              <a:rPr lang="es-ES_tradnl" dirty="0"/>
              <a:t>Evolución dispersión Tiempo Global de Inicio</a:t>
            </a:r>
            <a:endParaRPr lang="es-ES" dirty="0"/>
          </a:p>
        </p:txBody>
      </p:sp>
      <p:sp>
        <p:nvSpPr>
          <p:cNvPr id="13"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76</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8"/>
          <p:cNvSpPr>
            <a:spLocks noChangeArrowheads="1"/>
          </p:cNvSpPr>
          <p:nvPr/>
        </p:nvSpPr>
        <p:spPr bwMode="auto">
          <a:xfrm>
            <a:off x="360000" y="900000"/>
            <a:ext cx="8382000" cy="766763"/>
          </a:xfrm>
          <a:prstGeom prst="rect">
            <a:avLst/>
          </a:prstGeom>
          <a:noFill/>
          <a:ln w="9525">
            <a:no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Se presenta la evolución de l</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a dispersión</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con el tiempo, esta</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 se mide mediante los percentiles 05, 25, 75 y 95</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8" name="Rectangle 9"/>
          <p:cNvSpPr>
            <a:spLocks noChangeArrowheads="1"/>
          </p:cNvSpPr>
          <p:nvPr/>
        </p:nvSpPr>
        <p:spPr bwMode="auto">
          <a:xfrm>
            <a:off x="1713376" y="5949950"/>
            <a:ext cx="5715667" cy="276999"/>
          </a:xfrm>
          <a:prstGeom prst="rect">
            <a:avLst/>
          </a:prstGeom>
          <a:solidFill>
            <a:schemeClr val="bg1"/>
          </a:solidFill>
          <a:ln w="9525">
            <a:solidFill>
              <a:schemeClr val="tx1"/>
            </a:solidFill>
            <a:miter lim="800000"/>
            <a:headEnd/>
            <a:tailEnd/>
          </a:ln>
          <a:effectLst/>
        </p:spPr>
        <p:txBody>
          <a:bodyPr wrap="none">
            <a:spAutoFit/>
          </a:bodyPr>
          <a:lstStyle/>
          <a:p>
            <a:pPr marL="0" marR="0" lvl="0" indent="0" algn="ctr"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EECC con fecha de envío al CEIC de referencia / AEMPS dentro de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246708824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13662D6-9285-327E-6FD4-F47DFDC2018E}"/>
              </a:ext>
            </a:extLst>
          </p:cNvPr>
          <p:cNvPicPr>
            <a:picLocks noChangeAspect="1"/>
          </p:cNvPicPr>
          <p:nvPr/>
        </p:nvPicPr>
        <p:blipFill>
          <a:blip r:embed="rId2"/>
          <a:stretch>
            <a:fillRect/>
          </a:stretch>
        </p:blipFill>
        <p:spPr>
          <a:xfrm>
            <a:off x="468000" y="1440000"/>
            <a:ext cx="8136459" cy="4536000"/>
          </a:xfrm>
          <a:prstGeom prst="rect">
            <a:avLst/>
          </a:prstGeom>
        </p:spPr>
      </p:pic>
      <p:sp>
        <p:nvSpPr>
          <p:cNvPr id="2" name="Title 1"/>
          <p:cNvSpPr>
            <a:spLocks noGrp="1"/>
          </p:cNvSpPr>
          <p:nvPr>
            <p:ph type="title"/>
          </p:nvPr>
        </p:nvSpPr>
        <p:spPr/>
        <p:txBody>
          <a:bodyPr/>
          <a:lstStyle/>
          <a:p>
            <a:r>
              <a:rPr lang="es-ES_tradnl" dirty="0"/>
              <a:t>Evolución dispersión Documentación</a:t>
            </a:r>
            <a:endParaRPr lang="es-ES" dirty="0"/>
          </a:p>
        </p:txBody>
      </p:sp>
      <p:sp>
        <p:nvSpPr>
          <p:cNvPr id="13"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77</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8"/>
          <p:cNvSpPr>
            <a:spLocks noChangeArrowheads="1"/>
          </p:cNvSpPr>
          <p:nvPr/>
        </p:nvSpPr>
        <p:spPr bwMode="auto">
          <a:xfrm>
            <a:off x="360000" y="900000"/>
            <a:ext cx="8382000" cy="766763"/>
          </a:xfrm>
          <a:prstGeom prst="rect">
            <a:avLst/>
          </a:prstGeom>
          <a:noFill/>
          <a:ln w="9525">
            <a:no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Se presenta la evolución de l</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a dispersión</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con el tiempo, esta</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 se mide mediante los percentiles 05, 25, 75 y 95</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8" name="Rectangle 9"/>
          <p:cNvSpPr>
            <a:spLocks noChangeArrowheads="1"/>
          </p:cNvSpPr>
          <p:nvPr/>
        </p:nvSpPr>
        <p:spPr bwMode="auto">
          <a:xfrm>
            <a:off x="1713376" y="5949950"/>
            <a:ext cx="5715667" cy="276999"/>
          </a:xfrm>
          <a:prstGeom prst="rect">
            <a:avLst/>
          </a:prstGeom>
          <a:solidFill>
            <a:schemeClr val="bg1"/>
          </a:solidFill>
          <a:ln w="9525">
            <a:solidFill>
              <a:schemeClr val="tx1"/>
            </a:solidFill>
            <a:miter lim="800000"/>
            <a:headEnd/>
            <a:tailEnd/>
          </a:ln>
          <a:effectLst/>
        </p:spPr>
        <p:txBody>
          <a:bodyPr wrap="none">
            <a:spAutoFit/>
          </a:bodyPr>
          <a:lstStyle/>
          <a:p>
            <a:pPr marL="0" marR="0" lvl="0" indent="0" algn="ctr"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EECC con fecha de envío al CEIC de referencia / AEMPS dentro de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119850047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69B7E183-C0F0-12B3-0F89-C0748FAFE727}"/>
              </a:ext>
            </a:extLst>
          </p:cNvPr>
          <p:cNvPicPr>
            <a:picLocks noChangeAspect="1"/>
          </p:cNvPicPr>
          <p:nvPr/>
        </p:nvPicPr>
        <p:blipFill>
          <a:blip r:embed="rId2"/>
          <a:stretch>
            <a:fillRect/>
          </a:stretch>
        </p:blipFill>
        <p:spPr>
          <a:xfrm>
            <a:off x="468000" y="1440000"/>
            <a:ext cx="8136459" cy="4536000"/>
          </a:xfrm>
          <a:prstGeom prst="rect">
            <a:avLst/>
          </a:prstGeom>
        </p:spPr>
      </p:pic>
      <p:sp>
        <p:nvSpPr>
          <p:cNvPr id="2" name="Title 1"/>
          <p:cNvSpPr>
            <a:spLocks noGrp="1"/>
          </p:cNvSpPr>
          <p:nvPr>
            <p:ph type="title"/>
          </p:nvPr>
        </p:nvSpPr>
        <p:spPr/>
        <p:txBody>
          <a:bodyPr/>
          <a:lstStyle/>
          <a:p>
            <a:r>
              <a:rPr lang="es-ES_tradnl" dirty="0"/>
              <a:t>Evolución dispersión Dictamen</a:t>
            </a:r>
            <a:endParaRPr lang="es-ES" dirty="0"/>
          </a:p>
        </p:txBody>
      </p:sp>
      <p:sp>
        <p:nvSpPr>
          <p:cNvPr id="13"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78</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8"/>
          <p:cNvSpPr>
            <a:spLocks noChangeArrowheads="1"/>
          </p:cNvSpPr>
          <p:nvPr/>
        </p:nvSpPr>
        <p:spPr bwMode="auto">
          <a:xfrm>
            <a:off x="360000" y="900000"/>
            <a:ext cx="8382000" cy="766763"/>
          </a:xfrm>
          <a:prstGeom prst="rect">
            <a:avLst/>
          </a:prstGeom>
          <a:noFill/>
          <a:ln w="9525">
            <a:no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Se presenta la evolución de l</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a dispersión</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con el tiempo, esta</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 se mide mediante los percentiles 05, 25, 75 y 95</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12" name="Rectangle 9"/>
          <p:cNvSpPr>
            <a:spLocks noChangeArrowheads="1"/>
          </p:cNvSpPr>
          <p:nvPr/>
        </p:nvSpPr>
        <p:spPr bwMode="auto">
          <a:xfrm>
            <a:off x="1713376" y="5949950"/>
            <a:ext cx="5715667" cy="276999"/>
          </a:xfrm>
          <a:prstGeom prst="rect">
            <a:avLst/>
          </a:prstGeom>
          <a:solidFill>
            <a:schemeClr val="bg1"/>
          </a:solidFill>
          <a:ln w="9525">
            <a:solidFill>
              <a:schemeClr val="tx1"/>
            </a:solidFill>
            <a:miter lim="800000"/>
            <a:headEnd/>
            <a:tailEnd/>
          </a:ln>
          <a:effectLst/>
        </p:spPr>
        <p:txBody>
          <a:bodyPr wrap="none">
            <a:spAutoFit/>
          </a:bodyPr>
          <a:lstStyle/>
          <a:p>
            <a:pPr marL="0" marR="0" lvl="0" indent="0" algn="ctr"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EECC con fecha de envío al CEIC de referencia / AEMPS dentro de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523904297"/>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CF2CF804-B3DA-AC34-FBB6-C4BA151E7395}"/>
              </a:ext>
            </a:extLst>
          </p:cNvPr>
          <p:cNvPicPr>
            <a:picLocks noChangeAspect="1"/>
          </p:cNvPicPr>
          <p:nvPr/>
        </p:nvPicPr>
        <p:blipFill>
          <a:blip r:embed="rId2"/>
          <a:stretch>
            <a:fillRect/>
          </a:stretch>
        </p:blipFill>
        <p:spPr>
          <a:xfrm>
            <a:off x="468000" y="1440000"/>
            <a:ext cx="8136459" cy="4536000"/>
          </a:xfrm>
          <a:prstGeom prst="rect">
            <a:avLst/>
          </a:prstGeom>
        </p:spPr>
      </p:pic>
      <p:sp>
        <p:nvSpPr>
          <p:cNvPr id="2" name="Title 1"/>
          <p:cNvSpPr>
            <a:spLocks noGrp="1"/>
          </p:cNvSpPr>
          <p:nvPr>
            <p:ph type="title"/>
          </p:nvPr>
        </p:nvSpPr>
        <p:spPr/>
        <p:txBody>
          <a:bodyPr/>
          <a:lstStyle/>
          <a:p>
            <a:r>
              <a:rPr lang="es-ES_tradnl" dirty="0"/>
              <a:t>Evolución dispersión Contrato</a:t>
            </a:r>
            <a:endParaRPr lang="es-ES" dirty="0"/>
          </a:p>
        </p:txBody>
      </p:sp>
      <p:sp>
        <p:nvSpPr>
          <p:cNvPr id="1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79</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8"/>
          <p:cNvSpPr>
            <a:spLocks noChangeArrowheads="1"/>
          </p:cNvSpPr>
          <p:nvPr/>
        </p:nvSpPr>
        <p:spPr bwMode="auto">
          <a:xfrm>
            <a:off x="360000" y="900000"/>
            <a:ext cx="8382000" cy="766763"/>
          </a:xfrm>
          <a:prstGeom prst="rect">
            <a:avLst/>
          </a:prstGeom>
          <a:noFill/>
          <a:ln w="9525">
            <a:no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Se presenta la evolución de l</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a dispersión</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con el tiempo, esta</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 se mide mediante los percentiles 05, 25, 75 y 95</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13" name="Rectangle 9"/>
          <p:cNvSpPr>
            <a:spLocks noChangeArrowheads="1"/>
          </p:cNvSpPr>
          <p:nvPr/>
        </p:nvSpPr>
        <p:spPr bwMode="auto">
          <a:xfrm>
            <a:off x="1714176" y="5949950"/>
            <a:ext cx="5714065" cy="276999"/>
          </a:xfrm>
          <a:prstGeom prst="rect">
            <a:avLst/>
          </a:prstGeom>
          <a:solidFill>
            <a:schemeClr val="bg1"/>
          </a:solidFill>
          <a:ln w="9525">
            <a:solidFill>
              <a:schemeClr val="tx1"/>
            </a:solidFill>
            <a:miter lim="800000"/>
            <a:headEnd/>
            <a:tailEnd/>
          </a:ln>
          <a:effectLst/>
        </p:spPr>
        <p:txBody>
          <a:bodyPr wrap="none">
            <a:spAutoFit/>
          </a:bodyPr>
          <a:lstStyle/>
          <a:p>
            <a:pPr marL="0" marR="0" lvl="0" indent="0" algn="ctr"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PCEC con fecha de envío al CEIC / AEMPS de referencia dentro de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187119016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67AAB743-6439-3FDD-06A9-42BB09E6CCEE}"/>
              </a:ext>
            </a:extLst>
          </p:cNvPr>
          <p:cNvPicPr>
            <a:picLocks noChangeAspect="1"/>
          </p:cNvPicPr>
          <p:nvPr/>
        </p:nvPicPr>
        <p:blipFill>
          <a:blip r:embed="rId2"/>
          <a:stretch>
            <a:fillRect/>
          </a:stretch>
        </p:blipFill>
        <p:spPr>
          <a:xfrm>
            <a:off x="468000" y="1440000"/>
            <a:ext cx="8136459" cy="4536000"/>
          </a:xfrm>
          <a:prstGeom prst="rect">
            <a:avLst/>
          </a:prstGeom>
        </p:spPr>
      </p:pic>
      <p:sp>
        <p:nvSpPr>
          <p:cNvPr id="2" name="Title 1"/>
          <p:cNvSpPr>
            <a:spLocks noGrp="1"/>
          </p:cNvSpPr>
          <p:nvPr>
            <p:ph type="title"/>
          </p:nvPr>
        </p:nvSpPr>
        <p:spPr/>
        <p:txBody>
          <a:bodyPr/>
          <a:lstStyle/>
          <a:p>
            <a:r>
              <a:rPr lang="es-ES_tradnl" dirty="0"/>
              <a:t>Evolución dispersión Primer Paciente</a:t>
            </a:r>
            <a:endParaRPr lang="es-ES" dirty="0"/>
          </a:p>
        </p:txBody>
      </p:sp>
      <p:sp>
        <p:nvSpPr>
          <p:cNvPr id="12"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80</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8"/>
          <p:cNvSpPr>
            <a:spLocks noChangeArrowheads="1"/>
          </p:cNvSpPr>
          <p:nvPr/>
        </p:nvSpPr>
        <p:spPr bwMode="auto">
          <a:xfrm>
            <a:off x="360000" y="900000"/>
            <a:ext cx="8382000" cy="766763"/>
          </a:xfrm>
          <a:prstGeom prst="rect">
            <a:avLst/>
          </a:prstGeom>
          <a:noFill/>
          <a:ln w="9525">
            <a:no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Se presenta la evolución de l</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a dispersión</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con el tiempo, esta</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 se mide mediante los percentiles 05, 25, 75 y 95</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8" name="Rectangle 9"/>
          <p:cNvSpPr>
            <a:spLocks noChangeArrowheads="1"/>
          </p:cNvSpPr>
          <p:nvPr/>
        </p:nvSpPr>
        <p:spPr bwMode="auto">
          <a:xfrm>
            <a:off x="1714176" y="5949950"/>
            <a:ext cx="5714065" cy="276999"/>
          </a:xfrm>
          <a:prstGeom prst="rect">
            <a:avLst/>
          </a:prstGeom>
          <a:solidFill>
            <a:schemeClr val="bg1"/>
          </a:solidFill>
          <a:ln w="9525">
            <a:solidFill>
              <a:schemeClr val="tx1"/>
            </a:solidFill>
            <a:miter lim="800000"/>
            <a:headEnd/>
            <a:tailEnd/>
          </a:ln>
          <a:effectLst/>
        </p:spPr>
        <p:txBody>
          <a:bodyPr wrap="none">
            <a:spAutoFit/>
          </a:bodyPr>
          <a:lstStyle/>
          <a:p>
            <a:pPr marL="0" marR="0" lvl="0" indent="0" algn="ctr"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PCEC con fecha de envío al CEIC / AEMPS de referencia dentro de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39881521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DA107AC-9E87-4D35-68DE-B5ED9A252823}"/>
              </a:ext>
            </a:extLst>
          </p:cNvPr>
          <p:cNvPicPr>
            <a:picLocks noChangeAspect="1"/>
          </p:cNvPicPr>
          <p:nvPr/>
        </p:nvPicPr>
        <p:blipFill>
          <a:blip r:embed="rId2"/>
          <a:stretch>
            <a:fillRect/>
          </a:stretch>
        </p:blipFill>
        <p:spPr>
          <a:xfrm>
            <a:off x="-36000" y="684000"/>
            <a:ext cx="8784173" cy="5688000"/>
          </a:xfrm>
          <a:prstGeom prst="rect">
            <a:avLst/>
          </a:prstGeom>
        </p:spPr>
      </p:pic>
      <p:sp>
        <p:nvSpPr>
          <p:cNvPr id="2" name="Title 1"/>
          <p:cNvSpPr>
            <a:spLocks noGrp="1"/>
          </p:cNvSpPr>
          <p:nvPr>
            <p:ph type="title"/>
          </p:nvPr>
        </p:nvSpPr>
        <p:spPr>
          <a:xfrm>
            <a:off x="251520" y="185547"/>
            <a:ext cx="7308000" cy="540000"/>
          </a:xfrm>
        </p:spPr>
        <p:txBody>
          <a:bodyPr/>
          <a:lstStyle/>
          <a:p>
            <a:r>
              <a:rPr lang="es-ES_tradnl" dirty="0"/>
              <a:t>Evolución de los tiempos globales</a:t>
            </a:r>
            <a:endParaRPr lang="es-ES" dirty="0">
              <a:solidFill>
                <a:srgbClr val="FF0000"/>
              </a:solidFill>
            </a:endParaRPr>
          </a:p>
        </p:txBody>
      </p:sp>
      <p:sp>
        <p:nvSpPr>
          <p:cNvPr id="13"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81</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1035"/>
          <p:cNvSpPr>
            <a:spLocks noChangeArrowheads="1"/>
          </p:cNvSpPr>
          <p:nvPr/>
        </p:nvSpPr>
        <p:spPr bwMode="auto">
          <a:xfrm>
            <a:off x="6715140" y="5229200"/>
            <a:ext cx="2233613" cy="978174"/>
          </a:xfrm>
          <a:prstGeom prst="rect">
            <a:avLst/>
          </a:prstGeom>
          <a:solidFill>
            <a:schemeClr val="bg1"/>
          </a:solidFill>
          <a:ln w="9525">
            <a:solidFill>
              <a:schemeClr val="tx1"/>
            </a:solid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400" b="0" i="0" u="none" strike="noStrike" kern="1200" cap="none" spc="0" normalizeH="0" baseline="0" noProof="0" dirty="0" err="1">
                <a:ln>
                  <a:noFill/>
                </a:ln>
                <a:solidFill>
                  <a:srgbClr val="2D2323"/>
                </a:solidFill>
                <a:effectLst/>
                <a:uLnTx/>
                <a:uFillTx/>
                <a:latin typeface="Tahoma" pitchFamily="34" charset="0"/>
                <a:ea typeface="+mn-ea"/>
                <a:cs typeface="+mn-cs"/>
              </a:rPr>
              <a:t>ECs</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con fecha de envío al CEIC de referencia / AEMPS dentro de cada semestre</a:t>
            </a:r>
            <a:endPar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8" name="Text Box 1037"/>
          <p:cNvSpPr txBox="1">
            <a:spLocks noChangeArrowheads="1"/>
          </p:cNvSpPr>
          <p:nvPr/>
        </p:nvSpPr>
        <p:spPr bwMode="auto">
          <a:xfrm>
            <a:off x="6715141" y="3357562"/>
            <a:ext cx="2233612" cy="1701800"/>
          </a:xfrm>
          <a:prstGeom prst="rect">
            <a:avLst/>
          </a:prstGeom>
          <a:solidFill>
            <a:srgbClr val="DDDDDD"/>
          </a:solidFill>
          <a:ln w="9525">
            <a:noFill/>
            <a:miter lim="800000"/>
            <a:headEnd/>
            <a:tailEnd/>
          </a:ln>
          <a:effectLst/>
        </p:spPr>
        <p:txBody>
          <a:bodyPr>
            <a:spAutoFit/>
          </a:bodyPr>
          <a:lstStyle/>
          <a:p>
            <a:pPr marL="0" marR="0" lvl="0" indent="0" algn="l" defTabSz="914400" rtl="0" eaLnBrk="1" fontAlgn="auto" latinLnBrk="0" hangingPunct="1">
              <a:lnSpc>
                <a:spcPct val="110000"/>
              </a:lnSpc>
              <a:spcBef>
                <a:spcPct val="50000"/>
              </a:spcBef>
              <a:spcAft>
                <a:spcPts val="0"/>
              </a:spcAft>
              <a:buClrTx/>
              <a:buSzTx/>
              <a:buFontTx/>
              <a:buNone/>
              <a:tabLst/>
              <a:defRPr/>
            </a:pPr>
            <a:r>
              <a:rPr kumimoji="0" lang="es-ES_tradnl" sz="1600" b="1" i="0" u="none" strike="noStrike" kern="1200" cap="none" spc="0" normalizeH="0" baseline="0" noProof="0" dirty="0">
                <a:ln>
                  <a:noFill/>
                </a:ln>
                <a:solidFill>
                  <a:prstClr val="black"/>
                </a:solidFill>
                <a:effectLst/>
                <a:uLnTx/>
                <a:uFillTx/>
                <a:latin typeface="Verdana" pitchFamily="34" charset="0"/>
                <a:ea typeface="+mn-ea"/>
                <a:cs typeface="+mn-cs"/>
              </a:rPr>
              <a:t>Evolución en el tiempo de los indicadores de tiempos globales. </a:t>
            </a:r>
            <a:r>
              <a:rPr kumimoji="0" lang="es-ES_tradnl" sz="1600" b="0" i="0" u="none" strike="noStrike" kern="1200" cap="none" spc="0" normalizeH="0" baseline="0" noProof="0" dirty="0">
                <a:ln>
                  <a:noFill/>
                </a:ln>
                <a:solidFill>
                  <a:prstClr val="black"/>
                </a:solidFill>
                <a:effectLst/>
                <a:uLnTx/>
                <a:uFillTx/>
                <a:latin typeface="Verdana" pitchFamily="34" charset="0"/>
                <a:ea typeface="+mn-ea"/>
                <a:cs typeface="+mn-cs"/>
              </a:rPr>
              <a:t>Medianas en cada semestre en días</a:t>
            </a:r>
            <a:endParaRPr kumimoji="0" lang="es-ES" sz="16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9" name="Rectangle 1043"/>
          <p:cNvSpPr>
            <a:spLocks noChangeArrowheads="1"/>
          </p:cNvSpPr>
          <p:nvPr/>
        </p:nvSpPr>
        <p:spPr bwMode="auto">
          <a:xfrm>
            <a:off x="1331640" y="1101799"/>
            <a:ext cx="2849563" cy="649287"/>
          </a:xfrm>
          <a:prstGeom prst="rect">
            <a:avLst/>
          </a:prstGeom>
          <a:solidFill>
            <a:schemeClr val="bg1"/>
          </a:solidFill>
          <a:ln w="9525">
            <a:solidFill>
              <a:schemeClr val="tx1"/>
            </a:solidFill>
            <a:miter lim="800000"/>
            <a:headEnd/>
            <a:tailEnd/>
          </a:ln>
          <a:effectLst/>
        </p:spPr>
        <p:txBody>
          <a:bodyPr>
            <a:spAutoFit/>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200" b="1" i="0" u="none" strike="noStrike" kern="1200" cap="none" spc="0" normalizeH="0" baseline="0" noProof="0" dirty="0">
                <a:ln>
                  <a:noFill/>
                </a:ln>
                <a:solidFill>
                  <a:srgbClr val="2D2323"/>
                </a:solidFill>
                <a:effectLst/>
                <a:uLnTx/>
                <a:uFillTx/>
                <a:latin typeface="Tahoma" pitchFamily="34" charset="0"/>
                <a:ea typeface="+mn-ea"/>
                <a:cs typeface="+mn-cs"/>
              </a:rPr>
              <a:t>Comparación</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p</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ara los </a:t>
            </a:r>
            <a:r>
              <a:rPr kumimoji="0" lang="es-ES" sz="1200" b="1" i="0" u="none" strike="noStrike" kern="1200" cap="none" spc="0" normalizeH="0" baseline="0" noProof="0" dirty="0">
                <a:ln>
                  <a:noFill/>
                </a:ln>
                <a:solidFill>
                  <a:srgbClr val="2D2323"/>
                </a:solidFill>
                <a:effectLst/>
                <a:uLnTx/>
                <a:uFillTx/>
                <a:latin typeface="Tahoma" pitchFamily="34" charset="0"/>
                <a:ea typeface="+mn-ea"/>
                <a:cs typeface="+mn-cs"/>
              </a:rPr>
              <a:t>mismos ensayos</a:t>
            </a:r>
            <a:r>
              <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rPr>
              <a:t> y los </a:t>
            </a:r>
            <a:r>
              <a:rPr kumimoji="0" lang="es-ES" sz="1200" b="1" i="0" u="none" strike="noStrike" kern="1200" cap="none" spc="0" normalizeH="0" baseline="0" noProof="0" dirty="0">
                <a:ln>
                  <a:noFill/>
                </a:ln>
                <a:solidFill>
                  <a:srgbClr val="2D2323"/>
                </a:solidFill>
                <a:effectLst/>
                <a:uLnTx/>
                <a:uFillTx/>
                <a:latin typeface="Tahoma" pitchFamily="34" charset="0"/>
                <a:ea typeface="+mn-ea"/>
                <a:cs typeface="+mn-cs"/>
              </a:rPr>
              <a:t>mejores casos</a:t>
            </a: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 3.138 ensayos clínicos (EC) con datos válidos</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328418993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6D0805D-B804-F570-3808-0B40B49C4D6E}"/>
              </a:ext>
            </a:extLst>
          </p:cNvPr>
          <p:cNvPicPr>
            <a:picLocks noChangeAspect="1"/>
          </p:cNvPicPr>
          <p:nvPr/>
        </p:nvPicPr>
        <p:blipFill>
          <a:blip r:embed="rId2"/>
          <a:stretch>
            <a:fillRect/>
          </a:stretch>
        </p:blipFill>
        <p:spPr>
          <a:xfrm>
            <a:off x="180001" y="1080001"/>
            <a:ext cx="6119735" cy="4968000"/>
          </a:xfrm>
          <a:prstGeom prst="rect">
            <a:avLst/>
          </a:prstGeom>
        </p:spPr>
      </p:pic>
      <p:sp>
        <p:nvSpPr>
          <p:cNvPr id="2" name="Title 1"/>
          <p:cNvSpPr>
            <a:spLocks noGrp="1"/>
          </p:cNvSpPr>
          <p:nvPr>
            <p:ph type="title"/>
          </p:nvPr>
        </p:nvSpPr>
        <p:spPr/>
        <p:txBody>
          <a:bodyPr/>
          <a:lstStyle/>
          <a:p>
            <a:r>
              <a:rPr lang="es-ES_tradnl" dirty="0"/>
              <a:t>Evolución de los tiempos globales</a:t>
            </a:r>
            <a:endParaRPr lang="es-ES"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82</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Content Placeholder 2"/>
          <p:cNvSpPr txBox="1">
            <a:spLocks/>
          </p:cNvSpPr>
          <p:nvPr/>
        </p:nvSpPr>
        <p:spPr>
          <a:xfrm>
            <a:off x="6372200" y="1044000"/>
            <a:ext cx="2520280" cy="3404009"/>
          </a:xfrm>
          <a:prstGeom prst="rect">
            <a:avLst/>
          </a:prstGeom>
          <a:solidFill>
            <a:schemeClr val="bg1">
              <a:lumMod val="95000"/>
            </a:schemeClr>
          </a:solidFill>
        </p:spPr>
        <p:txBody>
          <a:bodyPr vert="horz" lIns="91440" tIns="45720" rIns="91440" bIns="45720" rtlCol="0">
            <a:spAutoFit/>
          </a:bodyPr>
          <a:lstStyle/>
          <a:p>
            <a:pPr marL="0" marR="0" lvl="0" indent="0" algn="l" defTabSz="914400" rtl="0" eaLnBrk="1" fontAlgn="auto" latinLnBrk="0" hangingPunct="1">
              <a:lnSpc>
                <a:spcPct val="120000"/>
              </a:lnSpc>
              <a:spcBef>
                <a:spcPts val="600"/>
              </a:spcBef>
              <a:spcAft>
                <a:spcPts val="600"/>
              </a:spcAft>
              <a:buClrTx/>
              <a:buSzTx/>
              <a:buFont typeface="Arial" pitchFamily="34" charset="0"/>
              <a:buNone/>
              <a:tabLst/>
              <a:defRPr/>
            </a:pPr>
            <a:r>
              <a:rPr kumimoji="0" lang="es-ES_tradnl"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Evolución de indicadores de los  tiempos globales en tres periodos: 2004-2009, 2010-2015 y 2016-2021 </a:t>
            </a:r>
          </a:p>
          <a:p>
            <a:pPr marL="0" marR="0" lvl="0" indent="0" algn="l" defTabSz="914400" rtl="0" eaLnBrk="1" fontAlgn="auto" latinLnBrk="0" hangingPunct="1">
              <a:lnSpc>
                <a:spcPct val="120000"/>
              </a:lnSpc>
              <a:spcBef>
                <a:spcPts val="600"/>
              </a:spcBef>
              <a:spcAft>
                <a:spcPts val="600"/>
              </a:spcAft>
              <a:buClrTx/>
              <a:buSzTx/>
              <a:buFont typeface="Arial" pitchFamily="34" charset="0"/>
              <a:buNone/>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(mediana de cada indicador dentro de cada periodo en días</a:t>
            </a:r>
            <a:r>
              <a:rPr kumimoji="0" lang="es-ES_tradnl" sz="19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a:t>
            </a:r>
            <a:endParaRPr kumimoji="0" lang="es-ES" sz="19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9" name="Text Box 33"/>
          <p:cNvSpPr txBox="1">
            <a:spLocks noChangeArrowheads="1"/>
          </p:cNvSpPr>
          <p:nvPr/>
        </p:nvSpPr>
        <p:spPr bwMode="auto">
          <a:xfrm>
            <a:off x="4572000" y="4581128"/>
            <a:ext cx="4176464" cy="1323439"/>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0" i="0" u="none" strike="noStrike" kern="1200" cap="none" spc="0" normalizeH="0" baseline="0" noProof="0" dirty="0">
                <a:ln>
                  <a:noFill/>
                </a:ln>
                <a:solidFill>
                  <a:prstClr val="black"/>
                </a:solidFill>
                <a:effectLst/>
                <a:uLnTx/>
                <a:uFillTx/>
                <a:latin typeface="Verdana" pitchFamily="34" charset="0"/>
                <a:ea typeface="+mn-ea"/>
                <a:cs typeface="+mn-cs"/>
              </a:rPr>
              <a:t>La </a:t>
            </a:r>
            <a:r>
              <a:rPr kumimoji="0" lang="es-ES_tradnl" sz="1600" b="1" i="0" u="none" strike="noStrike" kern="1200" cap="none" spc="0" normalizeH="0" baseline="0" noProof="0" dirty="0">
                <a:ln>
                  <a:noFill/>
                </a:ln>
                <a:solidFill>
                  <a:prstClr val="black"/>
                </a:solidFill>
                <a:effectLst/>
                <a:uLnTx/>
                <a:uFillTx/>
                <a:latin typeface="Verdana" pitchFamily="34" charset="0"/>
                <a:ea typeface="+mn-ea"/>
                <a:cs typeface="+mn-cs"/>
              </a:rPr>
              <a:t>diferencia</a:t>
            </a:r>
            <a:r>
              <a:rPr kumimoji="0" lang="es-ES_tradnl" sz="1600" b="0" i="0" u="none" strike="noStrike" kern="1200" cap="none" spc="0" normalizeH="0" baseline="0" noProof="0" dirty="0">
                <a:ln>
                  <a:noFill/>
                </a:ln>
                <a:solidFill>
                  <a:prstClr val="black"/>
                </a:solidFill>
                <a:effectLst/>
                <a:uLnTx/>
                <a:uFillTx/>
                <a:latin typeface="Verdana" pitchFamily="34" charset="0"/>
                <a:ea typeface="+mn-ea"/>
                <a:cs typeface="+mn-cs"/>
              </a:rPr>
              <a:t> entre el tiempo que se tarda en reclutar el primer paciente en España con respecto a ese mismo tiempo en Europa </a:t>
            </a:r>
            <a:r>
              <a:rPr kumimoji="0" lang="es-ES_tradnl" sz="1600" b="1" i="0" u="none" strike="noStrike" kern="1200" cap="none" spc="0" normalizeH="0" baseline="0" noProof="0" dirty="0">
                <a:ln>
                  <a:noFill/>
                </a:ln>
                <a:solidFill>
                  <a:prstClr val="black"/>
                </a:solidFill>
                <a:effectLst/>
                <a:uLnTx/>
                <a:uFillTx/>
                <a:latin typeface="Verdana" pitchFamily="34" charset="0"/>
                <a:ea typeface="+mn-ea"/>
                <a:cs typeface="+mn-cs"/>
              </a:rPr>
              <a:t>ha aumentado mínimamente desde 2015</a:t>
            </a:r>
            <a:endParaRPr kumimoji="0" lang="es-ES" sz="1600" b="1" i="0" u="none" strike="noStrike" kern="1200" cap="none" spc="0" normalizeH="0" baseline="0" noProof="0" dirty="0">
              <a:ln>
                <a:noFill/>
              </a:ln>
              <a:solidFill>
                <a:prstClr val="black"/>
              </a:solidFill>
              <a:effectLst/>
              <a:uLnTx/>
              <a:uFillTx/>
              <a:latin typeface="Verdana" pitchFamily="34" charset="0"/>
              <a:ea typeface="+mn-ea"/>
              <a:cs typeface="+mn-cs"/>
            </a:endParaRPr>
          </a:p>
        </p:txBody>
      </p:sp>
    </p:spTree>
    <p:extLst>
      <p:ext uri="{BB962C8B-B14F-4D97-AF65-F5344CB8AC3E}">
        <p14:creationId xmlns:p14="http://schemas.microsoft.com/office/powerpoint/2010/main" val="459566152"/>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6A9D542C-9EA6-0DE9-201D-00A3F284ED87}"/>
              </a:ext>
            </a:extLst>
          </p:cNvPr>
          <p:cNvPicPr>
            <a:picLocks noChangeAspect="1"/>
          </p:cNvPicPr>
          <p:nvPr/>
        </p:nvPicPr>
        <p:blipFill>
          <a:blip r:embed="rId2"/>
          <a:stretch>
            <a:fillRect/>
          </a:stretch>
        </p:blipFill>
        <p:spPr>
          <a:xfrm>
            <a:off x="468000" y="1440000"/>
            <a:ext cx="8136459" cy="4536000"/>
          </a:xfrm>
          <a:prstGeom prst="rect">
            <a:avLst/>
          </a:prstGeom>
        </p:spPr>
      </p:pic>
      <p:sp>
        <p:nvSpPr>
          <p:cNvPr id="2" name="Title 1"/>
          <p:cNvSpPr>
            <a:spLocks noGrp="1"/>
          </p:cNvSpPr>
          <p:nvPr>
            <p:ph type="title"/>
          </p:nvPr>
        </p:nvSpPr>
        <p:spPr/>
        <p:txBody>
          <a:bodyPr>
            <a:normAutofit fontScale="90000"/>
          </a:bodyPr>
          <a:lstStyle/>
          <a:p>
            <a:r>
              <a:rPr lang="es-ES_tradnl" dirty="0"/>
              <a:t>Evolución dispersión protocolo a 1er </a:t>
            </a:r>
            <a:r>
              <a:rPr lang="es-ES_tradnl" dirty="0" err="1"/>
              <a:t>pac</a:t>
            </a:r>
            <a:r>
              <a:rPr lang="es-ES_tradnl" dirty="0"/>
              <a:t>. local</a:t>
            </a:r>
            <a:endParaRPr lang="es-ES" dirty="0">
              <a:solidFill>
                <a:srgbClr val="FF0000"/>
              </a:solidFill>
            </a:endParaRPr>
          </a:p>
        </p:txBody>
      </p:sp>
      <p:sp>
        <p:nvSpPr>
          <p:cNvPr id="12"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83</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8"/>
          <p:cNvSpPr>
            <a:spLocks noChangeArrowheads="1"/>
          </p:cNvSpPr>
          <p:nvPr/>
        </p:nvSpPr>
        <p:spPr bwMode="auto">
          <a:xfrm>
            <a:off x="360000" y="900000"/>
            <a:ext cx="8382000" cy="766763"/>
          </a:xfrm>
          <a:prstGeom prst="rect">
            <a:avLst/>
          </a:prstGeom>
          <a:noFill/>
          <a:ln w="9525">
            <a:no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Se presenta la evolución de l</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a dispersión</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con el tiempo, esta</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 se mide mediante los percentiles 05, 25, 75 y 95</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8" name="Rectangle 9"/>
          <p:cNvSpPr>
            <a:spLocks noChangeArrowheads="1"/>
          </p:cNvSpPr>
          <p:nvPr/>
        </p:nvSpPr>
        <p:spPr bwMode="auto">
          <a:xfrm>
            <a:off x="1737420" y="5949950"/>
            <a:ext cx="5667577" cy="276999"/>
          </a:xfrm>
          <a:prstGeom prst="rect">
            <a:avLst/>
          </a:prstGeom>
          <a:solidFill>
            <a:schemeClr val="bg1"/>
          </a:solidFill>
          <a:ln w="9525">
            <a:solidFill>
              <a:schemeClr val="tx1"/>
            </a:solidFill>
            <a:miter lim="800000"/>
            <a:headEnd/>
            <a:tailEnd/>
          </a:ln>
          <a:effectLst/>
        </p:spPr>
        <p:txBody>
          <a:bodyPr wrap="none">
            <a:spAutoFit/>
          </a:bodyPr>
          <a:lstStyle/>
          <a:p>
            <a:pPr marL="0" marR="0" lvl="0" indent="0" algn="ctr"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EECC con fecha de envío al CEIC de referencia / AEMPS dentro de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165234911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AD21ABE-2B7F-6121-C2E3-9B0D7969F8A1}"/>
              </a:ext>
            </a:extLst>
          </p:cNvPr>
          <p:cNvPicPr>
            <a:picLocks noChangeAspect="1"/>
          </p:cNvPicPr>
          <p:nvPr/>
        </p:nvPicPr>
        <p:blipFill>
          <a:blip r:embed="rId2"/>
          <a:stretch>
            <a:fillRect/>
          </a:stretch>
        </p:blipFill>
        <p:spPr>
          <a:xfrm>
            <a:off x="468000" y="1440000"/>
            <a:ext cx="8136459" cy="4536000"/>
          </a:xfrm>
          <a:prstGeom prst="rect">
            <a:avLst/>
          </a:prstGeom>
        </p:spPr>
      </p:pic>
      <p:sp>
        <p:nvSpPr>
          <p:cNvPr id="2" name="Title 1"/>
          <p:cNvSpPr>
            <a:spLocks noGrp="1"/>
          </p:cNvSpPr>
          <p:nvPr>
            <p:ph type="title"/>
          </p:nvPr>
        </p:nvSpPr>
        <p:spPr>
          <a:xfrm>
            <a:off x="214282" y="216000"/>
            <a:ext cx="7552148" cy="540000"/>
          </a:xfrm>
        </p:spPr>
        <p:txBody>
          <a:bodyPr>
            <a:noAutofit/>
          </a:bodyPr>
          <a:lstStyle/>
          <a:p>
            <a:r>
              <a:rPr lang="es-ES_tradnl" sz="2400" dirty="0"/>
              <a:t>Evolución dispersión protocolo a 1er </a:t>
            </a:r>
            <a:r>
              <a:rPr lang="es-ES_tradnl" sz="2400" dirty="0" err="1"/>
              <a:t>pac</a:t>
            </a:r>
            <a:r>
              <a:rPr lang="es-ES_tradnl" sz="2400" dirty="0"/>
              <a:t>. internacional</a:t>
            </a:r>
            <a:endParaRPr lang="es-ES" sz="2400" dirty="0"/>
          </a:p>
        </p:txBody>
      </p:sp>
      <p:sp>
        <p:nvSpPr>
          <p:cNvPr id="13"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84</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8"/>
          <p:cNvSpPr>
            <a:spLocks noChangeArrowheads="1"/>
          </p:cNvSpPr>
          <p:nvPr/>
        </p:nvSpPr>
        <p:spPr bwMode="auto">
          <a:xfrm>
            <a:off x="360000" y="900000"/>
            <a:ext cx="8382000" cy="766763"/>
          </a:xfrm>
          <a:prstGeom prst="rect">
            <a:avLst/>
          </a:prstGeom>
          <a:noFill/>
          <a:ln w="9525">
            <a:no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Se presenta la evolución de l</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a dispersión</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con el tiempo, esta</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 se mide mediante los percentiles 05, 25, 75 y 95</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11" name="Rectangle 9"/>
          <p:cNvSpPr>
            <a:spLocks noChangeArrowheads="1"/>
          </p:cNvSpPr>
          <p:nvPr/>
        </p:nvSpPr>
        <p:spPr bwMode="auto">
          <a:xfrm>
            <a:off x="1737420" y="5949950"/>
            <a:ext cx="5667577" cy="276999"/>
          </a:xfrm>
          <a:prstGeom prst="rect">
            <a:avLst/>
          </a:prstGeom>
          <a:solidFill>
            <a:schemeClr val="bg1"/>
          </a:solidFill>
          <a:ln w="9525">
            <a:solidFill>
              <a:schemeClr val="tx1"/>
            </a:solidFill>
            <a:miter lim="800000"/>
            <a:headEnd/>
            <a:tailEnd/>
          </a:ln>
          <a:effectLst/>
        </p:spPr>
        <p:txBody>
          <a:bodyPr wrap="none">
            <a:spAutoFit/>
          </a:bodyPr>
          <a:lstStyle/>
          <a:p>
            <a:pPr marL="0" marR="0" lvl="0" indent="0" algn="ctr"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EECC con fecha de envío al CEIC de referencia / AEMPS dentro de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343845634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D30584EB-A8DF-8619-9359-2A8A53877A87}"/>
              </a:ext>
            </a:extLst>
          </p:cNvPr>
          <p:cNvPicPr>
            <a:picLocks noChangeAspect="1"/>
          </p:cNvPicPr>
          <p:nvPr/>
        </p:nvPicPr>
        <p:blipFill>
          <a:blip r:embed="rId2"/>
          <a:stretch>
            <a:fillRect/>
          </a:stretch>
        </p:blipFill>
        <p:spPr>
          <a:xfrm>
            <a:off x="468000" y="1440000"/>
            <a:ext cx="8136459" cy="4536000"/>
          </a:xfrm>
          <a:prstGeom prst="rect">
            <a:avLst/>
          </a:prstGeom>
        </p:spPr>
      </p:pic>
      <p:sp>
        <p:nvSpPr>
          <p:cNvPr id="2" name="Title 1"/>
          <p:cNvSpPr>
            <a:spLocks noGrp="1"/>
          </p:cNvSpPr>
          <p:nvPr>
            <p:ph type="title"/>
          </p:nvPr>
        </p:nvSpPr>
        <p:spPr/>
        <p:txBody>
          <a:bodyPr/>
          <a:lstStyle/>
          <a:p>
            <a:r>
              <a:rPr lang="es-ES_tradnl" dirty="0"/>
              <a:t>Evolución dispersión de la Diferencia</a:t>
            </a:r>
            <a:endParaRPr lang="es-ES" dirty="0"/>
          </a:p>
        </p:txBody>
      </p:sp>
      <p:sp>
        <p:nvSpPr>
          <p:cNvPr id="13"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85</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8"/>
          <p:cNvSpPr>
            <a:spLocks noChangeArrowheads="1"/>
          </p:cNvSpPr>
          <p:nvPr/>
        </p:nvSpPr>
        <p:spPr bwMode="auto">
          <a:xfrm>
            <a:off x="360000" y="900000"/>
            <a:ext cx="8382000" cy="766763"/>
          </a:xfrm>
          <a:prstGeom prst="rect">
            <a:avLst/>
          </a:prstGeom>
          <a:noFill/>
          <a:ln w="9525">
            <a:no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Se presenta la evolución de l</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a dispersión</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con el tiempo, esta</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 se mide mediante los percentiles 05, 25, 75 y 95</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11" name="Rectangle 9"/>
          <p:cNvSpPr>
            <a:spLocks noChangeArrowheads="1"/>
          </p:cNvSpPr>
          <p:nvPr/>
        </p:nvSpPr>
        <p:spPr bwMode="auto">
          <a:xfrm>
            <a:off x="1737420" y="5949950"/>
            <a:ext cx="5667577" cy="276999"/>
          </a:xfrm>
          <a:prstGeom prst="rect">
            <a:avLst/>
          </a:prstGeom>
          <a:solidFill>
            <a:schemeClr val="bg1"/>
          </a:solidFill>
          <a:ln w="9525">
            <a:solidFill>
              <a:schemeClr val="tx1"/>
            </a:solidFill>
            <a:miter lim="800000"/>
            <a:headEnd/>
            <a:tailEnd/>
          </a:ln>
          <a:effectLst/>
        </p:spPr>
        <p:txBody>
          <a:bodyPr wrap="none">
            <a:spAutoFit/>
          </a:bodyPr>
          <a:lstStyle/>
          <a:p>
            <a:pPr marL="0" marR="0" lvl="0" indent="0" algn="ctr"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200" b="0" i="0" u="none" strike="noStrike" kern="1200" cap="none" spc="0" normalizeH="0" baseline="0" noProof="0" dirty="0">
                <a:ln>
                  <a:noFill/>
                </a:ln>
                <a:solidFill>
                  <a:srgbClr val="2D2323"/>
                </a:solidFill>
                <a:effectLst/>
                <a:uLnTx/>
                <a:uFillTx/>
                <a:latin typeface="Tahoma" pitchFamily="34" charset="0"/>
                <a:ea typeface="+mn-ea"/>
                <a:cs typeface="+mn-cs"/>
              </a:rPr>
              <a:t>EECC con fecha de envío al CEIC de referencia / AEMPS dentro de cada semestre</a:t>
            </a:r>
            <a:endParaRPr kumimoji="0" lang="es-ES" sz="1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88525069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3236E71-8732-7C19-751D-0AA2104677D5}"/>
              </a:ext>
            </a:extLst>
          </p:cNvPr>
          <p:cNvPicPr>
            <a:picLocks noChangeAspect="1"/>
          </p:cNvPicPr>
          <p:nvPr/>
        </p:nvPicPr>
        <p:blipFill>
          <a:blip r:embed="rId3"/>
          <a:stretch>
            <a:fillRect/>
          </a:stretch>
        </p:blipFill>
        <p:spPr>
          <a:xfrm>
            <a:off x="108001" y="684001"/>
            <a:ext cx="8818081" cy="5832000"/>
          </a:xfrm>
          <a:prstGeom prst="rect">
            <a:avLst/>
          </a:prstGeom>
        </p:spPr>
      </p:pic>
      <p:sp>
        <p:nvSpPr>
          <p:cNvPr id="2" name="Title 1"/>
          <p:cNvSpPr>
            <a:spLocks noGrp="1"/>
          </p:cNvSpPr>
          <p:nvPr>
            <p:ph type="title"/>
          </p:nvPr>
        </p:nvSpPr>
        <p:spPr>
          <a:xfrm>
            <a:off x="10521" y="165774"/>
            <a:ext cx="7650376" cy="540000"/>
          </a:xfrm>
        </p:spPr>
        <p:txBody>
          <a:bodyPr>
            <a:noAutofit/>
          </a:bodyPr>
          <a:lstStyle/>
          <a:p>
            <a:r>
              <a:rPr lang="es-ES_tradnl" sz="2300" dirty="0"/>
              <a:t>Evolución de los indicadores de tiempos Fases Tempranas </a:t>
            </a:r>
            <a:endParaRPr lang="es-ES" sz="2300" dirty="0">
              <a:solidFill>
                <a:srgbClr val="FF0000"/>
              </a:solidFill>
            </a:endParaRPr>
          </a:p>
        </p:txBody>
      </p:sp>
      <p:sp>
        <p:nvSpPr>
          <p:cNvPr id="12"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86</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Text Box 1028"/>
          <p:cNvSpPr txBox="1">
            <a:spLocks noChangeArrowheads="1"/>
          </p:cNvSpPr>
          <p:nvPr/>
        </p:nvSpPr>
        <p:spPr bwMode="auto">
          <a:xfrm>
            <a:off x="7166992" y="3672509"/>
            <a:ext cx="1869008" cy="954107"/>
          </a:xfrm>
          <a:prstGeom prst="rect">
            <a:avLst/>
          </a:prstGeom>
          <a:solidFill>
            <a:schemeClr val="bg1">
              <a:lumMod val="95000"/>
            </a:schemeClr>
          </a:solid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Medianas de los indicadores de tiempos medidas en </a:t>
            </a:r>
            <a:r>
              <a:rPr kumimoji="0" lang="es-ES_tradnl" sz="1400" b="1" i="0" u="none" strike="noStrike" kern="1200" cap="none" spc="0" normalizeH="0" baseline="0" noProof="0" dirty="0">
                <a:ln>
                  <a:noFill/>
                </a:ln>
                <a:solidFill>
                  <a:prstClr val="black"/>
                </a:solidFill>
                <a:effectLst/>
                <a:uLnTx/>
                <a:uFillTx/>
                <a:latin typeface="Verdana" pitchFamily="34" charset="0"/>
                <a:ea typeface="+mn-ea"/>
                <a:cs typeface="+mn-cs"/>
              </a:rPr>
              <a:t>días</a:t>
            </a:r>
            <a:endParaRPr kumimoji="0" lang="es-ES" sz="1400" b="1"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8" name="Rectangle 1029"/>
          <p:cNvSpPr>
            <a:spLocks noChangeArrowheads="1"/>
          </p:cNvSpPr>
          <p:nvPr/>
        </p:nvSpPr>
        <p:spPr bwMode="auto">
          <a:xfrm>
            <a:off x="7123034" y="4975064"/>
            <a:ext cx="1968500" cy="1192488"/>
          </a:xfrm>
          <a:prstGeom prst="rect">
            <a:avLst/>
          </a:prstGeom>
          <a:solidFill>
            <a:schemeClr val="bg1"/>
          </a:solidFill>
          <a:ln w="9525">
            <a:solidFill>
              <a:schemeClr val="tx1"/>
            </a:solid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400" b="0" i="0" u="none" strike="noStrike" kern="1200" cap="none" spc="0" normalizeH="0" baseline="0" noProof="0" dirty="0" err="1">
                <a:ln>
                  <a:noFill/>
                </a:ln>
                <a:solidFill>
                  <a:srgbClr val="2D2323"/>
                </a:solidFill>
                <a:effectLst/>
                <a:uLnTx/>
                <a:uFillTx/>
                <a:latin typeface="Tahoma" pitchFamily="34" charset="0"/>
                <a:ea typeface="+mn-ea"/>
                <a:cs typeface="+mn-cs"/>
              </a:rPr>
              <a:t>ECs</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400" b="0" i="0" u="none" strike="noStrike" kern="1200" cap="none" spc="0" normalizeH="0" baseline="0" noProof="0" dirty="0" err="1">
                <a:ln>
                  <a:noFill/>
                </a:ln>
                <a:solidFill>
                  <a:srgbClr val="2D2323"/>
                </a:solidFill>
                <a:effectLst/>
                <a:uLnTx/>
                <a:uFillTx/>
                <a:latin typeface="Tahoma" pitchFamily="34" charset="0"/>
                <a:ea typeface="+mn-ea"/>
                <a:cs typeface="+mn-cs"/>
              </a:rPr>
              <a:t>PCECs</a:t>
            </a:r>
            <a:r>
              <a:rPr kumimoji="0" lang="es-ES_tradnl" sz="1400" b="0" i="0" u="none" strike="noStrike" kern="1200" cap="none" spc="0" normalizeH="0" baseline="0" noProof="0" dirty="0">
                <a:ln>
                  <a:noFill/>
                </a:ln>
                <a:solidFill>
                  <a:srgbClr val="2D2323"/>
                </a:solidFill>
                <a:effectLst/>
                <a:uLnTx/>
                <a:uFillTx/>
                <a:latin typeface="Tahoma" pitchFamily="34" charset="0"/>
                <a:ea typeface="+mn-ea"/>
                <a:cs typeface="+mn-cs"/>
              </a:rPr>
              <a:t> con fecha de envío al CEIC de referencia / AEMPS dentro de cada semestre</a:t>
            </a:r>
            <a:endParaRPr kumimoji="0" lang="es-ES" sz="14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1293281306"/>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EDCD01F2-9563-45C1-42B7-D2448C8D4E7B}"/>
              </a:ext>
            </a:extLst>
          </p:cNvPr>
          <p:cNvPicPr>
            <a:picLocks noChangeAspect="1"/>
          </p:cNvPicPr>
          <p:nvPr/>
        </p:nvPicPr>
        <p:blipFill>
          <a:blip r:embed="rId2"/>
          <a:stretch>
            <a:fillRect/>
          </a:stretch>
        </p:blipFill>
        <p:spPr>
          <a:xfrm>
            <a:off x="6048000" y="1872000"/>
            <a:ext cx="3097216" cy="4284000"/>
          </a:xfrm>
          <a:prstGeom prst="rect">
            <a:avLst/>
          </a:prstGeom>
        </p:spPr>
      </p:pic>
      <p:pic>
        <p:nvPicPr>
          <p:cNvPr id="8" name="Imagen 7">
            <a:extLst>
              <a:ext uri="{FF2B5EF4-FFF2-40B4-BE49-F238E27FC236}">
                <a16:creationId xmlns:a16="http://schemas.microsoft.com/office/drawing/2014/main" id="{9D74D2BC-D0B8-4C48-C127-AEE9B3EB6521}"/>
              </a:ext>
            </a:extLst>
          </p:cNvPr>
          <p:cNvPicPr>
            <a:picLocks noChangeAspect="1"/>
          </p:cNvPicPr>
          <p:nvPr/>
        </p:nvPicPr>
        <p:blipFill>
          <a:blip r:embed="rId3"/>
          <a:stretch>
            <a:fillRect/>
          </a:stretch>
        </p:blipFill>
        <p:spPr>
          <a:xfrm>
            <a:off x="3096000" y="1872000"/>
            <a:ext cx="3097216" cy="4284000"/>
          </a:xfrm>
          <a:prstGeom prst="rect">
            <a:avLst/>
          </a:prstGeom>
        </p:spPr>
      </p:pic>
      <p:pic>
        <p:nvPicPr>
          <p:cNvPr id="7" name="Imagen 6">
            <a:extLst>
              <a:ext uri="{FF2B5EF4-FFF2-40B4-BE49-F238E27FC236}">
                <a16:creationId xmlns:a16="http://schemas.microsoft.com/office/drawing/2014/main" id="{5C266FFF-CA9A-B4BF-5496-202B8E8EC070}"/>
              </a:ext>
            </a:extLst>
          </p:cNvPr>
          <p:cNvPicPr>
            <a:picLocks noChangeAspect="1"/>
          </p:cNvPicPr>
          <p:nvPr/>
        </p:nvPicPr>
        <p:blipFill>
          <a:blip r:embed="rId4"/>
          <a:stretch>
            <a:fillRect/>
          </a:stretch>
        </p:blipFill>
        <p:spPr>
          <a:xfrm>
            <a:off x="108000" y="1872000"/>
            <a:ext cx="3097216" cy="4284000"/>
          </a:xfrm>
          <a:prstGeom prst="rect">
            <a:avLst/>
          </a:prstGeom>
        </p:spPr>
      </p:pic>
      <p:sp>
        <p:nvSpPr>
          <p:cNvPr id="2" name="Title 1"/>
          <p:cNvSpPr>
            <a:spLocks noGrp="1"/>
          </p:cNvSpPr>
          <p:nvPr>
            <p:ph type="title"/>
          </p:nvPr>
        </p:nvSpPr>
        <p:spPr/>
        <p:txBody>
          <a:bodyPr>
            <a:noAutofit/>
          </a:bodyPr>
          <a:lstStyle/>
          <a:p>
            <a:r>
              <a:rPr lang="es-ES_tradnl" sz="2200" dirty="0">
                <a:solidFill>
                  <a:prstClr val="white">
                    <a:lumMod val="50000"/>
                  </a:prstClr>
                </a:solidFill>
              </a:rPr>
              <a:t>Evolución de los indicadores de tiempos Fases Tempranas</a:t>
            </a:r>
            <a:endParaRPr lang="es-ES" sz="2200" dirty="0"/>
          </a:p>
        </p:txBody>
      </p:sp>
      <p:sp>
        <p:nvSpPr>
          <p:cNvPr id="6" name="Content Placeholder 2"/>
          <p:cNvSpPr>
            <a:spLocks noGrp="1"/>
          </p:cNvSpPr>
          <p:nvPr>
            <p:ph idx="1"/>
          </p:nvPr>
        </p:nvSpPr>
        <p:spPr>
          <a:xfrm>
            <a:off x="396000" y="1044000"/>
            <a:ext cx="8352000" cy="800824"/>
          </a:xfrm>
        </p:spPr>
        <p:txBody>
          <a:bodyPr>
            <a:normAutofit fontScale="77500" lnSpcReduction="20000"/>
          </a:bodyPr>
          <a:lstStyle/>
          <a:p>
            <a:pPr marL="0" indent="0">
              <a:lnSpc>
                <a:spcPct val="120000"/>
              </a:lnSpc>
            </a:pPr>
            <a:r>
              <a:rPr lang="es-ES_tradnl" dirty="0"/>
              <a:t>Evolución de indicadores de tiempos en tres periodos: 2004-2009, </a:t>
            </a:r>
            <a:br>
              <a:rPr lang="es-ES_tradnl" dirty="0"/>
            </a:br>
            <a:r>
              <a:rPr lang="es-ES_tradnl" dirty="0"/>
              <a:t>2010-2015 y 2016-2021 </a:t>
            </a:r>
            <a:r>
              <a:rPr lang="es-ES_tradnl" sz="1900" dirty="0"/>
              <a:t>(mediana de cada indicador dentro de cada periodo en días)</a:t>
            </a:r>
            <a:endParaRPr lang="es-ES" sz="1900"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87</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Tree>
    <p:extLst>
      <p:ext uri="{BB962C8B-B14F-4D97-AF65-F5344CB8AC3E}">
        <p14:creationId xmlns:p14="http://schemas.microsoft.com/office/powerpoint/2010/main" val="969279539"/>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88BE853-48E7-532C-7768-4F82FF96711B}"/>
              </a:ext>
            </a:extLst>
          </p:cNvPr>
          <p:cNvPicPr>
            <a:picLocks noChangeAspect="1"/>
          </p:cNvPicPr>
          <p:nvPr/>
        </p:nvPicPr>
        <p:blipFill>
          <a:blip r:embed="rId3"/>
          <a:stretch>
            <a:fillRect/>
          </a:stretch>
        </p:blipFill>
        <p:spPr>
          <a:xfrm>
            <a:off x="108001" y="684001"/>
            <a:ext cx="8818081" cy="5832000"/>
          </a:xfrm>
          <a:prstGeom prst="rect">
            <a:avLst/>
          </a:prstGeom>
        </p:spPr>
      </p:pic>
      <p:sp>
        <p:nvSpPr>
          <p:cNvPr id="2" name="Title 1"/>
          <p:cNvSpPr>
            <a:spLocks noGrp="1"/>
          </p:cNvSpPr>
          <p:nvPr>
            <p:ph type="title"/>
          </p:nvPr>
        </p:nvSpPr>
        <p:spPr/>
        <p:txBody>
          <a:bodyPr>
            <a:normAutofit fontScale="90000"/>
          </a:bodyPr>
          <a:lstStyle/>
          <a:p>
            <a:r>
              <a:rPr lang="es-ES_tradnl" dirty="0"/>
              <a:t>Evolución de los indicadores de tiempos Oncología</a:t>
            </a:r>
            <a:endParaRPr lang="es-ES" dirty="0"/>
          </a:p>
        </p:txBody>
      </p:sp>
      <p:sp>
        <p:nvSpPr>
          <p:cNvPr id="12"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88</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Text Box 4"/>
          <p:cNvSpPr txBox="1">
            <a:spLocks noChangeArrowheads="1"/>
          </p:cNvSpPr>
          <p:nvPr/>
        </p:nvSpPr>
        <p:spPr bwMode="auto">
          <a:xfrm>
            <a:off x="7131496" y="3878263"/>
            <a:ext cx="1905000" cy="1069975"/>
          </a:xfrm>
          <a:prstGeom prst="rect">
            <a:avLst/>
          </a:prstGeom>
          <a:solidFill>
            <a:schemeClr val="bg1">
              <a:lumMod val="95000"/>
            </a:schemeClr>
          </a:solid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0" i="0" u="none" strike="noStrike" kern="1200" cap="none" spc="0" normalizeH="0" baseline="0" noProof="0" dirty="0">
                <a:ln>
                  <a:noFill/>
                </a:ln>
                <a:solidFill>
                  <a:prstClr val="black"/>
                </a:solidFill>
                <a:effectLst/>
                <a:uLnTx/>
                <a:uFillTx/>
                <a:latin typeface="Verdana" pitchFamily="34" charset="0"/>
                <a:ea typeface="+mn-ea"/>
                <a:cs typeface="+mn-cs"/>
              </a:rPr>
              <a:t>Medianas de los indicadores de tiempos medidas en </a:t>
            </a:r>
            <a:r>
              <a:rPr kumimoji="0" lang="es-ES_tradnl" sz="1600" b="1" i="0" u="none" strike="noStrike" kern="1200" cap="none" spc="0" normalizeH="0" baseline="0" noProof="0" dirty="0">
                <a:ln>
                  <a:noFill/>
                </a:ln>
                <a:solidFill>
                  <a:prstClr val="black"/>
                </a:solidFill>
                <a:effectLst/>
                <a:uLnTx/>
                <a:uFillTx/>
                <a:latin typeface="Verdana" pitchFamily="34" charset="0"/>
                <a:ea typeface="+mn-ea"/>
                <a:cs typeface="+mn-cs"/>
              </a:rPr>
              <a:t>días</a:t>
            </a:r>
            <a:endParaRPr kumimoji="0" lang="es-ES" sz="1600" b="1"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8" name="Rectangle 5"/>
          <p:cNvSpPr>
            <a:spLocks noChangeArrowheads="1"/>
          </p:cNvSpPr>
          <p:nvPr/>
        </p:nvSpPr>
        <p:spPr bwMode="auto">
          <a:xfrm>
            <a:off x="7212012" y="5085184"/>
            <a:ext cx="1608460" cy="1113432"/>
          </a:xfrm>
          <a:prstGeom prst="rect">
            <a:avLst/>
          </a:prstGeom>
          <a:solidFill>
            <a:schemeClr val="bg1"/>
          </a:solidFill>
          <a:ln w="9525">
            <a:solidFill>
              <a:schemeClr val="tx1"/>
            </a:solid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1300" b="0" i="0" u="none" strike="noStrike" kern="1200" cap="none" spc="0" normalizeH="0" baseline="0" noProof="0" dirty="0" err="1">
                <a:ln>
                  <a:noFill/>
                </a:ln>
                <a:solidFill>
                  <a:srgbClr val="2D2323"/>
                </a:solidFill>
                <a:effectLst/>
                <a:uLnTx/>
                <a:uFillTx/>
                <a:latin typeface="Tahoma" pitchFamily="34" charset="0"/>
                <a:ea typeface="+mn-ea"/>
                <a:cs typeface="+mn-cs"/>
              </a:rPr>
              <a:t>ECs</a:t>
            </a:r>
            <a:r>
              <a:rPr kumimoji="0" lang="es-ES_tradnl" sz="1300" b="0" i="0" u="none" strike="noStrike" kern="1200" cap="none" spc="0" normalizeH="0" baseline="0" noProof="0" dirty="0">
                <a:ln>
                  <a:noFill/>
                </a:ln>
                <a:solidFill>
                  <a:srgbClr val="2D2323"/>
                </a:solidFill>
                <a:effectLst/>
                <a:uLnTx/>
                <a:uFillTx/>
                <a:latin typeface="Tahoma" pitchFamily="34" charset="0"/>
                <a:ea typeface="+mn-ea"/>
                <a:cs typeface="+mn-cs"/>
              </a:rPr>
              <a:t> y </a:t>
            </a:r>
            <a:r>
              <a:rPr kumimoji="0" lang="es-ES_tradnl" sz="1300" b="0" i="0" u="none" strike="noStrike" kern="1200" cap="none" spc="0" normalizeH="0" baseline="0" noProof="0" dirty="0" err="1">
                <a:ln>
                  <a:noFill/>
                </a:ln>
                <a:solidFill>
                  <a:srgbClr val="2D2323"/>
                </a:solidFill>
                <a:effectLst/>
                <a:uLnTx/>
                <a:uFillTx/>
                <a:latin typeface="Tahoma" pitchFamily="34" charset="0"/>
                <a:ea typeface="+mn-ea"/>
                <a:cs typeface="+mn-cs"/>
              </a:rPr>
              <a:t>PCECs</a:t>
            </a:r>
            <a:r>
              <a:rPr kumimoji="0" lang="es-ES_tradnl" sz="1300" b="0" i="0" u="none" strike="noStrike" kern="1200" cap="none" spc="0" normalizeH="0" baseline="0" noProof="0" dirty="0">
                <a:ln>
                  <a:noFill/>
                </a:ln>
                <a:solidFill>
                  <a:srgbClr val="2D2323"/>
                </a:solidFill>
                <a:effectLst/>
                <a:uLnTx/>
                <a:uFillTx/>
                <a:latin typeface="Tahoma" pitchFamily="34" charset="0"/>
                <a:ea typeface="+mn-ea"/>
                <a:cs typeface="+mn-cs"/>
              </a:rPr>
              <a:t> con fecha de envío al CEIC de referencia / AEMPS dentro de cada semestre</a:t>
            </a:r>
            <a:endParaRPr kumimoji="0" lang="es-ES" sz="13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897403474"/>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D25D9E0E-05B5-0DFE-10BC-BF100D386C2E}"/>
              </a:ext>
            </a:extLst>
          </p:cNvPr>
          <p:cNvPicPr>
            <a:picLocks noChangeAspect="1"/>
          </p:cNvPicPr>
          <p:nvPr/>
        </p:nvPicPr>
        <p:blipFill>
          <a:blip r:embed="rId2"/>
          <a:stretch>
            <a:fillRect/>
          </a:stretch>
        </p:blipFill>
        <p:spPr>
          <a:xfrm>
            <a:off x="6048000" y="1872000"/>
            <a:ext cx="3097216" cy="4284000"/>
          </a:xfrm>
          <a:prstGeom prst="rect">
            <a:avLst/>
          </a:prstGeom>
        </p:spPr>
      </p:pic>
      <p:pic>
        <p:nvPicPr>
          <p:cNvPr id="7" name="Imagen 6">
            <a:extLst>
              <a:ext uri="{FF2B5EF4-FFF2-40B4-BE49-F238E27FC236}">
                <a16:creationId xmlns:a16="http://schemas.microsoft.com/office/drawing/2014/main" id="{2A17C521-04DA-454A-005F-BFD27942088E}"/>
              </a:ext>
            </a:extLst>
          </p:cNvPr>
          <p:cNvPicPr>
            <a:picLocks noChangeAspect="1"/>
          </p:cNvPicPr>
          <p:nvPr/>
        </p:nvPicPr>
        <p:blipFill>
          <a:blip r:embed="rId3"/>
          <a:stretch>
            <a:fillRect/>
          </a:stretch>
        </p:blipFill>
        <p:spPr>
          <a:xfrm>
            <a:off x="3096000" y="1872000"/>
            <a:ext cx="3097216" cy="4284000"/>
          </a:xfrm>
          <a:prstGeom prst="rect">
            <a:avLst/>
          </a:prstGeom>
        </p:spPr>
      </p:pic>
      <p:pic>
        <p:nvPicPr>
          <p:cNvPr id="6" name="Imagen 5">
            <a:extLst>
              <a:ext uri="{FF2B5EF4-FFF2-40B4-BE49-F238E27FC236}">
                <a16:creationId xmlns:a16="http://schemas.microsoft.com/office/drawing/2014/main" id="{B61ADBB9-669B-1A20-91F4-8ABC9E0D9E3B}"/>
              </a:ext>
            </a:extLst>
          </p:cNvPr>
          <p:cNvPicPr>
            <a:picLocks noChangeAspect="1"/>
          </p:cNvPicPr>
          <p:nvPr/>
        </p:nvPicPr>
        <p:blipFill>
          <a:blip r:embed="rId4"/>
          <a:stretch>
            <a:fillRect/>
          </a:stretch>
        </p:blipFill>
        <p:spPr>
          <a:xfrm>
            <a:off x="108000" y="1872000"/>
            <a:ext cx="3097216" cy="4284000"/>
          </a:xfrm>
          <a:prstGeom prst="rect">
            <a:avLst/>
          </a:prstGeom>
        </p:spPr>
      </p:pic>
      <p:sp>
        <p:nvSpPr>
          <p:cNvPr id="2" name="Title 1"/>
          <p:cNvSpPr>
            <a:spLocks noGrp="1"/>
          </p:cNvSpPr>
          <p:nvPr>
            <p:ph type="title"/>
          </p:nvPr>
        </p:nvSpPr>
        <p:spPr/>
        <p:txBody>
          <a:bodyPr>
            <a:noAutofit/>
          </a:bodyPr>
          <a:lstStyle/>
          <a:p>
            <a:r>
              <a:rPr lang="es-ES_tradnl" sz="2400" dirty="0">
                <a:solidFill>
                  <a:prstClr val="white">
                    <a:lumMod val="50000"/>
                  </a:prstClr>
                </a:solidFill>
              </a:rPr>
              <a:t>Evolución de los indicadores de tiempos Oncología</a:t>
            </a:r>
            <a:endParaRPr lang="es-ES" sz="2400" dirty="0">
              <a:solidFill>
                <a:srgbClr val="FF0000"/>
              </a:solidFill>
            </a:endParaRP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89</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13" name="Content Placeholder 2"/>
          <p:cNvSpPr txBox="1">
            <a:spLocks/>
          </p:cNvSpPr>
          <p:nvPr/>
        </p:nvSpPr>
        <p:spPr>
          <a:xfrm>
            <a:off x="396000" y="1044000"/>
            <a:ext cx="8352000" cy="800824"/>
          </a:xfrm>
          <a:prstGeom prst="rect">
            <a:avLst/>
          </a:prstGeom>
          <a:solidFill>
            <a:schemeClr val="bg1">
              <a:lumMod val="95000"/>
            </a:schemeClr>
          </a:solidFill>
        </p:spPr>
        <p:txBody>
          <a:bodyPr vert="horz" lIns="91440" tIns="45720" rIns="91440" bIns="45720" rtlCol="0">
            <a:normAutofit fontScale="77500" lnSpcReduction="20000"/>
          </a:bodyPr>
          <a:lstStyle>
            <a:lvl1pPr marL="342900" indent="-342900" algn="l" defTabSz="914400" rtl="0" eaLnBrk="1" latinLnBrk="0" hangingPunct="1">
              <a:spcBef>
                <a:spcPts val="600"/>
              </a:spcBef>
              <a:spcAft>
                <a:spcPts val="600"/>
              </a:spcAft>
              <a:buFont typeface="Arial" pitchFamily="34" charset="0"/>
              <a:buNone/>
              <a:defRPr sz="2400" kern="1200">
                <a:solidFill>
                  <a:schemeClr val="tx1"/>
                </a:solidFill>
                <a:latin typeface="Tahoma" pitchFamily="34" charset="0"/>
                <a:ea typeface="Tahoma" pitchFamily="34" charset="0"/>
                <a:cs typeface="Tahoma" pitchFamily="34" charset="0"/>
              </a:defRPr>
            </a:lvl1pPr>
            <a:lvl2pPr marL="742950" indent="-285750" algn="l" defTabSz="914400" rtl="0" eaLnBrk="1" latinLnBrk="0" hangingPunct="1">
              <a:spcBef>
                <a:spcPct val="20000"/>
              </a:spcBef>
              <a:spcAft>
                <a:spcPts val="400"/>
              </a:spcAft>
              <a:buSzPct val="70000"/>
              <a:buFont typeface="Wingdings" pitchFamily="2" charset="2"/>
              <a:buChar char="q"/>
              <a:defRPr sz="2000" kern="1200">
                <a:solidFill>
                  <a:schemeClr val="tx1"/>
                </a:solidFill>
                <a:latin typeface="Tahoma" pitchFamily="34" charset="0"/>
                <a:ea typeface="Tahoma" pitchFamily="34" charset="0"/>
                <a:cs typeface="Tahoma" pitchFamily="34" charset="0"/>
              </a:defRPr>
            </a:lvl2pPr>
            <a:lvl3pPr marL="1143000" indent="-228600" algn="l" defTabSz="914400" rtl="0" eaLnBrk="1" latinLnBrk="0" hangingPunct="1">
              <a:spcBef>
                <a:spcPct val="20000"/>
              </a:spcBef>
              <a:buFont typeface="Wingdings" pitchFamily="2" charset="2"/>
              <a:buChar char="§"/>
              <a:defRPr sz="1600" kern="1200">
                <a:solidFill>
                  <a:schemeClr val="tx1"/>
                </a:solidFill>
                <a:latin typeface="Tahoma" pitchFamily="34" charset="0"/>
                <a:ea typeface="Tahoma" pitchFamily="34" charset="0"/>
                <a:cs typeface="Tahoma" pitchFamily="34" charset="0"/>
              </a:defRPr>
            </a:lvl3pPr>
            <a:lvl4pPr marL="1600200" indent="-228600" algn="l" defTabSz="914400" rtl="0" eaLnBrk="1" latinLnBrk="0" hangingPunct="1">
              <a:spcBef>
                <a:spcPct val="20000"/>
              </a:spcBef>
              <a:buFont typeface="Arial" pitchFamily="34" charset="0"/>
              <a:buChar char="–"/>
              <a:defRPr sz="1400" kern="1200">
                <a:solidFill>
                  <a:schemeClr val="tx1"/>
                </a:solidFill>
                <a:latin typeface="Tahoma" pitchFamily="34" charset="0"/>
                <a:ea typeface="Tahoma" pitchFamily="34" charset="0"/>
                <a:cs typeface="Tahoma" pitchFamily="34" charset="0"/>
              </a:defRPr>
            </a:lvl4pPr>
            <a:lvl5pPr marL="2057400" indent="-228600" algn="l" defTabSz="914400" rtl="0" eaLnBrk="1" latinLnBrk="0" hangingPunct="1">
              <a:spcBef>
                <a:spcPct val="20000"/>
              </a:spcBef>
              <a:buFont typeface="Arial" pitchFamily="34" charset="0"/>
              <a:buChar char="•"/>
              <a:defRPr sz="1200" kern="1200">
                <a:solidFill>
                  <a:schemeClr val="tx1"/>
                </a:solidFill>
                <a:latin typeface="Tahoma" pitchFamily="34" charset="0"/>
                <a:ea typeface="Tahoma" pitchFamily="34" charset="0"/>
                <a:cs typeface="Tahom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20000"/>
              </a:lnSpc>
              <a:spcBef>
                <a:spcPts val="600"/>
              </a:spcBef>
              <a:spcAft>
                <a:spcPts val="600"/>
              </a:spcAft>
              <a:buClrTx/>
              <a:buSzTx/>
              <a:buFont typeface="Arial" pitchFamily="34" charset="0"/>
              <a:buNone/>
              <a:tabLst/>
              <a:defRPr/>
            </a:pPr>
            <a:r>
              <a:rPr kumimoji="0" lang="es-ES_tradnl"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Evolución de indicadores de tiempos en tres periodos: 2004-2009, </a:t>
            </a:r>
            <a:br>
              <a:rPr kumimoji="0" lang="es-ES_tradnl"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br>
            <a:r>
              <a:rPr kumimoji="0" lang="es-ES_tradnl"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2010-2015 y 2016-2021 </a:t>
            </a:r>
            <a:r>
              <a:rPr kumimoji="0" lang="es-ES_tradnl" sz="19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(mediana de cada indicador dentro de cada periodo en días)</a:t>
            </a:r>
            <a:endParaRPr kumimoji="0" lang="es-ES" sz="19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1862360766"/>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CCA0DB3-C419-39B3-75C0-401263513524}"/>
              </a:ext>
            </a:extLst>
          </p:cNvPr>
          <p:cNvPicPr>
            <a:picLocks noChangeAspect="1"/>
          </p:cNvPicPr>
          <p:nvPr/>
        </p:nvPicPr>
        <p:blipFill>
          <a:blip r:embed="rId2"/>
          <a:stretch>
            <a:fillRect/>
          </a:stretch>
        </p:blipFill>
        <p:spPr>
          <a:xfrm>
            <a:off x="36000" y="828001"/>
            <a:ext cx="8745106" cy="5400000"/>
          </a:xfrm>
          <a:prstGeom prst="rect">
            <a:avLst/>
          </a:prstGeom>
        </p:spPr>
      </p:pic>
      <p:sp>
        <p:nvSpPr>
          <p:cNvPr id="2" name="Title 1"/>
          <p:cNvSpPr>
            <a:spLocks noGrp="1"/>
          </p:cNvSpPr>
          <p:nvPr>
            <p:ph type="title"/>
          </p:nvPr>
        </p:nvSpPr>
        <p:spPr/>
        <p:txBody>
          <a:bodyPr/>
          <a:lstStyle/>
          <a:p>
            <a:r>
              <a:rPr lang="es-ES" dirty="0"/>
              <a:t>Influencia de la entidad gestora</a:t>
            </a:r>
            <a:endParaRPr lang="es-ES" dirty="0">
              <a:solidFill>
                <a:srgbClr val="FF0000"/>
              </a:solidFill>
            </a:endParaRPr>
          </a:p>
        </p:txBody>
      </p:sp>
      <p:sp>
        <p:nvSpPr>
          <p:cNvPr id="15"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90</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8" name="Text Box 4"/>
          <p:cNvSpPr txBox="1">
            <a:spLocks noChangeArrowheads="1"/>
          </p:cNvSpPr>
          <p:nvPr/>
        </p:nvSpPr>
        <p:spPr bwMode="auto">
          <a:xfrm>
            <a:off x="747861" y="4941168"/>
            <a:ext cx="3244889" cy="584775"/>
          </a:xfrm>
          <a:prstGeom prst="rect">
            <a:avLst/>
          </a:prstGeom>
          <a:solidFill>
            <a:schemeClr val="bg1">
              <a:lumMod val="95000"/>
            </a:schemeClr>
          </a:solid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0" i="0" u="none" strike="noStrike" kern="1200" cap="none" spc="0" normalizeH="0" baseline="0" noProof="0" dirty="0">
                <a:ln>
                  <a:noFill/>
                </a:ln>
                <a:solidFill>
                  <a:prstClr val="black"/>
                </a:solidFill>
                <a:effectLst/>
                <a:uLnTx/>
                <a:uFillTx/>
                <a:latin typeface="Verdana" pitchFamily="34" charset="0"/>
                <a:ea typeface="+mn-ea"/>
                <a:cs typeface="+mn-cs"/>
              </a:rPr>
              <a:t>Medianas de los indicadores de tiempos medidas en </a:t>
            </a:r>
            <a:r>
              <a:rPr kumimoji="0" lang="es-ES_tradnl" sz="1600" b="1" i="0" u="none" strike="noStrike" kern="1200" cap="none" spc="0" normalizeH="0" baseline="0" noProof="0" dirty="0">
                <a:ln>
                  <a:noFill/>
                </a:ln>
                <a:solidFill>
                  <a:prstClr val="black"/>
                </a:solidFill>
                <a:effectLst/>
                <a:uLnTx/>
                <a:uFillTx/>
                <a:latin typeface="Verdana" pitchFamily="34" charset="0"/>
                <a:ea typeface="+mn-ea"/>
                <a:cs typeface="+mn-cs"/>
              </a:rPr>
              <a:t>días</a:t>
            </a:r>
            <a:endParaRPr kumimoji="0" lang="es-ES" sz="1600" b="1"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9" name="Text Box 4"/>
          <p:cNvSpPr txBox="1">
            <a:spLocks noChangeArrowheads="1"/>
          </p:cNvSpPr>
          <p:nvPr/>
        </p:nvSpPr>
        <p:spPr bwMode="auto">
          <a:xfrm>
            <a:off x="6876256" y="3068960"/>
            <a:ext cx="2053462" cy="2893100"/>
          </a:xfrm>
          <a:prstGeom prst="rect">
            <a:avLst/>
          </a:prstGeom>
          <a:solidFill>
            <a:schemeClr val="bg1">
              <a:lumMod val="95000"/>
            </a:schemeClr>
          </a:solid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 sz="1600" b="0" i="0" u="none" strike="noStrike" kern="1200" cap="none" spc="0" normalizeH="0" baseline="0" noProof="0" dirty="0">
                <a:ln>
                  <a:noFill/>
                </a:ln>
                <a:solidFill>
                  <a:prstClr val="black"/>
                </a:solidFill>
                <a:effectLst/>
                <a:uLnTx/>
                <a:uFillTx/>
                <a:latin typeface="Verdana" pitchFamily="34" charset="0"/>
                <a:ea typeface="+mn-ea"/>
                <a:cs typeface="+mn-cs"/>
              </a:rPr>
              <a:t>Influencia de la gestión del contrato y el reclutamiento del primer paciente bien por el propio Laboratorio o por una CRO.</a:t>
            </a:r>
          </a:p>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 sz="1200" b="0" i="0" u="none" strike="noStrike" kern="1200" cap="none" spc="0" normalizeH="0" baseline="0" noProof="0" dirty="0">
                <a:ln>
                  <a:noFill/>
                </a:ln>
                <a:solidFill>
                  <a:prstClr val="black"/>
                </a:solidFill>
                <a:effectLst/>
                <a:uLnTx/>
                <a:uFillTx/>
                <a:latin typeface="Verdana" pitchFamily="34" charset="0"/>
                <a:ea typeface="+mn-ea"/>
                <a:cs typeface="+mn-cs"/>
              </a:rPr>
              <a:t>Se debe tener en cuenta las posibles diferencias en AT y Fase.</a:t>
            </a:r>
          </a:p>
        </p:txBody>
      </p:sp>
    </p:spTree>
    <p:extLst>
      <p:ext uri="{BB962C8B-B14F-4D97-AF65-F5344CB8AC3E}">
        <p14:creationId xmlns:p14="http://schemas.microsoft.com/office/powerpoint/2010/main" val="146385175"/>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Indicadores de Tiempos: análisis por etapas</a:t>
            </a:r>
            <a:endParaRPr lang="es-ES" dirty="0"/>
          </a:p>
        </p:txBody>
      </p:sp>
      <p:sp>
        <p:nvSpPr>
          <p:cNvPr id="7"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91</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6" name="Rectangle 3"/>
          <p:cNvSpPr txBox="1">
            <a:spLocks noChangeArrowheads="1"/>
          </p:cNvSpPr>
          <p:nvPr/>
        </p:nvSpPr>
        <p:spPr>
          <a:xfrm>
            <a:off x="381000" y="1012825"/>
            <a:ext cx="8382000" cy="4533549"/>
          </a:xfrm>
          <a:prstGeom prst="rect">
            <a:avLst/>
          </a:prstGeom>
          <a:solidFill>
            <a:srgbClr val="F0E0DD"/>
          </a:solidFill>
        </p:spPr>
        <p:txBody>
          <a:bodyPr vert="horz" lIns="91440" tIns="45720" rIns="91440" bIns="45720" rtlCol="0">
            <a:spAutoFit/>
          </a:bodyPr>
          <a:lstStyle/>
          <a:p>
            <a:pPr marL="342900" marR="0" lvl="0" indent="-342900" algn="l" defTabSz="914400" rtl="0" eaLnBrk="1" fontAlgn="auto" latinLnBrk="0" hangingPunct="1">
              <a:lnSpc>
                <a:spcPct val="110000"/>
              </a:lnSpc>
              <a:spcBef>
                <a:spcPts val="600"/>
              </a:spcBef>
              <a:spcAft>
                <a:spcPts val="600"/>
              </a:spcAft>
              <a:buClrTx/>
              <a:buSzTx/>
              <a:buFont typeface="Arial" pitchFamily="34" charset="0"/>
              <a:buNone/>
              <a:tabLst/>
              <a:defRPr/>
            </a:pP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En esta sección se analizan los principales </a:t>
            </a:r>
            <a:r>
              <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indicadores de tiempos</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a:t>
            </a:r>
            <a:r>
              <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por etapas del proceso</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de inicio de un EC:</a:t>
            </a:r>
            <a:r>
              <a:rPr kumimoji="0" lang="es-ES_tradnl"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a:t>
            </a:r>
          </a:p>
          <a:p>
            <a:pPr marL="742950" marR="0" lvl="1" indent="-285750" algn="l" defTabSz="914400" rtl="0" eaLnBrk="1" fontAlgn="auto" latinLnBrk="0" hangingPunct="1">
              <a:lnSpc>
                <a:spcPct val="110000"/>
              </a:lnSpc>
              <a:spcBef>
                <a:spcPct val="20000"/>
              </a:spcBef>
              <a:spcAft>
                <a:spcPts val="400"/>
              </a:spcAft>
              <a:buClrTx/>
              <a:buSzPct val="70000"/>
              <a:buFont typeface="Wingdings" pitchFamily="2" charset="2"/>
              <a:buChar char="q"/>
              <a:tabLst/>
              <a:defRPr/>
            </a:pP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Tiempo Global de Inicio</a:t>
            </a: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de un EC</a:t>
            </a:r>
          </a:p>
          <a:p>
            <a:pPr marL="742950" marR="0" lvl="1" indent="-285750" algn="l" defTabSz="914400" rtl="0" eaLnBrk="1" fontAlgn="auto" latinLnBrk="0" hangingPunct="1">
              <a:lnSpc>
                <a:spcPct val="110000"/>
              </a:lnSpc>
              <a:spcBef>
                <a:spcPct val="20000"/>
              </a:spcBef>
              <a:spcAft>
                <a:spcPts val="400"/>
              </a:spcAft>
              <a:buClrTx/>
              <a:buSzPct val="70000"/>
              <a:buFont typeface="Wingdings" pitchFamily="2" charset="2"/>
              <a:buChar char="q"/>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Tiempo de preparación de la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Documentación</a:t>
            </a:r>
          </a:p>
          <a:p>
            <a:pPr marL="742950" marR="0" lvl="1" indent="-285750" algn="l" defTabSz="914400" rtl="0" eaLnBrk="1" fontAlgn="auto" latinLnBrk="0" hangingPunct="1">
              <a:lnSpc>
                <a:spcPct val="110000"/>
              </a:lnSpc>
              <a:spcBef>
                <a:spcPct val="20000"/>
              </a:spcBef>
              <a:spcAft>
                <a:spcPts val="400"/>
              </a:spcAft>
              <a:buClrTx/>
              <a:buSzPct val="70000"/>
              <a:buFont typeface="Wingdings" pitchFamily="2" charset="2"/>
              <a:buChar char="q"/>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Tiempo de emisión del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Dictamen</a:t>
            </a:r>
          </a:p>
          <a:p>
            <a:pPr marL="742950" marR="0" lvl="1" indent="-285750" algn="l" defTabSz="914400" rtl="0" eaLnBrk="1" fontAlgn="auto" latinLnBrk="0" hangingPunct="1">
              <a:lnSpc>
                <a:spcPct val="110000"/>
              </a:lnSpc>
              <a:spcBef>
                <a:spcPct val="20000"/>
              </a:spcBef>
              <a:spcAft>
                <a:spcPts val="400"/>
              </a:spcAft>
              <a:buClrTx/>
              <a:buSzPct val="70000"/>
              <a:buFont typeface="Wingdings" pitchFamily="2" charset="2"/>
              <a:buChar char="q"/>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Tiempo de formalización del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Contrato</a:t>
            </a: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a:t>
            </a:r>
          </a:p>
          <a:p>
            <a:pPr marL="742950" marR="0" lvl="1" indent="-285750" algn="l" defTabSz="914400" rtl="0" eaLnBrk="1" fontAlgn="auto" latinLnBrk="0" hangingPunct="1">
              <a:lnSpc>
                <a:spcPct val="110000"/>
              </a:lnSpc>
              <a:spcBef>
                <a:spcPct val="20000"/>
              </a:spcBef>
              <a:spcAft>
                <a:spcPts val="400"/>
              </a:spcAft>
              <a:buClrTx/>
              <a:buSzPct val="70000"/>
              <a:buFont typeface="Wingdings" pitchFamily="2" charset="2"/>
              <a:buChar char="q"/>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Tiempo de Inclusión del </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Primer Paciente en el EC</a:t>
            </a:r>
          </a:p>
          <a:p>
            <a:pPr marL="742950" marR="0" lvl="1" indent="-285750" algn="l" defTabSz="914400" rtl="0" eaLnBrk="1" fontAlgn="auto" latinLnBrk="0" hangingPunct="1">
              <a:lnSpc>
                <a:spcPct val="110000"/>
              </a:lnSpc>
              <a:spcBef>
                <a:spcPct val="20000"/>
              </a:spcBef>
              <a:spcAft>
                <a:spcPts val="400"/>
              </a:spcAft>
              <a:buClrTx/>
              <a:buSzPct val="70000"/>
              <a:buFont typeface="Wingdings" pitchFamily="2" charset="2"/>
              <a:buChar char="q"/>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Tiempo de emisión de la</a:t>
            </a:r>
            <a:r>
              <a:rPr kumimoji="0" lang="es-ES_tradnl" sz="16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Conformidad del Centro (CDC)</a:t>
            </a:r>
          </a:p>
          <a:p>
            <a:pPr marL="342900" marR="0" lvl="0" indent="-342900" algn="l" defTabSz="914400" rtl="0" eaLnBrk="1" fontAlgn="auto" latinLnBrk="0" hangingPunct="1">
              <a:lnSpc>
                <a:spcPct val="110000"/>
              </a:lnSpc>
              <a:spcBef>
                <a:spcPts val="600"/>
              </a:spcBef>
              <a:spcAft>
                <a:spcPts val="600"/>
              </a:spcAft>
              <a:buClrTx/>
              <a:buSzTx/>
              <a:buFont typeface="Arial" pitchFamily="34" charset="0"/>
              <a:buNone/>
              <a:tabLst/>
              <a:defRPr/>
            </a:pP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En particular se presentan:</a:t>
            </a:r>
          </a:p>
          <a:p>
            <a:pPr marL="742950" marR="0" lvl="1" indent="-285750" algn="l" defTabSz="914400" rtl="0" eaLnBrk="1" fontAlgn="auto" latinLnBrk="0" hangingPunct="1">
              <a:lnSpc>
                <a:spcPct val="110000"/>
              </a:lnSpc>
              <a:spcBef>
                <a:spcPct val="30000"/>
              </a:spcBef>
              <a:spcAft>
                <a:spcPct val="30000"/>
              </a:spcAft>
              <a:buClrTx/>
              <a:buSzPct val="70000"/>
              <a:buFont typeface="Wingdings" pitchFamily="2" charset="2"/>
              <a:buChar char="q"/>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Singularidades o hallazgos más representativos</a:t>
            </a:r>
          </a:p>
          <a:p>
            <a:pPr marL="742950" marR="0" lvl="1" indent="-285750" algn="l" defTabSz="914400" rtl="0" eaLnBrk="1" fontAlgn="auto" latinLnBrk="0" hangingPunct="1">
              <a:lnSpc>
                <a:spcPct val="110000"/>
              </a:lnSpc>
              <a:spcBef>
                <a:spcPct val="30000"/>
              </a:spcBef>
              <a:spcAft>
                <a:spcPct val="30000"/>
              </a:spcAft>
              <a:buClrTx/>
              <a:buSzPct val="70000"/>
              <a:buFont typeface="Wingdings" pitchFamily="2" charset="2"/>
              <a:buChar char="q"/>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Dependencia de los indicadores de: número de centros que participan, fase de la investigación, área terapéutica y tipo de centro donde se realiza la investigación</a:t>
            </a:r>
          </a:p>
        </p:txBody>
      </p:sp>
    </p:spTree>
    <p:extLst>
      <p:ext uri="{BB962C8B-B14F-4D97-AF65-F5344CB8AC3E}">
        <p14:creationId xmlns:p14="http://schemas.microsoft.com/office/powerpoint/2010/main" val="328557310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Análisis por Etapas</a:t>
            </a:r>
            <a:endParaRPr lang="es-ES" dirty="0"/>
          </a:p>
        </p:txBody>
      </p:sp>
      <p:sp>
        <p:nvSpPr>
          <p:cNvPr id="92"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92</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30" name="Rectangle 27"/>
          <p:cNvSpPr>
            <a:spLocks noChangeArrowheads="1"/>
          </p:cNvSpPr>
          <p:nvPr/>
        </p:nvSpPr>
        <p:spPr bwMode="auto">
          <a:xfrm>
            <a:off x="6031408" y="979059"/>
            <a:ext cx="2362200" cy="977900"/>
          </a:xfrm>
          <a:prstGeom prst="rect">
            <a:avLst/>
          </a:prstGeom>
          <a:noFill/>
          <a:ln w="9525">
            <a:noFill/>
            <a:miter lim="800000"/>
            <a:headEnd/>
            <a:tailEnd/>
          </a:ln>
          <a:effectLst/>
        </p:spPr>
        <p:txBody>
          <a:bodyPr tIns="118800" bIns="118800"/>
          <a:lstStyle/>
          <a:p>
            <a:pPr marL="0" marR="0" lvl="0" indent="0" algn="l" defTabSz="914400" rtl="0" eaLnBrk="1" fontAlgn="auto" latinLnBrk="0" hangingPunct="1">
              <a:lnSpc>
                <a:spcPct val="100000"/>
              </a:lnSpc>
              <a:spcBef>
                <a:spcPct val="30000"/>
              </a:spcBef>
              <a:spcAft>
                <a:spcPct val="50000"/>
              </a:spcAft>
              <a:buClrTx/>
              <a:buSzTx/>
              <a:buFontTx/>
              <a:buNone/>
              <a:tabLst/>
              <a:defRPr/>
            </a:pPr>
            <a:r>
              <a:rPr kumimoji="0" lang="es-ES_tradnl" sz="2400" b="0" i="0" u="none" strike="noStrike" kern="1200" cap="none" spc="0" normalizeH="0" baseline="0" noProof="0" dirty="0">
                <a:ln>
                  <a:noFill/>
                </a:ln>
                <a:solidFill>
                  <a:srgbClr val="010000"/>
                </a:solidFill>
                <a:effectLst/>
                <a:uLnTx/>
                <a:uFillTx/>
                <a:latin typeface="Tahoma" pitchFamily="34" charset="0"/>
                <a:ea typeface="+mn-ea"/>
                <a:cs typeface="+mn-cs"/>
              </a:rPr>
              <a:t>Cuatro Etapas Principales</a:t>
            </a:r>
            <a:endParaRPr kumimoji="0" lang="en-GB" sz="2400" b="0" i="0" u="none" strike="noStrike" kern="1200" cap="none" spc="0" normalizeH="0" baseline="0" noProof="0" dirty="0">
              <a:ln>
                <a:noFill/>
              </a:ln>
              <a:solidFill>
                <a:srgbClr val="010000"/>
              </a:solidFill>
              <a:effectLst/>
              <a:uLnTx/>
              <a:uFillTx/>
              <a:latin typeface="Tahoma" pitchFamily="34" charset="0"/>
              <a:ea typeface="+mn-ea"/>
              <a:cs typeface="+mn-cs"/>
            </a:endParaRPr>
          </a:p>
        </p:txBody>
      </p:sp>
      <p:grpSp>
        <p:nvGrpSpPr>
          <p:cNvPr id="3" name="Grupo 2"/>
          <p:cNvGrpSpPr/>
          <p:nvPr/>
        </p:nvGrpSpPr>
        <p:grpSpPr>
          <a:xfrm>
            <a:off x="357257" y="1268760"/>
            <a:ext cx="8534400" cy="4811805"/>
            <a:chOff x="355600" y="1241351"/>
            <a:chExt cx="8534400" cy="4811805"/>
          </a:xfrm>
        </p:grpSpPr>
        <p:sp>
          <p:nvSpPr>
            <p:cNvPr id="59" name="Line 2052"/>
            <p:cNvSpPr>
              <a:spLocks noChangeShapeType="1"/>
            </p:cNvSpPr>
            <p:nvPr/>
          </p:nvSpPr>
          <p:spPr bwMode="auto">
            <a:xfrm>
              <a:off x="8384232" y="3759919"/>
              <a:ext cx="0" cy="1518519"/>
            </a:xfrm>
            <a:prstGeom prst="line">
              <a:avLst/>
            </a:prstGeom>
            <a:noFill/>
            <a:ln w="9525">
              <a:solidFill>
                <a:srgbClr val="C4D2DE"/>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60" name="Line 2053"/>
            <p:cNvSpPr>
              <a:spLocks noChangeShapeType="1"/>
            </p:cNvSpPr>
            <p:nvPr/>
          </p:nvSpPr>
          <p:spPr bwMode="auto">
            <a:xfrm>
              <a:off x="6223000" y="2927276"/>
              <a:ext cx="0" cy="2155899"/>
            </a:xfrm>
            <a:prstGeom prst="line">
              <a:avLst/>
            </a:prstGeom>
            <a:noFill/>
            <a:ln w="9525">
              <a:solidFill>
                <a:srgbClr val="C4D2DE"/>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61" name="Line 2054"/>
            <p:cNvSpPr>
              <a:spLocks noChangeShapeType="1"/>
            </p:cNvSpPr>
            <p:nvPr/>
          </p:nvSpPr>
          <p:spPr bwMode="auto">
            <a:xfrm>
              <a:off x="2184400" y="1429469"/>
              <a:ext cx="0" cy="3763244"/>
            </a:xfrm>
            <a:prstGeom prst="line">
              <a:avLst/>
            </a:prstGeom>
            <a:noFill/>
            <a:ln w="9525">
              <a:solidFill>
                <a:srgbClr val="C4D2DE"/>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63" name="Line 2055"/>
            <p:cNvSpPr>
              <a:spLocks noChangeShapeType="1"/>
            </p:cNvSpPr>
            <p:nvPr/>
          </p:nvSpPr>
          <p:spPr bwMode="auto">
            <a:xfrm>
              <a:off x="4851400" y="2135113"/>
              <a:ext cx="0" cy="2921075"/>
            </a:xfrm>
            <a:prstGeom prst="line">
              <a:avLst/>
            </a:prstGeom>
            <a:noFill/>
            <a:ln w="9525">
              <a:solidFill>
                <a:srgbClr val="C4D2DE"/>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67" name="Rectangle 2056"/>
            <p:cNvSpPr>
              <a:spLocks noChangeArrowheads="1"/>
            </p:cNvSpPr>
            <p:nvPr/>
          </p:nvSpPr>
          <p:spPr bwMode="auto">
            <a:xfrm>
              <a:off x="584200" y="1312788"/>
              <a:ext cx="1600200" cy="546100"/>
            </a:xfrm>
            <a:prstGeom prst="rect">
              <a:avLst/>
            </a:prstGeom>
            <a:solidFill>
              <a:srgbClr val="C4D2DE"/>
            </a:solidFill>
            <a:ln w="9525">
              <a:solidFill>
                <a:srgbClr val="C4D2DE"/>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_tradnl" sz="1400" b="0"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68" name="Rectangle 2057"/>
            <p:cNvSpPr>
              <a:spLocks noChangeArrowheads="1"/>
            </p:cNvSpPr>
            <p:nvPr/>
          </p:nvSpPr>
          <p:spPr bwMode="auto">
            <a:xfrm>
              <a:off x="2184400" y="2135113"/>
              <a:ext cx="2667000" cy="546100"/>
            </a:xfrm>
            <a:prstGeom prst="rect">
              <a:avLst/>
            </a:prstGeom>
            <a:solidFill>
              <a:srgbClr val="FF0000"/>
            </a:solidFill>
            <a:ln w="9525">
              <a:solidFill>
                <a:srgbClr val="C4D2DE"/>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_tradnl" sz="1400" b="0"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69" name="Rectangle 2058"/>
            <p:cNvSpPr>
              <a:spLocks noChangeArrowheads="1"/>
            </p:cNvSpPr>
            <p:nvPr/>
          </p:nvSpPr>
          <p:spPr bwMode="auto">
            <a:xfrm>
              <a:off x="2184400" y="2927276"/>
              <a:ext cx="4038600" cy="546100"/>
            </a:xfrm>
            <a:prstGeom prst="rect">
              <a:avLst/>
            </a:prstGeom>
            <a:solidFill>
              <a:srgbClr val="F09686"/>
            </a:solidFill>
            <a:ln w="9525">
              <a:solidFill>
                <a:srgbClr val="F09686"/>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_tradnl" sz="1400" b="0"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70" name="Rectangle 2059"/>
            <p:cNvSpPr>
              <a:spLocks noChangeArrowheads="1"/>
            </p:cNvSpPr>
            <p:nvPr/>
          </p:nvSpPr>
          <p:spPr bwMode="auto">
            <a:xfrm>
              <a:off x="6223000" y="3674988"/>
              <a:ext cx="2161232" cy="546100"/>
            </a:xfrm>
            <a:prstGeom prst="rect">
              <a:avLst/>
            </a:prstGeom>
            <a:solidFill>
              <a:srgbClr val="579CAD"/>
            </a:solidFill>
            <a:ln w="9525">
              <a:solidFill>
                <a:srgbClr val="579CAD"/>
              </a:solidFill>
              <a:miter lim="800000"/>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_tradnl" sz="1400" b="0"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71" name="Text Box 2060"/>
            <p:cNvSpPr txBox="1">
              <a:spLocks noChangeArrowheads="1"/>
            </p:cNvSpPr>
            <p:nvPr/>
          </p:nvSpPr>
          <p:spPr bwMode="auto">
            <a:xfrm>
              <a:off x="965200" y="1241351"/>
              <a:ext cx="2057400" cy="376237"/>
            </a:xfrm>
            <a:prstGeom prst="rect">
              <a:avLst/>
            </a:prstGeom>
            <a:solidFill>
              <a:schemeClr val="bg1"/>
            </a:solidFill>
            <a:ln w="9525">
              <a:solidFill>
                <a:srgbClr val="C4D2DE"/>
              </a:solidFill>
              <a:miter lim="800000"/>
              <a:headEnd/>
              <a:tailEnd/>
            </a:ln>
            <a:effectLst/>
          </p:spPr>
          <p:txBody>
            <a:bodyPr>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sz="1800" b="1" i="0" u="none" strike="noStrike" kern="1200" cap="none" spc="0" normalizeH="0" baseline="0" noProof="0">
                  <a:ln>
                    <a:noFill/>
                  </a:ln>
                  <a:solidFill>
                    <a:prstClr val="black"/>
                  </a:solidFill>
                  <a:effectLst/>
                  <a:uLnTx/>
                  <a:uFillTx/>
                  <a:latin typeface="Tahoma" pitchFamily="34" charset="0"/>
                  <a:ea typeface="+mn-ea"/>
                  <a:cs typeface="+mn-cs"/>
                </a:rPr>
                <a:t>Documentación</a:t>
              </a:r>
              <a:endParaRPr kumimoji="0" lang="en-GB" sz="1800" b="1"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72" name="Text Box 2061"/>
            <p:cNvSpPr txBox="1">
              <a:spLocks noChangeArrowheads="1"/>
            </p:cNvSpPr>
            <p:nvPr/>
          </p:nvSpPr>
          <p:spPr bwMode="auto">
            <a:xfrm>
              <a:off x="2667000" y="2217877"/>
              <a:ext cx="1701800" cy="369332"/>
            </a:xfrm>
            <a:prstGeom prst="rect">
              <a:avLst/>
            </a:prstGeom>
            <a:solidFill>
              <a:schemeClr val="bg1"/>
            </a:solidFill>
            <a:ln w="9525">
              <a:solidFill>
                <a:srgbClr val="C4D2DE"/>
              </a:solidFill>
              <a:miter lim="800000"/>
              <a:headEnd/>
              <a:tailEnd/>
            </a:ln>
            <a:effectLst/>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sz="1800" b="1" i="0" u="none" strike="noStrike" kern="1200" cap="none" spc="0" normalizeH="0" baseline="0" noProof="0" dirty="0">
                  <a:ln>
                    <a:noFill/>
                  </a:ln>
                  <a:solidFill>
                    <a:prstClr val="black"/>
                  </a:solidFill>
                  <a:effectLst/>
                  <a:uLnTx/>
                  <a:uFillTx/>
                  <a:latin typeface="Tahoma" pitchFamily="34" charset="0"/>
                  <a:ea typeface="+mn-ea"/>
                  <a:cs typeface="+mn-cs"/>
                </a:rPr>
                <a:t>Autorización</a:t>
              </a:r>
              <a:endPar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endParaRPr>
            </a:p>
          </p:txBody>
        </p:sp>
        <p:sp>
          <p:nvSpPr>
            <p:cNvPr id="73" name="Text Box 2062"/>
            <p:cNvSpPr txBox="1">
              <a:spLocks noChangeArrowheads="1"/>
            </p:cNvSpPr>
            <p:nvPr/>
          </p:nvSpPr>
          <p:spPr bwMode="auto">
            <a:xfrm>
              <a:off x="3111500" y="3020938"/>
              <a:ext cx="2286000" cy="376238"/>
            </a:xfrm>
            <a:prstGeom prst="rect">
              <a:avLst/>
            </a:prstGeom>
            <a:solidFill>
              <a:schemeClr val="bg1"/>
            </a:solidFill>
            <a:ln w="9525">
              <a:solidFill>
                <a:srgbClr val="C4D2DE"/>
              </a:solidFill>
              <a:miter lim="800000"/>
              <a:headEnd/>
              <a:tailEnd/>
            </a:ln>
            <a:effectLst/>
          </p:spPr>
          <p:txBody>
            <a:bodyPr>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sz="1800" b="1" i="0" u="none" strike="noStrike" kern="1200" cap="none" spc="0" normalizeH="0" baseline="0" noProof="0">
                  <a:ln>
                    <a:noFill/>
                  </a:ln>
                  <a:solidFill>
                    <a:prstClr val="black"/>
                  </a:solidFill>
                  <a:effectLst/>
                  <a:uLnTx/>
                  <a:uFillTx/>
                  <a:latin typeface="Tahoma" pitchFamily="34" charset="0"/>
                  <a:ea typeface="+mn-ea"/>
                  <a:cs typeface="+mn-cs"/>
                </a:rPr>
                <a:t>Contrato</a:t>
              </a:r>
              <a:endParaRPr kumimoji="0" lang="en-GB" sz="1800" b="1"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74" name="Text Box 2063"/>
            <p:cNvSpPr txBox="1">
              <a:spLocks noChangeArrowheads="1"/>
            </p:cNvSpPr>
            <p:nvPr/>
          </p:nvSpPr>
          <p:spPr bwMode="auto">
            <a:xfrm>
              <a:off x="6444208" y="3571801"/>
              <a:ext cx="1752600" cy="376237"/>
            </a:xfrm>
            <a:prstGeom prst="rect">
              <a:avLst/>
            </a:prstGeom>
            <a:solidFill>
              <a:schemeClr val="bg1"/>
            </a:solidFill>
            <a:ln w="9525">
              <a:solidFill>
                <a:srgbClr val="C4D2DE"/>
              </a:solidFill>
              <a:miter lim="800000"/>
              <a:headEnd/>
              <a:tailEnd/>
            </a:ln>
            <a:effectLst/>
          </p:spPr>
          <p:txBody>
            <a:bodyPr>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sz="1800" b="1" i="0" u="none" strike="noStrike" kern="1200" cap="none" spc="0" normalizeH="0" baseline="0" noProof="0" dirty="0">
                  <a:ln>
                    <a:noFill/>
                  </a:ln>
                  <a:solidFill>
                    <a:prstClr val="black"/>
                  </a:solidFill>
                  <a:effectLst/>
                  <a:uLnTx/>
                  <a:uFillTx/>
                  <a:latin typeface="Tahoma" pitchFamily="34" charset="0"/>
                  <a:ea typeface="+mn-ea"/>
                  <a:cs typeface="+mn-cs"/>
                </a:rPr>
                <a:t>1er Paciente</a:t>
              </a:r>
              <a:endPar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endParaRPr>
            </a:p>
          </p:txBody>
        </p:sp>
        <p:sp>
          <p:nvSpPr>
            <p:cNvPr id="75" name="Line 2064"/>
            <p:cNvSpPr>
              <a:spLocks noChangeShapeType="1"/>
            </p:cNvSpPr>
            <p:nvPr/>
          </p:nvSpPr>
          <p:spPr bwMode="auto">
            <a:xfrm>
              <a:off x="584200" y="5235575"/>
              <a:ext cx="8077200" cy="0"/>
            </a:xfrm>
            <a:prstGeom prst="line">
              <a:avLst/>
            </a:prstGeom>
            <a:noFill/>
            <a:ln w="57150">
              <a:solidFill>
                <a:srgbClr val="C4D2DE"/>
              </a:solidFill>
              <a:round/>
              <a:headEnd/>
              <a:tailEnd type="triangle" w="med" len="me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76" name="AutoShape 2065"/>
            <p:cNvSpPr>
              <a:spLocks noChangeArrowheads="1"/>
            </p:cNvSpPr>
            <p:nvPr/>
          </p:nvSpPr>
          <p:spPr bwMode="auto">
            <a:xfrm>
              <a:off x="508000" y="5006975"/>
              <a:ext cx="152400" cy="304800"/>
            </a:xfrm>
            <a:prstGeom prst="triangle">
              <a:avLst>
                <a:gd name="adj" fmla="val 50000"/>
              </a:avLst>
            </a:prstGeom>
            <a:solidFill>
              <a:schemeClr val="bg1">
                <a:lumMod val="50000"/>
              </a:schemeClr>
            </a:solidFill>
            <a:ln w="9525">
              <a:solidFill>
                <a:srgbClr val="C4D2DE"/>
              </a:solid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77" name="Text Box 2066"/>
            <p:cNvSpPr txBox="1">
              <a:spLocks noChangeArrowheads="1"/>
            </p:cNvSpPr>
            <p:nvPr/>
          </p:nvSpPr>
          <p:spPr bwMode="auto">
            <a:xfrm>
              <a:off x="355600" y="5443556"/>
              <a:ext cx="1219200" cy="590550"/>
            </a:xfrm>
            <a:prstGeom prst="rect">
              <a:avLst/>
            </a:prstGeom>
            <a:solidFill>
              <a:schemeClr val="bg1"/>
            </a:solidFill>
            <a:ln w="9525">
              <a:solidFill>
                <a:srgbClr val="C4D2DE"/>
              </a:solid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1" i="0" u="none" strike="noStrike" kern="1200" cap="none" spc="0" normalizeH="0" baseline="0" noProof="0">
                  <a:ln>
                    <a:noFill/>
                  </a:ln>
                  <a:solidFill>
                    <a:srgbClr val="A50021"/>
                  </a:solidFill>
                  <a:effectLst/>
                  <a:uLnTx/>
                  <a:uFillTx/>
                  <a:latin typeface="Tahoma" pitchFamily="34" charset="0"/>
                  <a:ea typeface="+mn-ea"/>
                  <a:cs typeface="+mn-cs"/>
                </a:rPr>
                <a:t>Protocolo Final</a:t>
              </a:r>
              <a:endParaRPr kumimoji="0" lang="en-GB" sz="1600" b="1" i="0" u="none" strike="noStrike" kern="1200" cap="none" spc="0" normalizeH="0" baseline="0" noProof="0">
                <a:ln>
                  <a:noFill/>
                </a:ln>
                <a:solidFill>
                  <a:srgbClr val="A50021"/>
                </a:solidFill>
                <a:effectLst/>
                <a:uLnTx/>
                <a:uFillTx/>
                <a:latin typeface="Tahoma" pitchFamily="34" charset="0"/>
                <a:ea typeface="+mn-ea"/>
                <a:cs typeface="+mn-cs"/>
              </a:endParaRPr>
            </a:p>
          </p:txBody>
        </p:sp>
        <p:sp>
          <p:nvSpPr>
            <p:cNvPr id="78" name="AutoShape 2067"/>
            <p:cNvSpPr>
              <a:spLocks noChangeArrowheads="1"/>
            </p:cNvSpPr>
            <p:nvPr/>
          </p:nvSpPr>
          <p:spPr bwMode="auto">
            <a:xfrm>
              <a:off x="2108200" y="5006975"/>
              <a:ext cx="152400" cy="304800"/>
            </a:xfrm>
            <a:prstGeom prst="triangle">
              <a:avLst>
                <a:gd name="adj" fmla="val 50000"/>
              </a:avLst>
            </a:prstGeom>
            <a:solidFill>
              <a:schemeClr val="bg1">
                <a:lumMod val="50000"/>
              </a:schemeClr>
            </a:solidFill>
            <a:ln w="9525">
              <a:solidFill>
                <a:srgbClr val="C4D2DE"/>
              </a:solid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79" name="Text Box 2068"/>
            <p:cNvSpPr txBox="1">
              <a:spLocks noChangeArrowheads="1"/>
            </p:cNvSpPr>
            <p:nvPr/>
          </p:nvSpPr>
          <p:spPr bwMode="auto">
            <a:xfrm>
              <a:off x="1692672" y="5443556"/>
              <a:ext cx="1871216" cy="584775"/>
            </a:xfrm>
            <a:prstGeom prst="rect">
              <a:avLst/>
            </a:prstGeom>
            <a:solidFill>
              <a:schemeClr val="bg1"/>
            </a:solidFill>
            <a:ln w="9525">
              <a:solidFill>
                <a:srgbClr val="C4D2DE"/>
              </a:solid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1" i="0" u="none" strike="noStrike" kern="1200" cap="none" spc="0" normalizeH="0" baseline="0" noProof="0" dirty="0">
                  <a:ln>
                    <a:noFill/>
                  </a:ln>
                  <a:solidFill>
                    <a:srgbClr val="A50021"/>
                  </a:solidFill>
                  <a:effectLst/>
                  <a:uLnTx/>
                  <a:uFillTx/>
                  <a:latin typeface="Tahoma" pitchFamily="34" charset="0"/>
                  <a:ea typeface="+mn-ea"/>
                  <a:cs typeface="+mn-cs"/>
                </a:rPr>
                <a:t>Envío a AEMPS (Envío </a:t>
              </a:r>
              <a:r>
                <a:rPr kumimoji="0" lang="es-ES_tradnl" sz="1600" b="1" i="0" u="none" strike="noStrike" kern="1200" cap="none" spc="0" normalizeH="0" baseline="0" noProof="0" dirty="0" err="1">
                  <a:ln>
                    <a:noFill/>
                  </a:ln>
                  <a:solidFill>
                    <a:srgbClr val="A50021"/>
                  </a:solidFill>
                  <a:effectLst/>
                  <a:uLnTx/>
                  <a:uFillTx/>
                  <a:latin typeface="Tahoma" pitchFamily="34" charset="0"/>
                  <a:ea typeface="+mn-ea"/>
                  <a:cs typeface="+mn-cs"/>
                </a:rPr>
                <a:t>CEIm</a:t>
              </a:r>
              <a:r>
                <a:rPr kumimoji="0" lang="es-ES_tradnl" sz="1600" b="1" i="0" u="none" strike="noStrike" kern="1200" cap="none" spc="0" normalizeH="0" baseline="0" noProof="0" dirty="0">
                  <a:ln>
                    <a:noFill/>
                  </a:ln>
                  <a:solidFill>
                    <a:srgbClr val="A50021"/>
                  </a:solidFill>
                  <a:effectLst/>
                  <a:uLnTx/>
                  <a:uFillTx/>
                  <a:latin typeface="Tahoma" pitchFamily="34" charset="0"/>
                  <a:ea typeface="+mn-ea"/>
                  <a:cs typeface="+mn-cs"/>
                </a:rPr>
                <a:t>)</a:t>
              </a:r>
              <a:endParaRPr kumimoji="0" lang="en-GB" sz="1600" b="1" i="0" u="none" strike="noStrike" kern="1200" cap="none" spc="0" normalizeH="0" baseline="0" noProof="0" dirty="0">
                <a:ln>
                  <a:noFill/>
                </a:ln>
                <a:solidFill>
                  <a:srgbClr val="A50021"/>
                </a:solidFill>
                <a:effectLst/>
                <a:uLnTx/>
                <a:uFillTx/>
                <a:latin typeface="Tahoma" pitchFamily="34" charset="0"/>
                <a:ea typeface="+mn-ea"/>
                <a:cs typeface="+mn-cs"/>
              </a:endParaRPr>
            </a:p>
          </p:txBody>
        </p:sp>
        <p:sp>
          <p:nvSpPr>
            <p:cNvPr id="80" name="AutoShape 2069"/>
            <p:cNvSpPr>
              <a:spLocks noChangeArrowheads="1"/>
            </p:cNvSpPr>
            <p:nvPr/>
          </p:nvSpPr>
          <p:spPr bwMode="auto">
            <a:xfrm>
              <a:off x="4775200" y="5006975"/>
              <a:ext cx="152400" cy="304800"/>
            </a:xfrm>
            <a:prstGeom prst="triangle">
              <a:avLst>
                <a:gd name="adj" fmla="val 50000"/>
              </a:avLst>
            </a:prstGeom>
            <a:solidFill>
              <a:schemeClr val="bg1">
                <a:lumMod val="50000"/>
              </a:schemeClr>
            </a:solidFill>
            <a:ln w="9525">
              <a:solidFill>
                <a:srgbClr val="C4D2DE"/>
              </a:solid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81" name="Text Box 2070"/>
            <p:cNvSpPr txBox="1">
              <a:spLocks noChangeArrowheads="1"/>
            </p:cNvSpPr>
            <p:nvPr/>
          </p:nvSpPr>
          <p:spPr bwMode="auto">
            <a:xfrm>
              <a:off x="3707904" y="5443556"/>
              <a:ext cx="2323504" cy="584775"/>
            </a:xfrm>
            <a:prstGeom prst="rect">
              <a:avLst/>
            </a:prstGeom>
            <a:solidFill>
              <a:schemeClr val="bg1"/>
            </a:solidFill>
            <a:ln w="9525">
              <a:solidFill>
                <a:srgbClr val="C4D2DE"/>
              </a:solid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1" i="0" u="none" strike="noStrike" kern="1200" cap="none" spc="0" normalizeH="0" baseline="0" noProof="0" dirty="0">
                  <a:ln>
                    <a:noFill/>
                  </a:ln>
                  <a:solidFill>
                    <a:srgbClr val="A50021"/>
                  </a:solidFill>
                  <a:effectLst/>
                  <a:uLnTx/>
                  <a:uFillTx/>
                  <a:latin typeface="Tahoma" pitchFamily="34" charset="0"/>
                  <a:ea typeface="+mn-ea"/>
                  <a:cs typeface="+mn-cs"/>
                </a:rPr>
                <a:t>Autorización AEMPS (Dictamen </a:t>
              </a:r>
              <a:r>
                <a:rPr kumimoji="0" lang="es-ES_tradnl" sz="1600" b="1" i="0" u="none" strike="noStrike" kern="1200" cap="none" spc="0" normalizeH="0" baseline="0" noProof="0" dirty="0" err="1">
                  <a:ln>
                    <a:noFill/>
                  </a:ln>
                  <a:solidFill>
                    <a:srgbClr val="A50021"/>
                  </a:solidFill>
                  <a:effectLst/>
                  <a:uLnTx/>
                  <a:uFillTx/>
                  <a:latin typeface="Tahoma" pitchFamily="34" charset="0"/>
                  <a:ea typeface="+mn-ea"/>
                  <a:cs typeface="+mn-cs"/>
                </a:rPr>
                <a:t>CEIm</a:t>
              </a:r>
              <a:r>
                <a:rPr kumimoji="0" lang="es-ES_tradnl" sz="1600" b="1" i="0" u="none" strike="noStrike" kern="1200" cap="none" spc="0" normalizeH="0" baseline="0" noProof="0" dirty="0">
                  <a:ln>
                    <a:noFill/>
                  </a:ln>
                  <a:solidFill>
                    <a:srgbClr val="A50021"/>
                  </a:solidFill>
                  <a:effectLst/>
                  <a:uLnTx/>
                  <a:uFillTx/>
                  <a:latin typeface="Tahoma" pitchFamily="34" charset="0"/>
                  <a:ea typeface="+mn-ea"/>
                  <a:cs typeface="+mn-cs"/>
                </a:rPr>
                <a:t>)</a:t>
              </a:r>
              <a:endParaRPr kumimoji="0" lang="en-GB" sz="1600" b="1" i="0" u="none" strike="noStrike" kern="1200" cap="none" spc="0" normalizeH="0" baseline="0" noProof="0" dirty="0">
                <a:ln>
                  <a:noFill/>
                </a:ln>
                <a:solidFill>
                  <a:srgbClr val="A50021"/>
                </a:solidFill>
                <a:effectLst/>
                <a:uLnTx/>
                <a:uFillTx/>
                <a:latin typeface="Tahoma" pitchFamily="34" charset="0"/>
                <a:ea typeface="+mn-ea"/>
                <a:cs typeface="+mn-cs"/>
              </a:endParaRPr>
            </a:p>
          </p:txBody>
        </p:sp>
        <p:sp>
          <p:nvSpPr>
            <p:cNvPr id="82" name="AutoShape 2071"/>
            <p:cNvSpPr>
              <a:spLocks noChangeArrowheads="1"/>
            </p:cNvSpPr>
            <p:nvPr/>
          </p:nvSpPr>
          <p:spPr bwMode="auto">
            <a:xfrm>
              <a:off x="6146800" y="5006975"/>
              <a:ext cx="152400" cy="304800"/>
            </a:xfrm>
            <a:prstGeom prst="triangle">
              <a:avLst>
                <a:gd name="adj" fmla="val 50000"/>
              </a:avLst>
            </a:prstGeom>
            <a:solidFill>
              <a:schemeClr val="bg1">
                <a:lumMod val="50000"/>
              </a:schemeClr>
            </a:solidFill>
            <a:ln w="9525">
              <a:solidFill>
                <a:srgbClr val="C4D2DE"/>
              </a:solid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83" name="Text Box 2072"/>
            <p:cNvSpPr txBox="1">
              <a:spLocks noChangeArrowheads="1"/>
            </p:cNvSpPr>
            <p:nvPr/>
          </p:nvSpPr>
          <p:spPr bwMode="auto">
            <a:xfrm>
              <a:off x="6089104" y="5462606"/>
              <a:ext cx="1219200" cy="590550"/>
            </a:xfrm>
            <a:prstGeom prst="rect">
              <a:avLst/>
            </a:prstGeom>
            <a:solidFill>
              <a:schemeClr val="bg1"/>
            </a:solidFill>
            <a:ln w="9525">
              <a:solidFill>
                <a:srgbClr val="C4D2DE"/>
              </a:solid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1" i="0" u="none" strike="noStrike" kern="1200" cap="none" spc="0" normalizeH="0" baseline="0" noProof="0">
                  <a:ln>
                    <a:noFill/>
                  </a:ln>
                  <a:solidFill>
                    <a:srgbClr val="A50021"/>
                  </a:solidFill>
                  <a:effectLst/>
                  <a:uLnTx/>
                  <a:uFillTx/>
                  <a:latin typeface="Tahoma" pitchFamily="34" charset="0"/>
                  <a:ea typeface="+mn-ea"/>
                  <a:cs typeface="+mn-cs"/>
                </a:rPr>
                <a:t>Contrato Firmado</a:t>
              </a:r>
              <a:endParaRPr kumimoji="0" lang="en-GB" sz="1600" b="1" i="0" u="none" strike="noStrike" kern="1200" cap="none" spc="0" normalizeH="0" baseline="0" noProof="0">
                <a:ln>
                  <a:noFill/>
                </a:ln>
                <a:solidFill>
                  <a:srgbClr val="A50021"/>
                </a:solidFill>
                <a:effectLst/>
                <a:uLnTx/>
                <a:uFillTx/>
                <a:latin typeface="Tahoma" pitchFamily="34" charset="0"/>
                <a:ea typeface="+mn-ea"/>
                <a:cs typeface="+mn-cs"/>
              </a:endParaRPr>
            </a:p>
          </p:txBody>
        </p:sp>
        <p:sp>
          <p:nvSpPr>
            <p:cNvPr id="84" name="AutoShape 2073"/>
            <p:cNvSpPr>
              <a:spLocks noChangeArrowheads="1"/>
            </p:cNvSpPr>
            <p:nvPr/>
          </p:nvSpPr>
          <p:spPr bwMode="auto">
            <a:xfrm>
              <a:off x="8308032" y="5006975"/>
              <a:ext cx="152400" cy="304800"/>
            </a:xfrm>
            <a:prstGeom prst="triangle">
              <a:avLst>
                <a:gd name="adj" fmla="val 50000"/>
              </a:avLst>
            </a:prstGeom>
            <a:solidFill>
              <a:schemeClr val="bg1">
                <a:lumMod val="50000"/>
              </a:schemeClr>
            </a:solidFill>
            <a:ln w="9525">
              <a:solidFill>
                <a:srgbClr val="C4D2DE"/>
              </a:solid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85" name="Text Box 2074"/>
            <p:cNvSpPr txBox="1">
              <a:spLocks noChangeArrowheads="1"/>
            </p:cNvSpPr>
            <p:nvPr/>
          </p:nvSpPr>
          <p:spPr bwMode="auto">
            <a:xfrm>
              <a:off x="7366000" y="5443556"/>
              <a:ext cx="1524000" cy="590550"/>
            </a:xfrm>
            <a:prstGeom prst="rect">
              <a:avLst/>
            </a:prstGeom>
            <a:solidFill>
              <a:schemeClr val="bg1"/>
            </a:solidFill>
            <a:ln w="9525">
              <a:solidFill>
                <a:srgbClr val="C4D2DE"/>
              </a:solid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1" i="0" u="none" strike="noStrike" kern="1200" cap="none" spc="0" normalizeH="0" baseline="0" noProof="0">
                  <a:ln>
                    <a:noFill/>
                  </a:ln>
                  <a:solidFill>
                    <a:srgbClr val="A50021"/>
                  </a:solidFill>
                  <a:effectLst/>
                  <a:uLnTx/>
                  <a:uFillTx/>
                  <a:latin typeface="Tahoma" pitchFamily="34" charset="0"/>
                  <a:ea typeface="+mn-ea"/>
                  <a:cs typeface="+mn-cs"/>
                </a:rPr>
                <a:t>1er Paciente Incluido</a:t>
              </a:r>
              <a:endParaRPr kumimoji="0" lang="en-GB" sz="1600" b="1" i="0" u="none" strike="noStrike" kern="1200" cap="none" spc="0" normalizeH="0" baseline="0" noProof="0">
                <a:ln>
                  <a:noFill/>
                </a:ln>
                <a:solidFill>
                  <a:srgbClr val="A50021"/>
                </a:solidFill>
                <a:effectLst/>
                <a:uLnTx/>
                <a:uFillTx/>
                <a:latin typeface="Tahoma" pitchFamily="34" charset="0"/>
                <a:ea typeface="+mn-ea"/>
                <a:cs typeface="+mn-cs"/>
              </a:endParaRPr>
            </a:p>
          </p:txBody>
        </p:sp>
        <p:sp>
          <p:nvSpPr>
            <p:cNvPr id="86" name="Line 2075"/>
            <p:cNvSpPr>
              <a:spLocks noChangeShapeType="1"/>
            </p:cNvSpPr>
            <p:nvPr/>
          </p:nvSpPr>
          <p:spPr bwMode="auto">
            <a:xfrm>
              <a:off x="581025" y="1312788"/>
              <a:ext cx="0" cy="3789437"/>
            </a:xfrm>
            <a:prstGeom prst="line">
              <a:avLst/>
            </a:prstGeom>
            <a:noFill/>
            <a:ln w="9525">
              <a:solidFill>
                <a:srgbClr val="C4D2DE"/>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89" name="AutoShape 2051"/>
            <p:cNvSpPr>
              <a:spLocks noChangeArrowheads="1"/>
            </p:cNvSpPr>
            <p:nvPr/>
          </p:nvSpPr>
          <p:spPr bwMode="auto">
            <a:xfrm>
              <a:off x="5029200" y="2090663"/>
              <a:ext cx="1930400" cy="685800"/>
            </a:xfrm>
            <a:prstGeom prst="roundRect">
              <a:avLst>
                <a:gd name="adj" fmla="val 16667"/>
              </a:avLst>
            </a:prstGeom>
            <a:noFill/>
            <a:ln w="57150">
              <a:solidFill>
                <a:srgbClr val="76838F"/>
              </a:solidFill>
              <a:round/>
              <a:headEnd/>
              <a:tailEn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800" b="1" i="0" u="none" strike="noStrike" kern="1200" cap="none" spc="0" normalizeH="0" baseline="0" noProof="0" dirty="0">
                  <a:ln>
                    <a:noFill/>
                  </a:ln>
                  <a:solidFill>
                    <a:prstClr val="black"/>
                  </a:solidFill>
                  <a:effectLst/>
                  <a:uLnTx/>
                  <a:uFillTx/>
                  <a:latin typeface="Tahoma" pitchFamily="34" charset="0"/>
                  <a:ea typeface="+mn-ea"/>
                  <a:cs typeface="+mn-cs"/>
                </a:rPr>
                <a:t>Dictamen </a:t>
              </a:r>
              <a:r>
                <a:rPr kumimoji="0" lang="es-ES_tradnl" sz="1800" b="1" i="0" u="none" strike="noStrike" kern="1200" cap="none" spc="0" normalizeH="0" baseline="0" noProof="0" dirty="0" err="1">
                  <a:ln>
                    <a:noFill/>
                  </a:ln>
                  <a:solidFill>
                    <a:prstClr val="black"/>
                  </a:solidFill>
                  <a:effectLst/>
                  <a:uLnTx/>
                  <a:uFillTx/>
                  <a:latin typeface="Tahoma" pitchFamily="34" charset="0"/>
                  <a:ea typeface="+mn-ea"/>
                  <a:cs typeface="+mn-cs"/>
                </a:rPr>
                <a:t>CEIm</a:t>
              </a:r>
              <a:endPar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endParaRPr>
            </a:p>
          </p:txBody>
        </p:sp>
      </p:grpSp>
    </p:spTree>
    <p:extLst>
      <p:ext uri="{BB962C8B-B14F-4D97-AF65-F5344CB8AC3E}">
        <p14:creationId xmlns:p14="http://schemas.microsoft.com/office/powerpoint/2010/main" val="413341728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1AFF5F4-3967-3702-FA70-2A5B690AA522}"/>
              </a:ext>
            </a:extLst>
          </p:cNvPr>
          <p:cNvPicPr>
            <a:picLocks noChangeAspect="1"/>
          </p:cNvPicPr>
          <p:nvPr/>
        </p:nvPicPr>
        <p:blipFill>
          <a:blip r:embed="rId2"/>
          <a:stretch>
            <a:fillRect/>
          </a:stretch>
        </p:blipFill>
        <p:spPr>
          <a:xfrm>
            <a:off x="576001" y="2772000"/>
            <a:ext cx="8171271" cy="3384000"/>
          </a:xfrm>
          <a:prstGeom prst="rect">
            <a:avLst/>
          </a:prstGeom>
        </p:spPr>
      </p:pic>
      <p:sp>
        <p:nvSpPr>
          <p:cNvPr id="2" name="Title 1"/>
          <p:cNvSpPr>
            <a:spLocks noGrp="1"/>
          </p:cNvSpPr>
          <p:nvPr>
            <p:ph type="title"/>
          </p:nvPr>
        </p:nvSpPr>
        <p:spPr/>
        <p:txBody>
          <a:bodyPr/>
          <a:lstStyle/>
          <a:p>
            <a:r>
              <a:rPr lang="es-ES_tradnl" dirty="0"/>
              <a:t>Tiempo de Inicio desde envío al CEIC</a:t>
            </a:r>
            <a:endParaRPr lang="es-ES" dirty="0">
              <a:solidFill>
                <a:srgbClr val="FF0000"/>
              </a:solidFill>
            </a:endParaRPr>
          </a:p>
        </p:txBody>
      </p:sp>
      <p:sp>
        <p:nvSpPr>
          <p:cNvPr id="20"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a:xfrm>
            <a:off x="8352000" y="6350023"/>
            <a:ext cx="5144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93</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12" name="Text Box 13"/>
          <p:cNvSpPr txBox="1">
            <a:spLocks noChangeArrowheads="1"/>
          </p:cNvSpPr>
          <p:nvPr/>
        </p:nvSpPr>
        <p:spPr bwMode="auto">
          <a:xfrm>
            <a:off x="4714876" y="2714620"/>
            <a:ext cx="4203700" cy="1200329"/>
          </a:xfrm>
          <a:prstGeom prst="rect">
            <a:avLst/>
          </a:prstGeom>
          <a:solidFill>
            <a:schemeClr val="bg1"/>
          </a:solidFill>
          <a:ln w="9525">
            <a:solidFill>
              <a:schemeClr val="tx1"/>
            </a:solid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800" b="0" i="0" u="none" strike="noStrike" kern="1200" cap="none" spc="0" normalizeH="0" baseline="0" noProof="0" dirty="0">
                <a:ln>
                  <a:noFill/>
                </a:ln>
                <a:solidFill>
                  <a:prstClr val="black"/>
                </a:solidFill>
                <a:effectLst/>
                <a:uLnTx/>
                <a:uFillTx/>
                <a:latin typeface="Tahoma" pitchFamily="34" charset="0"/>
                <a:ea typeface="+mn-ea"/>
                <a:cs typeface="+mn-cs"/>
              </a:rPr>
              <a:t>Tiempo desde el </a:t>
            </a:r>
            <a:r>
              <a:rPr kumimoji="0" lang="es-ES_tradnl" sz="1800" b="1" i="0" u="none" strike="noStrike" kern="1200" cap="none" spc="0" normalizeH="0" baseline="0" noProof="0" dirty="0">
                <a:ln>
                  <a:noFill/>
                </a:ln>
                <a:solidFill>
                  <a:prstClr val="black"/>
                </a:solidFill>
                <a:effectLst/>
                <a:uLnTx/>
                <a:uFillTx/>
                <a:latin typeface="Tahoma" pitchFamily="34" charset="0"/>
                <a:ea typeface="+mn-ea"/>
                <a:cs typeface="+mn-cs"/>
              </a:rPr>
              <a:t>envío</a:t>
            </a:r>
            <a:r>
              <a:rPr kumimoji="0" lang="es-ES_tradnl" sz="1800" b="0" i="0" u="none" strike="noStrike" kern="1200" cap="none" spc="0" normalizeH="0" baseline="0" noProof="0" dirty="0">
                <a:ln>
                  <a:noFill/>
                </a:ln>
                <a:solidFill>
                  <a:prstClr val="black"/>
                </a:solidFill>
                <a:effectLst/>
                <a:uLnTx/>
                <a:uFillTx/>
                <a:latin typeface="Tahoma" pitchFamily="34" charset="0"/>
                <a:ea typeface="+mn-ea"/>
                <a:cs typeface="+mn-cs"/>
              </a:rPr>
              <a:t> de la documentación </a:t>
            </a:r>
            <a:r>
              <a:rPr kumimoji="0" lang="es-ES_tradnl" sz="1800" b="1" i="0" u="none" strike="noStrike" kern="1200" cap="none" spc="0" normalizeH="0" baseline="0" noProof="0" dirty="0">
                <a:ln>
                  <a:noFill/>
                </a:ln>
                <a:solidFill>
                  <a:prstClr val="black"/>
                </a:solidFill>
                <a:effectLst/>
                <a:uLnTx/>
                <a:uFillTx/>
                <a:latin typeface="Tahoma" pitchFamily="34" charset="0"/>
                <a:ea typeface="+mn-ea"/>
                <a:cs typeface="+mn-cs"/>
              </a:rPr>
              <a:t>al CEIC</a:t>
            </a:r>
            <a:r>
              <a:rPr kumimoji="0" lang="es-ES_tradnl" sz="1800" b="0" i="0" u="none" strike="noStrike" kern="1200" cap="none" spc="0" normalizeH="0" baseline="0" noProof="0" dirty="0">
                <a:ln>
                  <a:noFill/>
                </a:ln>
                <a:solidFill>
                  <a:prstClr val="black"/>
                </a:solidFill>
                <a:effectLst/>
                <a:uLnTx/>
                <a:uFillTx/>
                <a:latin typeface="Tahoma" pitchFamily="34" charset="0"/>
                <a:ea typeface="+mn-ea"/>
                <a:cs typeface="+mn-cs"/>
              </a:rPr>
              <a:t> de referencia / AEMPS a la </a:t>
            </a:r>
            <a:r>
              <a:rPr kumimoji="0" lang="es-ES_tradnl" sz="1800" b="1" i="0" u="none" strike="noStrike" kern="1200" cap="none" spc="0" normalizeH="0" baseline="0" noProof="0" dirty="0">
                <a:ln>
                  <a:noFill/>
                </a:ln>
                <a:solidFill>
                  <a:prstClr val="black"/>
                </a:solidFill>
                <a:effectLst/>
                <a:uLnTx/>
                <a:uFillTx/>
                <a:latin typeface="Tahoma" pitchFamily="34" charset="0"/>
                <a:ea typeface="+mn-ea"/>
                <a:cs typeface="+mn-cs"/>
              </a:rPr>
              <a:t>inclusión del primer paciente</a:t>
            </a:r>
            <a:endPar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endParaRPr>
          </a:p>
        </p:txBody>
      </p:sp>
      <p:sp>
        <p:nvSpPr>
          <p:cNvPr id="13" name="Text Box 14"/>
          <p:cNvSpPr txBox="1">
            <a:spLocks noChangeArrowheads="1"/>
          </p:cNvSpPr>
          <p:nvPr/>
        </p:nvSpPr>
        <p:spPr bwMode="auto">
          <a:xfrm>
            <a:off x="325438" y="2520000"/>
            <a:ext cx="2174875" cy="923330"/>
          </a:xfrm>
          <a:prstGeom prst="rect">
            <a:avLst/>
          </a:prstGeom>
          <a:solidFill>
            <a:schemeClr val="bg1"/>
          </a:solidFill>
          <a:ln w="9525">
            <a:solidFill>
              <a:schemeClr val="tx1"/>
            </a:solidFill>
            <a:miter lim="800000"/>
            <a:headEnd/>
            <a:tailEnd/>
          </a:ln>
          <a:effectLst/>
        </p:spPr>
        <p:txBody>
          <a:bodyPr>
            <a:spAutoFit/>
          </a:bodyPr>
          <a:lstStyle/>
          <a:p>
            <a:pPr lvl="0">
              <a:defRPr/>
            </a:pPr>
            <a:r>
              <a:rPr lang="es-ES_tradnl" b="1" dirty="0">
                <a:latin typeface="Tahoma" pitchFamily="34" charset="0"/>
              </a:rPr>
              <a:t>473</a:t>
            </a:r>
            <a:r>
              <a:rPr kumimoji="0" lang="en-GB" sz="1800" b="1" i="0" u="none" strike="noStrike" kern="1200" cap="none" spc="0" normalizeH="0" baseline="0" noProof="0" dirty="0">
                <a:ln>
                  <a:noFill/>
                </a:ln>
                <a:effectLst/>
                <a:uLnTx/>
                <a:uFillTx/>
                <a:latin typeface="Tahoma" pitchFamily="34" charset="0"/>
                <a:ea typeface="+mn-ea"/>
                <a:cs typeface="+mn-cs"/>
              </a:rPr>
              <a:t> </a:t>
            </a:r>
            <a:r>
              <a:rPr kumimoji="0" lang="en-GB" sz="1800" b="1" i="0" u="none" strike="noStrike" kern="1200" cap="none" spc="0" normalizeH="0" baseline="0" noProof="0" dirty="0" err="1">
                <a:ln>
                  <a:noFill/>
                </a:ln>
                <a:effectLst/>
                <a:uLnTx/>
                <a:uFillTx/>
                <a:latin typeface="Tahoma" pitchFamily="34" charset="0"/>
                <a:ea typeface="+mn-ea"/>
                <a:cs typeface="+mn-cs"/>
              </a:rPr>
              <a:t>ensayos</a:t>
            </a:r>
            <a:endParaRPr kumimoji="0" lang="en-GB" sz="1800" b="1" i="0" u="none" strike="noStrike" kern="1200" cap="none" spc="0" normalizeH="0" baseline="0" noProof="0" dirty="0">
              <a:ln>
                <a:noFill/>
              </a:ln>
              <a:effectLst/>
              <a:uLnTx/>
              <a:uFillTx/>
              <a:latin typeface="Tahoma" pitchFamily="34" charset="0"/>
              <a:ea typeface="+mn-ea"/>
              <a:cs typeface="+mn-cs"/>
            </a:endParaRPr>
          </a:p>
          <a:p>
            <a:pPr lvl="0">
              <a:defRPr/>
            </a:pPr>
            <a:r>
              <a:rPr lang="en-GB" dirty="0">
                <a:latin typeface="Tahoma" pitchFamily="34" charset="0"/>
              </a:rPr>
              <a:t>936 </a:t>
            </a:r>
            <a:r>
              <a:rPr kumimoji="0" lang="en-GB" sz="1800" b="0" i="0" u="none" strike="noStrike" kern="1200" cap="none" spc="0" normalizeH="0" baseline="0" noProof="0" dirty="0" err="1">
                <a:ln>
                  <a:noFill/>
                </a:ln>
                <a:effectLst/>
                <a:uLnTx/>
                <a:uFillTx/>
                <a:latin typeface="Tahoma" pitchFamily="34" charset="0"/>
                <a:ea typeface="+mn-ea"/>
                <a:cs typeface="+mn-cs"/>
              </a:rPr>
              <a:t>participaciones</a:t>
            </a:r>
            <a:r>
              <a:rPr kumimoji="0" lang="en-GB" sz="1800" b="0" i="0" u="none" strike="noStrike" kern="1200" cap="none" spc="0" normalizeH="0" baseline="0" noProof="0" dirty="0">
                <a:ln>
                  <a:noFill/>
                </a:ln>
                <a:effectLst/>
                <a:uLnTx/>
                <a:uFillTx/>
                <a:latin typeface="Tahoma" pitchFamily="34" charset="0"/>
                <a:ea typeface="+mn-ea"/>
                <a:cs typeface="+mn-cs"/>
              </a:rPr>
              <a:t> (de </a:t>
            </a:r>
            <a:r>
              <a:rPr lang="en-GB" dirty="0">
                <a:latin typeface="Tahoma" pitchFamily="34" charset="0"/>
              </a:rPr>
              <a:t>4.837 </a:t>
            </a:r>
            <a:r>
              <a:rPr kumimoji="0" lang="en-GB" sz="1800" b="0" i="0" u="none" strike="noStrike" kern="1200" cap="none" spc="0" normalizeH="0" baseline="0" noProof="0" dirty="0" err="1">
                <a:ln>
                  <a:noFill/>
                </a:ln>
                <a:effectLst/>
                <a:uLnTx/>
                <a:uFillTx/>
                <a:latin typeface="Tahoma" pitchFamily="34" charset="0"/>
                <a:ea typeface="+mn-ea"/>
                <a:cs typeface="+mn-cs"/>
              </a:rPr>
              <a:t>en</a:t>
            </a:r>
            <a:r>
              <a:rPr kumimoji="0" lang="en-GB" sz="1800" b="0" i="0" u="none" strike="noStrike" kern="1200" cap="none" spc="0" normalizeH="0" baseline="0" noProof="0" dirty="0">
                <a:ln>
                  <a:noFill/>
                </a:ln>
                <a:effectLst/>
                <a:uLnTx/>
                <a:uFillTx/>
                <a:latin typeface="Tahoma" pitchFamily="34" charset="0"/>
                <a:ea typeface="+mn-ea"/>
                <a:cs typeface="+mn-cs"/>
              </a:rPr>
              <a:t> total)</a:t>
            </a:r>
          </a:p>
        </p:txBody>
      </p:sp>
      <p:sp>
        <p:nvSpPr>
          <p:cNvPr id="14" name="Text Box 15"/>
          <p:cNvSpPr txBox="1">
            <a:spLocks noChangeArrowheads="1"/>
          </p:cNvSpPr>
          <p:nvPr/>
        </p:nvSpPr>
        <p:spPr bwMode="auto">
          <a:xfrm>
            <a:off x="366712" y="4411398"/>
            <a:ext cx="2549104" cy="646331"/>
          </a:xfrm>
          <a:prstGeom prst="rect">
            <a:avLst/>
          </a:prstGeom>
          <a:solidFill>
            <a:schemeClr val="bg1"/>
          </a:solidFill>
          <a:ln w="9525">
            <a:solidFill>
              <a:schemeClr val="tx1"/>
            </a:solidFill>
            <a:miter lim="800000"/>
            <a:headEnd/>
            <a:tailEnd/>
          </a:ln>
          <a:effectLst/>
        </p:spPr>
        <p:txBody>
          <a:bodyPr wrap="square">
            <a:spAutoFit/>
          </a:bodyPr>
          <a:lstStyle/>
          <a:p>
            <a:pPr lvl="0">
              <a:defRPr/>
            </a:pPr>
            <a:r>
              <a:rPr lang="es-ES_tradnl" sz="1800" dirty="0">
                <a:latin typeface="Tahoma" pitchFamily="34" charset="0"/>
              </a:rPr>
              <a:t>4.162</a:t>
            </a:r>
            <a:r>
              <a:rPr kumimoji="0" lang="en-GB" sz="1800" b="1" i="0" u="none" strike="noStrike" kern="1200" cap="none" spc="0" normalizeH="0" baseline="0" noProof="0" dirty="0">
                <a:ln>
                  <a:noFill/>
                </a:ln>
                <a:effectLst/>
                <a:uLnTx/>
                <a:uFillTx/>
                <a:latin typeface="Tahoma" pitchFamily="34" charset="0"/>
                <a:ea typeface="+mn-ea"/>
                <a:cs typeface="+mn-cs"/>
              </a:rPr>
              <a:t> </a:t>
            </a:r>
            <a:r>
              <a:rPr kumimoji="0" lang="en-GB" sz="1800" b="1" i="0" u="none" strike="noStrike" kern="1200" cap="none" spc="0" normalizeH="0" baseline="0" noProof="0" dirty="0" err="1">
                <a:ln>
                  <a:noFill/>
                </a:ln>
                <a:effectLst/>
                <a:uLnTx/>
                <a:uFillTx/>
                <a:latin typeface="Tahoma" pitchFamily="34" charset="0"/>
                <a:ea typeface="+mn-ea"/>
                <a:cs typeface="+mn-cs"/>
              </a:rPr>
              <a:t>ensayos</a:t>
            </a:r>
            <a:endParaRPr kumimoji="0" lang="en-GB" sz="1800" b="1" i="0" u="none" strike="noStrike" kern="1200" cap="none" spc="0" normalizeH="0" baseline="0" noProof="0" dirty="0">
              <a:ln>
                <a:noFill/>
              </a:ln>
              <a:effectLst/>
              <a:uLnTx/>
              <a:uFillTx/>
              <a:latin typeface="Tahoma" pitchFamily="34" charset="0"/>
              <a:ea typeface="+mn-ea"/>
              <a:cs typeface="+mn-cs"/>
            </a:endParaRPr>
          </a:p>
          <a:p>
            <a:pPr lvl="0">
              <a:defRPr/>
            </a:pPr>
            <a:r>
              <a:rPr lang="en-GB" dirty="0">
                <a:latin typeface="Tahoma" pitchFamily="34" charset="0"/>
              </a:rPr>
              <a:t>30.985 </a:t>
            </a:r>
            <a:r>
              <a:rPr kumimoji="0" lang="en-GB" sz="1800" b="0" i="0" u="none" strike="noStrike" kern="1200" cap="none" spc="0" normalizeH="0" baseline="0" noProof="0" dirty="0" err="1">
                <a:ln>
                  <a:noFill/>
                </a:ln>
                <a:effectLst/>
                <a:uLnTx/>
                <a:uFillTx/>
                <a:latin typeface="Tahoma" pitchFamily="34" charset="0"/>
                <a:ea typeface="+mn-ea"/>
                <a:cs typeface="+mn-cs"/>
              </a:rPr>
              <a:t>participaciones</a:t>
            </a:r>
            <a:endParaRPr kumimoji="0" lang="en-GB" sz="1800" b="0" i="0" u="none" strike="noStrike" kern="1200" cap="none" spc="0" normalizeH="0" baseline="0" noProof="0" dirty="0">
              <a:ln>
                <a:noFill/>
              </a:ln>
              <a:effectLst/>
              <a:uLnTx/>
              <a:uFillTx/>
              <a:latin typeface="Tahoma" pitchFamily="34" charset="0"/>
              <a:ea typeface="+mn-ea"/>
              <a:cs typeface="+mn-cs"/>
            </a:endParaRPr>
          </a:p>
        </p:txBody>
      </p:sp>
      <p:sp>
        <p:nvSpPr>
          <p:cNvPr id="15" name="Rectangle 16"/>
          <p:cNvSpPr>
            <a:spLocks noChangeArrowheads="1"/>
          </p:cNvSpPr>
          <p:nvPr/>
        </p:nvSpPr>
        <p:spPr bwMode="auto">
          <a:xfrm>
            <a:off x="1262500" y="3514461"/>
            <a:ext cx="1958975" cy="376237"/>
          </a:xfrm>
          <a:prstGeom prst="rect">
            <a:avLst/>
          </a:prstGeom>
          <a:solidFill>
            <a:schemeClr val="bg1"/>
          </a:solidFill>
          <a:ln w="9525">
            <a:solidFill>
              <a:schemeClr val="tx1"/>
            </a:solidFill>
            <a:miter lim="800000"/>
            <a:headEnd/>
            <a:tailEnd/>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Tahoma" pitchFamily="34" charset="0"/>
                <a:ea typeface="+mn-ea"/>
                <a:cs typeface="+mn-cs"/>
              </a:rPr>
              <a:t>Menor 100 días</a:t>
            </a:r>
            <a:endParaRPr kumimoji="0" lang="es-ES" sz="1800" b="1"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16" name="Rectangle 17"/>
          <p:cNvSpPr>
            <a:spLocks noChangeArrowheads="1"/>
          </p:cNvSpPr>
          <p:nvPr/>
        </p:nvSpPr>
        <p:spPr bwMode="auto">
          <a:xfrm>
            <a:off x="4438650" y="4941168"/>
            <a:ext cx="877888" cy="376238"/>
          </a:xfrm>
          <a:prstGeom prst="rect">
            <a:avLst/>
          </a:prstGeom>
          <a:solidFill>
            <a:schemeClr val="bg1"/>
          </a:solidFill>
          <a:ln w="9525">
            <a:solidFill>
              <a:schemeClr val="tx1"/>
            </a:solidFill>
            <a:miter lim="800000"/>
            <a:headEnd/>
            <a:tailEnd/>
          </a:ln>
          <a:effectLst/>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800" b="1" i="0" u="none" strike="noStrike" kern="1200" cap="none" spc="0" normalizeH="0" baseline="0" noProof="0">
                <a:ln>
                  <a:noFill/>
                </a:ln>
                <a:solidFill>
                  <a:prstClr val="black"/>
                </a:solidFill>
                <a:effectLst/>
                <a:uLnTx/>
                <a:uFillTx/>
                <a:latin typeface="Tahoma" pitchFamily="34" charset="0"/>
                <a:ea typeface="+mn-ea"/>
                <a:cs typeface="+mn-cs"/>
              </a:rPr>
              <a:t>Todos</a:t>
            </a:r>
            <a:endParaRPr kumimoji="0" lang="es-ES" sz="1800" b="1" i="0" u="none" strike="noStrike" kern="1200" cap="none" spc="0" normalizeH="0" baseline="0" noProof="0">
              <a:ln>
                <a:noFill/>
              </a:ln>
              <a:solidFill>
                <a:prstClr val="black"/>
              </a:solidFill>
              <a:effectLst/>
              <a:uLnTx/>
              <a:uFillTx/>
              <a:latin typeface="Tahoma" pitchFamily="34" charset="0"/>
              <a:ea typeface="+mn-ea"/>
              <a:cs typeface="+mn-cs"/>
            </a:endParaRPr>
          </a:p>
        </p:txBody>
      </p:sp>
      <p:sp>
        <p:nvSpPr>
          <p:cNvPr id="17" name="Text Box 18"/>
          <p:cNvSpPr txBox="1">
            <a:spLocks noChangeArrowheads="1"/>
          </p:cNvSpPr>
          <p:nvPr/>
        </p:nvSpPr>
        <p:spPr bwMode="auto">
          <a:xfrm>
            <a:off x="5626100" y="4157403"/>
            <a:ext cx="3136900" cy="346075"/>
          </a:xfrm>
          <a:prstGeom prst="rect">
            <a:avLst/>
          </a:prstGeom>
          <a:solidFill>
            <a:srgbClr val="DDDDDD"/>
          </a:solidFill>
          <a:ln w="9525">
            <a:solidFill>
              <a:schemeClr val="tx1"/>
            </a:solid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600" b="0" i="0" u="none" strike="noStrike" kern="1200" cap="none" spc="0" normalizeH="0" baseline="0" noProof="0">
                <a:ln>
                  <a:noFill/>
                </a:ln>
                <a:solidFill>
                  <a:prstClr val="black"/>
                </a:solidFill>
                <a:effectLst/>
                <a:uLnTx/>
                <a:uFillTx/>
                <a:latin typeface="Verdana" pitchFamily="34" charset="0"/>
                <a:ea typeface="+mn-ea"/>
                <a:cs typeface="+mn-cs"/>
              </a:rPr>
              <a:t>Mediana de tiempos en días</a:t>
            </a:r>
            <a:endParaRPr kumimoji="0" lang="es-ES" sz="1600" b="0" i="0" u="none" strike="noStrike" kern="1200" cap="none" spc="0" normalizeH="0" baseline="0" noProof="0">
              <a:ln>
                <a:noFill/>
              </a:ln>
              <a:solidFill>
                <a:prstClr val="black"/>
              </a:solidFill>
              <a:effectLst/>
              <a:uLnTx/>
              <a:uFillTx/>
              <a:latin typeface="Verdana" pitchFamily="34" charset="0"/>
              <a:ea typeface="+mn-ea"/>
              <a:cs typeface="+mn-cs"/>
            </a:endParaRPr>
          </a:p>
        </p:txBody>
      </p:sp>
      <p:sp>
        <p:nvSpPr>
          <p:cNvPr id="18" name="Rectangle 12"/>
          <p:cNvSpPr>
            <a:spLocks noChangeArrowheads="1"/>
          </p:cNvSpPr>
          <p:nvPr/>
        </p:nvSpPr>
        <p:spPr bwMode="auto">
          <a:xfrm>
            <a:off x="325438" y="928670"/>
            <a:ext cx="8493125" cy="1535660"/>
          </a:xfrm>
          <a:prstGeom prst="rect">
            <a:avLst/>
          </a:prstGeom>
          <a:solidFill>
            <a:schemeClr val="bg1">
              <a:lumMod val="95000"/>
            </a:schemeClr>
          </a:solidFill>
          <a:ln w="9525">
            <a:noFill/>
            <a:miter lim="800000"/>
            <a:headEnd/>
            <a:tailEnd/>
          </a:ln>
          <a:effectLst/>
        </p:spPr>
        <p:txBody>
          <a:bodyPr tIns="118800" bIns="118800">
            <a:spAutoFit/>
          </a:bodyPr>
          <a:lstStyle/>
          <a:p>
            <a:pPr marL="0" marR="0" lvl="0" indent="0" algn="l" defTabSz="914400" rtl="0" eaLnBrk="0" fontAlgn="auto" latinLnBrk="0" hangingPunct="0">
              <a:lnSpc>
                <a:spcPct val="90000"/>
              </a:lnSpc>
              <a:spcBef>
                <a:spcPts val="0"/>
              </a:spcBef>
              <a:spcAft>
                <a:spcPts val="600"/>
              </a:spcAft>
              <a:buClrTx/>
              <a:buSzPct val="75000"/>
              <a:buFont typeface="Wingdings" pitchFamily="2" charset="2"/>
              <a:buNone/>
              <a:tabLst/>
              <a:defRPr/>
            </a:pPr>
            <a:r>
              <a:rPr kumimoji="0" lang="es-ES_tradnl" sz="2200" b="0" i="0" u="none" strike="noStrike" kern="1200" cap="none" spc="0" normalizeH="0" baseline="0" noProof="0" dirty="0">
                <a:ln>
                  <a:noFill/>
                </a:ln>
                <a:solidFill>
                  <a:srgbClr val="2D2323"/>
                </a:solidFill>
                <a:effectLst/>
                <a:uLnTx/>
                <a:uFillTx/>
                <a:latin typeface="Tahoma" pitchFamily="34" charset="0"/>
                <a:ea typeface="+mn-ea"/>
                <a:cs typeface="+mn-cs"/>
              </a:rPr>
              <a:t>En </a:t>
            </a:r>
            <a:r>
              <a:rPr kumimoji="0" lang="es-ES_tradnl" sz="2200" b="0" i="0" u="none" strike="noStrike" kern="1200" cap="none" spc="0" normalizeH="0" baseline="0" noProof="0" dirty="0" err="1">
                <a:ln>
                  <a:noFill/>
                </a:ln>
                <a:solidFill>
                  <a:srgbClr val="2D2323"/>
                </a:solidFill>
                <a:effectLst/>
                <a:uLnTx/>
                <a:uFillTx/>
                <a:latin typeface="Tahoma" pitchFamily="34" charset="0"/>
                <a:ea typeface="+mn-ea"/>
                <a:cs typeface="+mn-cs"/>
              </a:rPr>
              <a:t>BDMetrics</a:t>
            </a:r>
            <a:r>
              <a:rPr kumimoji="0" lang="es-ES_tradnl" sz="2200"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2200" b="0" i="0" u="none" strike="noStrike" kern="1200" cap="none" spc="0" normalizeH="0" baseline="0" noProof="0" dirty="0">
                <a:ln>
                  <a:noFill/>
                </a:ln>
                <a:effectLst/>
                <a:uLnTx/>
                <a:uFillTx/>
                <a:latin typeface="Tahoma" pitchFamily="34" charset="0"/>
                <a:ea typeface="+mn-ea"/>
                <a:cs typeface="+mn-cs"/>
              </a:rPr>
              <a:t>hay </a:t>
            </a:r>
            <a:r>
              <a:rPr lang="es-ES_tradnl" sz="2200" b="1" dirty="0">
                <a:latin typeface="Tahoma" pitchFamily="34" charset="0"/>
              </a:rPr>
              <a:t>473</a:t>
            </a:r>
            <a:r>
              <a:rPr kumimoji="0" lang="es-ES_tradnl" sz="2200" b="1" i="0" u="none" strike="noStrike" kern="1200" cap="none" spc="0" normalizeH="0" baseline="0" noProof="0" dirty="0">
                <a:ln>
                  <a:noFill/>
                </a:ln>
                <a:effectLst/>
                <a:uLnTx/>
                <a:uFillTx/>
                <a:latin typeface="Tahoma" pitchFamily="34" charset="0"/>
                <a:ea typeface="+mn-ea"/>
                <a:cs typeface="+mn-cs"/>
              </a:rPr>
              <a:t> ensayos </a:t>
            </a:r>
            <a:r>
              <a:rPr kumimoji="0" lang="es-ES_tradnl" sz="2200" b="1" i="0" u="none" strike="noStrike" kern="1200" cap="none" spc="0" normalizeH="0" baseline="0" noProof="0" dirty="0">
                <a:ln>
                  <a:noFill/>
                </a:ln>
                <a:solidFill>
                  <a:srgbClr val="2D2323"/>
                </a:solidFill>
                <a:effectLst/>
                <a:uLnTx/>
                <a:uFillTx/>
                <a:latin typeface="Tahoma" pitchFamily="34" charset="0"/>
                <a:ea typeface="+mn-ea"/>
                <a:cs typeface="+mn-cs"/>
              </a:rPr>
              <a:t>clínicos</a:t>
            </a:r>
            <a:r>
              <a:rPr kumimoji="0" lang="es-ES_tradnl" sz="2200" b="0" i="0" u="none" strike="noStrike" kern="1200" cap="none" spc="0" normalizeH="0" baseline="0" noProof="0" dirty="0">
                <a:ln>
                  <a:noFill/>
                </a:ln>
                <a:solidFill>
                  <a:srgbClr val="2D2323"/>
                </a:solidFill>
                <a:effectLst/>
                <a:uLnTx/>
                <a:uFillTx/>
                <a:latin typeface="Tahoma" pitchFamily="34" charset="0"/>
                <a:ea typeface="+mn-ea"/>
                <a:cs typeface="+mn-cs"/>
              </a:rPr>
              <a:t> en los que algún centro logra comenzar el ensayo </a:t>
            </a:r>
            <a:r>
              <a:rPr kumimoji="0" lang="es-ES_tradnl" sz="2200" b="1" i="0" u="none" strike="noStrike" kern="1200" cap="none" spc="0" normalizeH="0" baseline="0" noProof="0" dirty="0">
                <a:ln>
                  <a:noFill/>
                </a:ln>
                <a:solidFill>
                  <a:srgbClr val="2D2323"/>
                </a:solidFill>
                <a:effectLst/>
                <a:uLnTx/>
                <a:uFillTx/>
                <a:latin typeface="Tahoma" pitchFamily="34" charset="0"/>
                <a:ea typeface="+mn-ea"/>
                <a:cs typeface="+mn-cs"/>
              </a:rPr>
              <a:t>en menos de 100 días</a:t>
            </a:r>
            <a:r>
              <a:rPr kumimoji="0" lang="es-ES_tradnl" sz="2200" b="0" i="0" u="none" strike="noStrike" kern="1200" cap="none" spc="0" normalizeH="0" baseline="0" noProof="0" dirty="0">
                <a:ln>
                  <a:noFill/>
                </a:ln>
                <a:solidFill>
                  <a:srgbClr val="2D2323"/>
                </a:solidFill>
                <a:effectLst/>
                <a:uLnTx/>
                <a:uFillTx/>
                <a:latin typeface="Tahoma" pitchFamily="34" charset="0"/>
                <a:ea typeface="+mn-ea"/>
                <a:cs typeface="+mn-cs"/>
              </a:rPr>
              <a:t>.</a:t>
            </a:r>
          </a:p>
          <a:p>
            <a:pPr lvl="0" eaLnBrk="0" hangingPunct="0">
              <a:lnSpc>
                <a:spcPct val="90000"/>
              </a:lnSpc>
              <a:spcAft>
                <a:spcPts val="600"/>
              </a:spcAft>
              <a:buSzPct val="75000"/>
              <a:defRPr/>
            </a:pPr>
            <a:r>
              <a:rPr kumimoji="0" lang="es-ES_tradnl" sz="2200" b="0" i="0" u="none" strike="noStrike" kern="1200" cap="none" spc="0" normalizeH="0" baseline="0" noProof="0" dirty="0">
                <a:ln>
                  <a:noFill/>
                </a:ln>
                <a:solidFill>
                  <a:srgbClr val="2D2323"/>
                </a:solidFill>
                <a:effectLst/>
                <a:uLnTx/>
                <a:uFillTx/>
                <a:latin typeface="Tahoma" pitchFamily="34" charset="0"/>
                <a:ea typeface="+mn-ea"/>
                <a:cs typeface="+mn-cs"/>
              </a:rPr>
              <a:t>La </a:t>
            </a:r>
            <a:r>
              <a:rPr kumimoji="0" lang="es-ES_tradnl" sz="2200" b="1" i="0" u="none" strike="noStrike" kern="1200" cap="none" spc="0" normalizeH="0" baseline="0" noProof="0" dirty="0">
                <a:ln>
                  <a:noFill/>
                </a:ln>
                <a:solidFill>
                  <a:srgbClr val="2D2323"/>
                </a:solidFill>
                <a:effectLst/>
                <a:uLnTx/>
                <a:uFillTx/>
                <a:latin typeface="Tahoma" pitchFamily="34" charset="0"/>
                <a:ea typeface="+mn-ea"/>
                <a:cs typeface="+mn-cs"/>
              </a:rPr>
              <a:t>tipología</a:t>
            </a:r>
            <a:r>
              <a:rPr kumimoji="0" lang="es-ES_tradnl" sz="2200" b="0" i="0" u="none" strike="noStrike" kern="1200" cap="none" spc="0" normalizeH="0" baseline="0" noProof="0" dirty="0">
                <a:ln>
                  <a:noFill/>
                </a:ln>
                <a:solidFill>
                  <a:srgbClr val="2D2323"/>
                </a:solidFill>
                <a:effectLst/>
                <a:uLnTx/>
                <a:uFillTx/>
                <a:latin typeface="Tahoma" pitchFamily="34" charset="0"/>
                <a:ea typeface="+mn-ea"/>
                <a:cs typeface="+mn-cs"/>
              </a:rPr>
              <a:t> de estos ensayos </a:t>
            </a:r>
            <a:r>
              <a:rPr kumimoji="0" lang="es-ES_tradnl" sz="2200" b="1" i="0" u="none" strike="noStrike" kern="1200" cap="none" spc="0" normalizeH="0" baseline="0" noProof="0" dirty="0">
                <a:ln>
                  <a:noFill/>
                </a:ln>
                <a:solidFill>
                  <a:srgbClr val="2D2323"/>
                </a:solidFill>
                <a:effectLst/>
                <a:uLnTx/>
                <a:uFillTx/>
                <a:latin typeface="Tahoma" pitchFamily="34" charset="0"/>
                <a:ea typeface="+mn-ea"/>
                <a:cs typeface="+mn-cs"/>
              </a:rPr>
              <a:t>no es muy distinta</a:t>
            </a:r>
            <a:r>
              <a:rPr kumimoji="0" lang="es-ES_tradnl" sz="2200" b="0" i="0" u="none" strike="noStrike" kern="1200" cap="none" spc="0" normalizeH="0" baseline="0" noProof="0" dirty="0">
                <a:ln>
                  <a:noFill/>
                </a:ln>
                <a:solidFill>
                  <a:srgbClr val="2D2323"/>
                </a:solidFill>
                <a:effectLst/>
                <a:uLnTx/>
                <a:uFillTx/>
                <a:latin typeface="Tahoma" pitchFamily="34" charset="0"/>
                <a:ea typeface="+mn-ea"/>
                <a:cs typeface="+mn-cs"/>
              </a:rPr>
              <a:t> de la del conjunto </a:t>
            </a:r>
            <a:r>
              <a:rPr kumimoji="0" lang="es-ES_tradnl" sz="2200" b="0" i="0" u="none" strike="noStrike" kern="1200" cap="none" spc="0" normalizeH="0" baseline="0" noProof="0" dirty="0">
                <a:ln>
                  <a:noFill/>
                </a:ln>
                <a:effectLst/>
                <a:uLnTx/>
                <a:uFillTx/>
                <a:latin typeface="Tahoma" pitchFamily="34" charset="0"/>
                <a:ea typeface="+mn-ea"/>
                <a:cs typeface="+mn-cs"/>
              </a:rPr>
              <a:t>de los </a:t>
            </a:r>
            <a:r>
              <a:rPr lang="es-ES_tradnl" sz="2200" dirty="0">
                <a:latin typeface="Tahoma" pitchFamily="34" charset="0"/>
              </a:rPr>
              <a:t>4.162 </a:t>
            </a:r>
            <a:r>
              <a:rPr kumimoji="0" lang="es-ES_tradnl" sz="2200" b="0" i="0" u="none" strike="noStrike" kern="1200" cap="none" spc="0" normalizeH="0" baseline="0" noProof="0" dirty="0">
                <a:ln>
                  <a:noFill/>
                </a:ln>
                <a:effectLst/>
                <a:uLnTx/>
                <a:uFillTx/>
                <a:latin typeface="Tahoma" pitchFamily="34" charset="0"/>
                <a:ea typeface="+mn-ea"/>
                <a:cs typeface="+mn-cs"/>
              </a:rPr>
              <a:t>ensayos </a:t>
            </a:r>
            <a:r>
              <a:rPr kumimoji="0" lang="es-ES_tradnl" sz="2200" b="0" i="0" u="none" strike="noStrike" kern="1200" cap="none" spc="0" normalizeH="0" baseline="0" noProof="0" dirty="0">
                <a:ln>
                  <a:noFill/>
                </a:ln>
                <a:solidFill>
                  <a:srgbClr val="2D2323"/>
                </a:solidFill>
                <a:effectLst/>
                <a:uLnTx/>
                <a:uFillTx/>
                <a:latin typeface="Tahoma" pitchFamily="34" charset="0"/>
                <a:ea typeface="+mn-ea"/>
                <a:cs typeface="+mn-cs"/>
              </a:rPr>
              <a:t>incluidos en </a:t>
            </a:r>
            <a:r>
              <a:rPr kumimoji="0" lang="es-ES_tradnl" sz="2200" b="0" i="0" u="none" strike="noStrike" kern="1200" cap="none" spc="0" normalizeH="0" baseline="0" noProof="0" dirty="0" err="1">
                <a:ln>
                  <a:noFill/>
                </a:ln>
                <a:solidFill>
                  <a:srgbClr val="2D2323"/>
                </a:solidFill>
                <a:effectLst/>
                <a:uLnTx/>
                <a:uFillTx/>
                <a:latin typeface="Tahoma" pitchFamily="34" charset="0"/>
                <a:ea typeface="+mn-ea"/>
                <a:cs typeface="+mn-cs"/>
              </a:rPr>
              <a:t>BDMetrics</a:t>
            </a:r>
            <a:r>
              <a:rPr kumimoji="0" lang="es-ES_tradnl" sz="2200" b="0" i="0" u="none" strike="noStrike" kern="1200" cap="none" spc="0" normalizeH="0" baseline="0" noProof="0" dirty="0">
                <a:ln>
                  <a:noFill/>
                </a:ln>
                <a:solidFill>
                  <a:srgbClr val="2D2323"/>
                </a:solidFill>
                <a:effectLst/>
                <a:uLnTx/>
                <a:uFillTx/>
                <a:latin typeface="Tahoma" pitchFamily="34" charset="0"/>
                <a:ea typeface="+mn-ea"/>
                <a:cs typeface="+mn-cs"/>
              </a:rPr>
              <a:t>. </a:t>
            </a:r>
            <a:endParaRPr kumimoji="0" lang="es-ES" sz="22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3154791274"/>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BE85CD1F-7794-28CF-8817-806BD531E9E2}"/>
              </a:ext>
            </a:extLst>
          </p:cNvPr>
          <p:cNvPicPr>
            <a:picLocks noChangeAspect="1"/>
          </p:cNvPicPr>
          <p:nvPr/>
        </p:nvPicPr>
        <p:blipFill>
          <a:blip r:embed="rId2"/>
          <a:stretch>
            <a:fillRect/>
          </a:stretch>
        </p:blipFill>
        <p:spPr>
          <a:xfrm>
            <a:off x="1044000" y="1800000"/>
            <a:ext cx="6336692" cy="4356000"/>
          </a:xfrm>
          <a:prstGeom prst="rect">
            <a:avLst/>
          </a:prstGeom>
        </p:spPr>
      </p:pic>
      <p:sp>
        <p:nvSpPr>
          <p:cNvPr id="2" name="Title 1"/>
          <p:cNvSpPr>
            <a:spLocks noGrp="1"/>
          </p:cNvSpPr>
          <p:nvPr>
            <p:ph type="title"/>
          </p:nvPr>
        </p:nvSpPr>
        <p:spPr/>
        <p:txBody>
          <a:bodyPr/>
          <a:lstStyle/>
          <a:p>
            <a:r>
              <a:rPr lang="es-ES_tradnl" dirty="0"/>
              <a:t>Tiempo de Inicio desde envío al CEIC</a:t>
            </a:r>
            <a:endParaRPr lang="es-ES" dirty="0"/>
          </a:p>
        </p:txBody>
      </p:sp>
      <p:sp>
        <p:nvSpPr>
          <p:cNvPr id="3" name="Content Placeholder 2"/>
          <p:cNvSpPr>
            <a:spLocks noGrp="1"/>
          </p:cNvSpPr>
          <p:nvPr>
            <p:ph idx="1"/>
          </p:nvPr>
        </p:nvSpPr>
        <p:spPr>
          <a:xfrm>
            <a:off x="396000" y="980728"/>
            <a:ext cx="8352000" cy="646331"/>
          </a:xfrm>
        </p:spPr>
        <p:txBody>
          <a:bodyPr>
            <a:spAutoFit/>
          </a:bodyPr>
          <a:lstStyle/>
          <a:p>
            <a:pPr marL="0" indent="0"/>
            <a:r>
              <a:rPr lang="es-ES" sz="1800" dirty="0"/>
              <a:t>La proporción de participaciones de centros en ensayos que logran comenzar antes de 100 se reduce en los últimos dos años.</a:t>
            </a:r>
          </a:p>
        </p:txBody>
      </p:sp>
      <p:sp>
        <p:nvSpPr>
          <p:cNvPr id="10"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94</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Tree>
    <p:extLst>
      <p:ext uri="{BB962C8B-B14F-4D97-AF65-F5344CB8AC3E}">
        <p14:creationId xmlns:p14="http://schemas.microsoft.com/office/powerpoint/2010/main" val="125402618"/>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9DB156F5-C72C-25D5-D372-598D59003FAE}"/>
              </a:ext>
            </a:extLst>
          </p:cNvPr>
          <p:cNvPicPr>
            <a:picLocks noChangeAspect="1"/>
          </p:cNvPicPr>
          <p:nvPr/>
        </p:nvPicPr>
        <p:blipFill>
          <a:blip r:embed="rId2"/>
          <a:stretch>
            <a:fillRect/>
          </a:stretch>
        </p:blipFill>
        <p:spPr>
          <a:xfrm rot="5400000">
            <a:off x="3828919" y="1461660"/>
            <a:ext cx="3042168" cy="6334293"/>
          </a:xfrm>
          <a:prstGeom prst="rect">
            <a:avLst/>
          </a:prstGeom>
        </p:spPr>
      </p:pic>
      <p:pic>
        <p:nvPicPr>
          <p:cNvPr id="4" name="Imagen 3">
            <a:extLst>
              <a:ext uri="{FF2B5EF4-FFF2-40B4-BE49-F238E27FC236}">
                <a16:creationId xmlns:a16="http://schemas.microsoft.com/office/drawing/2014/main" id="{E7923C8A-1D3F-4310-A107-DD434345B42F}"/>
              </a:ext>
            </a:extLst>
          </p:cNvPr>
          <p:cNvPicPr>
            <a:picLocks noChangeAspect="1"/>
          </p:cNvPicPr>
          <p:nvPr/>
        </p:nvPicPr>
        <p:blipFill>
          <a:blip r:embed="rId3"/>
          <a:stretch>
            <a:fillRect/>
          </a:stretch>
        </p:blipFill>
        <p:spPr>
          <a:xfrm>
            <a:off x="432000" y="971253"/>
            <a:ext cx="3132000" cy="1789080"/>
          </a:xfrm>
          <a:prstGeom prst="rect">
            <a:avLst/>
          </a:prstGeom>
        </p:spPr>
      </p:pic>
      <p:sp>
        <p:nvSpPr>
          <p:cNvPr id="2" name="Title 1"/>
          <p:cNvSpPr>
            <a:spLocks noGrp="1"/>
          </p:cNvSpPr>
          <p:nvPr>
            <p:ph type="title"/>
          </p:nvPr>
        </p:nvSpPr>
        <p:spPr/>
        <p:txBody>
          <a:bodyPr/>
          <a:lstStyle/>
          <a:p>
            <a:r>
              <a:rPr lang="es-ES_tradnl" dirty="0"/>
              <a:t>Etapa Documentación</a:t>
            </a:r>
            <a:endParaRPr lang="es-ES" dirty="0">
              <a:solidFill>
                <a:srgbClr val="FF0000"/>
              </a:solidFill>
            </a:endParaRPr>
          </a:p>
        </p:txBody>
      </p:sp>
      <p:sp>
        <p:nvSpPr>
          <p:cNvPr id="4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95</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8" name="Rectangle 1032"/>
          <p:cNvSpPr>
            <a:spLocks noChangeArrowheads="1"/>
          </p:cNvSpPr>
          <p:nvPr/>
        </p:nvSpPr>
        <p:spPr bwMode="auto">
          <a:xfrm>
            <a:off x="590550" y="3173413"/>
            <a:ext cx="1974850" cy="1311275"/>
          </a:xfrm>
          <a:prstGeom prst="rect">
            <a:avLst/>
          </a:prstGeom>
          <a:solidFill>
            <a:srgbClr val="EAEAEA"/>
          </a:solidFill>
          <a:ln w="9525">
            <a:noFill/>
            <a:miter lim="800000"/>
            <a:headEnd/>
            <a:tailEnd/>
          </a:ln>
          <a:effec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2000" b="0" i="0" u="none" strike="noStrike" kern="1200" cap="none" spc="0" normalizeH="0" baseline="0" noProof="0">
                <a:ln>
                  <a:noFill/>
                </a:ln>
                <a:solidFill>
                  <a:srgbClr val="2D2323"/>
                </a:solidFill>
                <a:effectLst/>
                <a:uLnTx/>
                <a:uFillTx/>
                <a:latin typeface="Tahoma" pitchFamily="34" charset="0"/>
                <a:ea typeface="+mn-ea"/>
                <a:cs typeface="+mn-cs"/>
              </a:rPr>
              <a:t>Influencia de la </a:t>
            </a:r>
            <a:r>
              <a:rPr kumimoji="0" lang="es-ES_tradnl" sz="2000" b="1" i="0" u="none" strike="noStrike" kern="1200" cap="none" spc="0" normalizeH="0" baseline="0" noProof="0">
                <a:ln>
                  <a:noFill/>
                </a:ln>
                <a:solidFill>
                  <a:srgbClr val="2D2323"/>
                </a:solidFill>
                <a:effectLst/>
                <a:uLnTx/>
                <a:uFillTx/>
                <a:latin typeface="Tahoma" pitchFamily="34" charset="0"/>
                <a:ea typeface="+mn-ea"/>
                <a:cs typeface="+mn-cs"/>
              </a:rPr>
              <a:t>dimensión</a:t>
            </a:r>
            <a:r>
              <a:rPr kumimoji="0" lang="es-ES_tradnl" sz="2000" b="0" i="0" u="none" strike="noStrike" kern="1200" cap="none" spc="0" normalizeH="0" baseline="0" noProof="0">
                <a:ln>
                  <a:noFill/>
                </a:ln>
                <a:solidFill>
                  <a:srgbClr val="2D2323"/>
                </a:solidFill>
                <a:effectLst/>
                <a:uLnTx/>
                <a:uFillTx/>
                <a:latin typeface="Tahoma" pitchFamily="34" charset="0"/>
                <a:ea typeface="+mn-ea"/>
                <a:cs typeface="+mn-cs"/>
              </a:rPr>
              <a:t> </a:t>
            </a:r>
            <a:r>
              <a:rPr kumimoji="0" lang="es-ES_tradnl" sz="2000" b="1" i="0" u="none" strike="noStrike" kern="1200" cap="none" spc="0" normalizeH="0" baseline="0" noProof="0">
                <a:ln>
                  <a:noFill/>
                </a:ln>
                <a:solidFill>
                  <a:srgbClr val="2D2323"/>
                </a:solidFill>
                <a:effectLst/>
                <a:uLnTx/>
                <a:uFillTx/>
                <a:latin typeface="Tahoma" pitchFamily="34" charset="0"/>
                <a:ea typeface="+mn-ea"/>
                <a:cs typeface="+mn-cs"/>
              </a:rPr>
              <a:t>geográfica</a:t>
            </a:r>
            <a:r>
              <a:rPr kumimoji="0" lang="es-ES_tradnl" sz="2000" b="0" i="0" u="none" strike="noStrike" kern="1200" cap="none" spc="0" normalizeH="0" baseline="0" noProof="0">
                <a:ln>
                  <a:noFill/>
                </a:ln>
                <a:solidFill>
                  <a:srgbClr val="2D2323"/>
                </a:solidFill>
                <a:effectLst/>
                <a:uLnTx/>
                <a:uFillTx/>
                <a:latin typeface="Tahoma" pitchFamily="34" charset="0"/>
                <a:ea typeface="+mn-ea"/>
                <a:cs typeface="+mn-cs"/>
              </a:rPr>
              <a:t> del ensayo clínico</a:t>
            </a:r>
            <a:endParaRPr kumimoji="0" lang="es-ES" sz="2000" b="0" i="0" u="none" strike="noStrike" kern="1200" cap="none" spc="0" normalizeH="0" baseline="0" noProof="0">
              <a:ln>
                <a:noFill/>
              </a:ln>
              <a:solidFill>
                <a:srgbClr val="2D2323"/>
              </a:solidFill>
              <a:effectLst/>
              <a:uLnTx/>
              <a:uFillTx/>
              <a:latin typeface="Tahoma" pitchFamily="34" charset="0"/>
              <a:ea typeface="+mn-ea"/>
              <a:cs typeface="+mn-cs"/>
            </a:endParaRPr>
          </a:p>
        </p:txBody>
      </p:sp>
      <p:sp>
        <p:nvSpPr>
          <p:cNvPr id="9" name="Text Box 1033"/>
          <p:cNvSpPr txBox="1">
            <a:spLocks noChangeArrowheads="1"/>
          </p:cNvSpPr>
          <p:nvPr/>
        </p:nvSpPr>
        <p:spPr bwMode="auto">
          <a:xfrm>
            <a:off x="608013" y="4718050"/>
            <a:ext cx="1968500" cy="1200150"/>
          </a:xfrm>
          <a:prstGeom prst="rect">
            <a:avLst/>
          </a:prstGeom>
          <a:solidFill>
            <a:schemeClr val="bg1"/>
          </a:solidFill>
          <a:ln w="9525">
            <a:solidFill>
              <a:schemeClr val="tx1"/>
            </a:solidFill>
            <a:miter lim="800000"/>
            <a:headEnd/>
            <a:tailEnd/>
          </a:ln>
          <a:effec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15 días </a:t>
            </a:r>
            <a:r>
              <a:rPr kumimoji="0" lang="en-GB" sz="1800" b="1" i="0" u="none" strike="noStrike" kern="1200" cap="none" spc="0" normalizeH="0" baseline="0" noProof="0" dirty="0" err="1">
                <a:ln>
                  <a:noFill/>
                </a:ln>
                <a:solidFill>
                  <a:prstClr val="black"/>
                </a:solidFill>
                <a:effectLst/>
                <a:uLnTx/>
                <a:uFillTx/>
                <a:latin typeface="Tahoma" pitchFamily="34" charset="0"/>
                <a:ea typeface="+mn-ea"/>
                <a:cs typeface="+mn-cs"/>
              </a:rPr>
              <a:t>menos</a:t>
            </a: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(un 41%)</a:t>
            </a: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en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preparar</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la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documentación</a:t>
            </a:r>
            <a:endPar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endParaRPr>
          </a:p>
        </p:txBody>
      </p:sp>
      <p:sp>
        <p:nvSpPr>
          <p:cNvPr id="10" name="Rectangle 1031"/>
          <p:cNvSpPr>
            <a:spLocks noChangeArrowheads="1"/>
          </p:cNvSpPr>
          <p:nvPr/>
        </p:nvSpPr>
        <p:spPr bwMode="auto">
          <a:xfrm>
            <a:off x="4187825" y="1290638"/>
            <a:ext cx="4484688" cy="1006475"/>
          </a:xfrm>
          <a:prstGeom prst="rect">
            <a:avLst/>
          </a:prstGeom>
          <a:noFill/>
          <a:ln w="9525">
            <a:no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Tiempo desde la recepción del Protocolo Final al envío de la Documentación al CEIC de Referencia</a:t>
            </a:r>
          </a:p>
        </p:txBody>
      </p:sp>
      <p:sp>
        <p:nvSpPr>
          <p:cNvPr id="27" name="Text Box 1039">
            <a:extLst>
              <a:ext uri="{FF2B5EF4-FFF2-40B4-BE49-F238E27FC236}">
                <a16:creationId xmlns:a16="http://schemas.microsoft.com/office/drawing/2014/main" id="{28BDC792-4DB3-4A48-A4A9-36A8E0EC7625}"/>
              </a:ext>
            </a:extLst>
          </p:cNvPr>
          <p:cNvSpPr txBox="1">
            <a:spLocks noChangeArrowheads="1"/>
          </p:cNvSpPr>
          <p:nvPr/>
        </p:nvSpPr>
        <p:spPr bwMode="auto">
          <a:xfrm>
            <a:off x="4911043" y="3002845"/>
            <a:ext cx="1627188" cy="336550"/>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sz="16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nvGrpSpPr>
          <p:cNvPr id="46" name="Group 14">
            <a:extLst>
              <a:ext uri="{FF2B5EF4-FFF2-40B4-BE49-F238E27FC236}">
                <a16:creationId xmlns:a16="http://schemas.microsoft.com/office/drawing/2014/main" id="{D7C78DCE-9A6D-4A95-AFC0-C2C7056EACB0}"/>
              </a:ext>
            </a:extLst>
          </p:cNvPr>
          <p:cNvGrpSpPr>
            <a:grpSpLocks/>
          </p:cNvGrpSpPr>
          <p:nvPr/>
        </p:nvGrpSpPr>
        <p:grpSpPr bwMode="auto">
          <a:xfrm>
            <a:off x="4296668" y="2481255"/>
            <a:ext cx="4808539" cy="314324"/>
            <a:chOff x="2740" y="532"/>
            <a:chExt cx="3029" cy="198"/>
          </a:xfrm>
        </p:grpSpPr>
        <p:sp>
          <p:nvSpPr>
            <p:cNvPr id="47" name="Rectangle 15">
              <a:extLst>
                <a:ext uri="{FF2B5EF4-FFF2-40B4-BE49-F238E27FC236}">
                  <a16:creationId xmlns:a16="http://schemas.microsoft.com/office/drawing/2014/main" id="{6B2FF260-34C1-443E-9BFD-8F86D37E1280}"/>
                </a:ext>
              </a:extLst>
            </p:cNvPr>
            <p:cNvSpPr>
              <a:spLocks noChangeArrowheads="1"/>
            </p:cNvSpPr>
            <p:nvPr/>
          </p:nvSpPr>
          <p:spPr bwMode="auto">
            <a:xfrm>
              <a:off x="2740" y="593"/>
              <a:ext cx="387" cy="106"/>
            </a:xfrm>
            <a:prstGeom prst="rect">
              <a:avLst/>
            </a:prstGeom>
            <a:solidFill>
              <a:srgbClr val="F09686"/>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48" name="Line 16">
              <a:extLst>
                <a:ext uri="{FF2B5EF4-FFF2-40B4-BE49-F238E27FC236}">
                  <a16:creationId xmlns:a16="http://schemas.microsoft.com/office/drawing/2014/main" id="{397E4412-CAD3-4499-AF04-6E07393CE311}"/>
                </a:ext>
              </a:extLst>
            </p:cNvPr>
            <p:cNvSpPr>
              <a:spLocks noChangeShapeType="1"/>
            </p:cNvSpPr>
            <p:nvPr/>
          </p:nvSpPr>
          <p:spPr bwMode="auto">
            <a:xfrm>
              <a:off x="4265" y="642"/>
              <a:ext cx="476" cy="0"/>
            </a:xfrm>
            <a:prstGeom prst="line">
              <a:avLst/>
            </a:prstGeom>
            <a:noFill/>
            <a:ln w="19050">
              <a:solidFill>
                <a:srgbClr val="FF0000"/>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49" name="Oval 17">
              <a:extLst>
                <a:ext uri="{FF2B5EF4-FFF2-40B4-BE49-F238E27FC236}">
                  <a16:creationId xmlns:a16="http://schemas.microsoft.com/office/drawing/2014/main" id="{6F3D454B-91EB-439C-A073-762459BEF81C}"/>
                </a:ext>
              </a:extLst>
            </p:cNvPr>
            <p:cNvSpPr>
              <a:spLocks noChangeArrowheads="1"/>
            </p:cNvSpPr>
            <p:nvPr/>
          </p:nvSpPr>
          <p:spPr bwMode="auto">
            <a:xfrm>
              <a:off x="4459" y="605"/>
              <a:ext cx="74" cy="74"/>
            </a:xfrm>
            <a:prstGeom prst="ellipse">
              <a:avLst/>
            </a:prstGeom>
            <a:solidFill>
              <a:srgbClr val="FF0000"/>
            </a:solidFill>
            <a:ln w="9525">
              <a:solidFill>
                <a:srgbClr val="FF0000"/>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50" name="Text Box 18">
              <a:extLst>
                <a:ext uri="{FF2B5EF4-FFF2-40B4-BE49-F238E27FC236}">
                  <a16:creationId xmlns:a16="http://schemas.microsoft.com/office/drawing/2014/main" id="{CD12BE69-2119-4BAB-A151-68CE79F90C8D}"/>
                </a:ext>
              </a:extLst>
            </p:cNvPr>
            <p:cNvSpPr txBox="1">
              <a:spLocks noChangeArrowheads="1"/>
            </p:cNvSpPr>
            <p:nvPr/>
          </p:nvSpPr>
          <p:spPr bwMode="auto">
            <a:xfrm>
              <a:off x="3163" y="536"/>
              <a:ext cx="1085" cy="194"/>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51" name="Text Box 19">
              <a:extLst>
                <a:ext uri="{FF2B5EF4-FFF2-40B4-BE49-F238E27FC236}">
                  <a16:creationId xmlns:a16="http://schemas.microsoft.com/office/drawing/2014/main" id="{8CBE3112-8F52-414D-A6E5-BE31B1C421E1}"/>
                </a:ext>
              </a:extLst>
            </p:cNvPr>
            <p:cNvSpPr txBox="1">
              <a:spLocks noChangeArrowheads="1"/>
            </p:cNvSpPr>
            <p:nvPr/>
          </p:nvSpPr>
          <p:spPr bwMode="auto">
            <a:xfrm>
              <a:off x="4744" y="532"/>
              <a:ext cx="1025" cy="194"/>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Nº de EECC</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spTree>
    <p:extLst>
      <p:ext uri="{BB962C8B-B14F-4D97-AF65-F5344CB8AC3E}">
        <p14:creationId xmlns:p14="http://schemas.microsoft.com/office/powerpoint/2010/main" val="1105692618"/>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F772FFCD-DFD2-69D3-E066-60A6D0A29AA4}"/>
              </a:ext>
            </a:extLst>
          </p:cNvPr>
          <p:cNvPicPr>
            <a:picLocks noChangeAspect="1"/>
          </p:cNvPicPr>
          <p:nvPr/>
        </p:nvPicPr>
        <p:blipFill>
          <a:blip r:embed="rId2"/>
          <a:stretch>
            <a:fillRect/>
          </a:stretch>
        </p:blipFill>
        <p:spPr>
          <a:xfrm rot="5400000">
            <a:off x="4009699" y="1352015"/>
            <a:ext cx="4438273" cy="5017443"/>
          </a:xfrm>
          <a:prstGeom prst="rect">
            <a:avLst/>
          </a:prstGeom>
        </p:spPr>
      </p:pic>
      <p:pic>
        <p:nvPicPr>
          <p:cNvPr id="24" name="Imagen 23">
            <a:extLst>
              <a:ext uri="{FF2B5EF4-FFF2-40B4-BE49-F238E27FC236}">
                <a16:creationId xmlns:a16="http://schemas.microsoft.com/office/drawing/2014/main" id="{8C145F78-BFF5-408E-97FD-520C81E2E66E}"/>
              </a:ext>
            </a:extLst>
          </p:cNvPr>
          <p:cNvPicPr>
            <a:picLocks noChangeAspect="1"/>
          </p:cNvPicPr>
          <p:nvPr/>
        </p:nvPicPr>
        <p:blipFill>
          <a:blip r:embed="rId3"/>
          <a:stretch>
            <a:fillRect/>
          </a:stretch>
        </p:blipFill>
        <p:spPr>
          <a:xfrm>
            <a:off x="432000" y="971253"/>
            <a:ext cx="3132000" cy="1789080"/>
          </a:xfrm>
          <a:prstGeom prst="rect">
            <a:avLst/>
          </a:prstGeom>
        </p:spPr>
      </p:pic>
      <p:sp>
        <p:nvSpPr>
          <p:cNvPr id="2" name="Title 1"/>
          <p:cNvSpPr>
            <a:spLocks noGrp="1"/>
          </p:cNvSpPr>
          <p:nvPr>
            <p:ph type="title"/>
          </p:nvPr>
        </p:nvSpPr>
        <p:spPr/>
        <p:txBody>
          <a:bodyPr/>
          <a:lstStyle/>
          <a:p>
            <a:r>
              <a:rPr lang="es-ES_tradnl" dirty="0"/>
              <a:t>Etapa Documentación</a:t>
            </a:r>
            <a:endParaRPr lang="es-ES" dirty="0"/>
          </a:p>
        </p:txBody>
      </p:sp>
      <p:sp>
        <p:nvSpPr>
          <p:cNvPr id="25"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96</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grpSp>
        <p:nvGrpSpPr>
          <p:cNvPr id="8" name="Group 7"/>
          <p:cNvGrpSpPr/>
          <p:nvPr/>
        </p:nvGrpSpPr>
        <p:grpSpPr>
          <a:xfrm>
            <a:off x="3569732" y="1176005"/>
            <a:ext cx="5485055" cy="336523"/>
            <a:chOff x="3547430" y="836342"/>
            <a:chExt cx="5485055" cy="336523"/>
          </a:xfrm>
        </p:grpSpPr>
        <p:grpSp>
          <p:nvGrpSpPr>
            <p:cNvPr id="9" name="Group 31"/>
            <p:cNvGrpSpPr/>
            <p:nvPr/>
          </p:nvGrpSpPr>
          <p:grpSpPr>
            <a:xfrm>
              <a:off x="3547430" y="865088"/>
              <a:ext cx="1841320" cy="307777"/>
              <a:chOff x="3201749" y="865088"/>
              <a:chExt cx="1841320" cy="307777"/>
            </a:xfrm>
          </p:grpSpPr>
          <p:sp>
            <p:nvSpPr>
              <p:cNvPr id="18" name="Rectangle 19"/>
              <p:cNvSpPr>
                <a:spLocks noChangeArrowheads="1"/>
              </p:cNvSpPr>
              <p:nvPr/>
            </p:nvSpPr>
            <p:spPr bwMode="auto">
              <a:xfrm>
                <a:off x="3201749" y="932557"/>
                <a:ext cx="360000" cy="201612"/>
              </a:xfrm>
              <a:prstGeom prst="rect">
                <a:avLst/>
              </a:prstGeom>
              <a:solidFill>
                <a:srgbClr val="F09686"/>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900" b="0" i="0" u="none" strike="noStrike" kern="1200" cap="none" spc="0" normalizeH="0" baseline="0" noProof="0" dirty="0">
                  <a:ln>
                    <a:noFill/>
                  </a:ln>
                  <a:solidFill>
                    <a:prstClr val="black"/>
                  </a:solidFill>
                  <a:effectLst/>
                  <a:uLnTx/>
                  <a:uFillTx/>
                  <a:latin typeface="Calibri"/>
                  <a:ea typeface="+mn-ea"/>
                  <a:cs typeface="+mn-cs"/>
                </a:endParaRPr>
              </a:p>
            </p:txBody>
          </p:sp>
          <p:sp>
            <p:nvSpPr>
              <p:cNvPr id="19" name="Text Box 22"/>
              <p:cNvSpPr txBox="1">
                <a:spLocks noChangeArrowheads="1"/>
              </p:cNvSpPr>
              <p:nvPr/>
            </p:nvSpPr>
            <p:spPr bwMode="auto">
              <a:xfrm>
                <a:off x="3531709" y="865088"/>
                <a:ext cx="1511360" cy="307777"/>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grpSp>
          <p:nvGrpSpPr>
            <p:cNvPr id="10" name="Group 29"/>
            <p:cNvGrpSpPr/>
            <p:nvPr/>
          </p:nvGrpSpPr>
          <p:grpSpPr>
            <a:xfrm>
              <a:off x="5419119" y="865088"/>
              <a:ext cx="1642233" cy="307777"/>
              <a:chOff x="4883871" y="865088"/>
              <a:chExt cx="1642233" cy="307777"/>
            </a:xfrm>
          </p:grpSpPr>
          <p:sp>
            <p:nvSpPr>
              <p:cNvPr id="15" name="Line 20"/>
              <p:cNvSpPr>
                <a:spLocks noChangeShapeType="1"/>
              </p:cNvSpPr>
              <p:nvPr/>
            </p:nvSpPr>
            <p:spPr bwMode="auto">
              <a:xfrm>
                <a:off x="4883871" y="1005619"/>
                <a:ext cx="360000" cy="0"/>
              </a:xfrm>
              <a:prstGeom prst="line">
                <a:avLst/>
              </a:prstGeom>
              <a:noFill/>
              <a:ln w="19050">
                <a:solidFill>
                  <a:srgbClr val="FF0000"/>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Oval 21"/>
              <p:cNvSpPr>
                <a:spLocks noChangeArrowheads="1"/>
              </p:cNvSpPr>
              <p:nvPr/>
            </p:nvSpPr>
            <p:spPr bwMode="auto">
              <a:xfrm>
                <a:off x="5006784" y="946882"/>
                <a:ext cx="117475" cy="117475"/>
              </a:xfrm>
              <a:prstGeom prst="ellipse">
                <a:avLst/>
              </a:prstGeom>
              <a:solidFill>
                <a:srgbClr val="FF0000"/>
              </a:solidFill>
              <a:ln w="9525">
                <a:solidFill>
                  <a:srgbClr val="FF0000"/>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Text Box 23"/>
              <p:cNvSpPr txBox="1">
                <a:spLocks noChangeArrowheads="1"/>
              </p:cNvSpPr>
              <p:nvPr/>
            </p:nvSpPr>
            <p:spPr bwMode="auto">
              <a:xfrm>
                <a:off x="5277541" y="865088"/>
                <a:ext cx="1248563" cy="307777"/>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Nº de EECC</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grpSp>
          <p:nvGrpSpPr>
            <p:cNvPr id="11" name="Group 32"/>
            <p:cNvGrpSpPr/>
            <p:nvPr/>
          </p:nvGrpSpPr>
          <p:grpSpPr>
            <a:xfrm>
              <a:off x="7059730" y="836342"/>
              <a:ext cx="1972755" cy="307777"/>
              <a:chOff x="6892465" y="836342"/>
              <a:chExt cx="1972755" cy="307777"/>
            </a:xfrm>
          </p:grpSpPr>
          <p:sp>
            <p:nvSpPr>
              <p:cNvPr id="12" name="Line 20"/>
              <p:cNvSpPr>
                <a:spLocks noChangeShapeType="1"/>
              </p:cNvSpPr>
              <p:nvPr/>
            </p:nvSpPr>
            <p:spPr bwMode="auto">
              <a:xfrm>
                <a:off x="6892465" y="1005619"/>
                <a:ext cx="360000" cy="0"/>
              </a:xfrm>
              <a:prstGeom prst="line">
                <a:avLst/>
              </a:prstGeom>
              <a:solidFill>
                <a:srgbClr val="1E727F"/>
              </a:solidFill>
              <a:ln w="19050">
                <a:solidFill>
                  <a:srgbClr val="1E727F"/>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Oval 21"/>
              <p:cNvSpPr>
                <a:spLocks noChangeArrowheads="1"/>
              </p:cNvSpPr>
              <p:nvPr/>
            </p:nvSpPr>
            <p:spPr bwMode="auto">
              <a:xfrm>
                <a:off x="7015378" y="946882"/>
                <a:ext cx="117475" cy="117475"/>
              </a:xfrm>
              <a:prstGeom prst="ellipse">
                <a:avLst/>
              </a:prstGeom>
              <a:solidFill>
                <a:srgbClr val="1E727F"/>
              </a:solidFill>
              <a:ln w="9525">
                <a:solidFill>
                  <a:srgbClr val="1E727F"/>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 Box 23"/>
              <p:cNvSpPr txBox="1">
                <a:spLocks noChangeArrowheads="1"/>
              </p:cNvSpPr>
              <p:nvPr/>
            </p:nvSpPr>
            <p:spPr bwMode="auto">
              <a:xfrm>
                <a:off x="7185192" y="836342"/>
                <a:ext cx="1680028" cy="307777"/>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 EECC </a:t>
                </a:r>
                <a:r>
                  <a:rPr kumimoji="0" lang="es-ES_tradnl" sz="1400" b="0" i="0" u="none" strike="noStrike" kern="1200" cap="none" spc="0" normalizeH="0" baseline="0" noProof="0" dirty="0" err="1">
                    <a:ln>
                      <a:noFill/>
                    </a:ln>
                    <a:solidFill>
                      <a:prstClr val="black"/>
                    </a:solidFill>
                    <a:effectLst/>
                    <a:uLnTx/>
                    <a:uFillTx/>
                    <a:latin typeface="Verdana" pitchFamily="34" charset="0"/>
                    <a:ea typeface="+mn-ea"/>
                    <a:cs typeface="+mn-cs"/>
                  </a:rPr>
                  <a:t>Unicent</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grpSp>
      <p:sp>
        <p:nvSpPr>
          <p:cNvPr id="21" name="Rectangle 3"/>
          <p:cNvSpPr txBox="1">
            <a:spLocks noChangeArrowheads="1"/>
          </p:cNvSpPr>
          <p:nvPr/>
        </p:nvSpPr>
        <p:spPr>
          <a:xfrm>
            <a:off x="642910" y="3000372"/>
            <a:ext cx="2103437" cy="1200329"/>
          </a:xfrm>
          <a:prstGeom prst="rect">
            <a:avLst/>
          </a:prstGeom>
          <a:solidFill>
            <a:schemeClr val="bg1">
              <a:lumMod val="95000"/>
            </a:schemeClr>
          </a:solidFill>
        </p:spPr>
        <p:txBody>
          <a:bodyPr vert="horz" lIns="91440" tIns="45720" rIns="91440" bIns="45720" rtlCol="0">
            <a:sp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Influencia de la </a:t>
            </a:r>
            <a:r>
              <a:rPr kumimoji="0" lang="es-ES_tradnl" sz="24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fase</a:t>
            </a:r>
            <a:r>
              <a:rPr kumimoji="0" lang="es-ES_tradnl"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de la investigación</a:t>
            </a:r>
            <a:endParaRPr kumimoji="0" lang="es-ES"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22" name="Text Box 15"/>
          <p:cNvSpPr txBox="1">
            <a:spLocks noChangeArrowheads="1"/>
          </p:cNvSpPr>
          <p:nvPr/>
        </p:nvSpPr>
        <p:spPr bwMode="auto">
          <a:xfrm>
            <a:off x="357158" y="4357694"/>
            <a:ext cx="2975648" cy="1754326"/>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Se </a:t>
            </a:r>
            <a:r>
              <a:rPr kumimoji="0" lang="en-GB" sz="1800" b="1" i="0" u="none" strike="noStrike" kern="1200" cap="none" spc="0" normalizeH="0" baseline="0" noProof="0" dirty="0" err="1">
                <a:ln>
                  <a:noFill/>
                </a:ln>
                <a:solidFill>
                  <a:prstClr val="black"/>
                </a:solidFill>
                <a:effectLst/>
                <a:uLnTx/>
                <a:uFillTx/>
                <a:latin typeface="Tahoma" pitchFamily="34" charset="0"/>
                <a:ea typeface="+mn-ea"/>
                <a:cs typeface="+mn-cs"/>
              </a:rPr>
              <a:t>tarda</a:t>
            </a: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800" b="1" i="0" u="none" strike="noStrike" kern="1200" cap="none" spc="0" normalizeH="0" baseline="0" noProof="0" dirty="0" err="1">
                <a:ln>
                  <a:noFill/>
                </a:ln>
                <a:solidFill>
                  <a:prstClr val="black"/>
                </a:solidFill>
                <a:effectLst/>
                <a:uLnTx/>
                <a:uFillTx/>
                <a:latin typeface="Tahoma" pitchFamily="34" charset="0"/>
                <a:ea typeface="+mn-ea"/>
                <a:cs typeface="+mn-cs"/>
              </a:rPr>
              <a:t>menos</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en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preparar</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la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documentación</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en EC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en</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la </a:t>
            </a:r>
            <a:r>
              <a:rPr kumimoji="0" lang="en-GB" sz="1800" b="1" i="0" u="none" strike="noStrike" kern="1200" cap="none" spc="0" normalizeH="0" baseline="0" noProof="0" dirty="0" err="1">
                <a:ln>
                  <a:noFill/>
                </a:ln>
                <a:solidFill>
                  <a:prstClr val="black"/>
                </a:solidFill>
                <a:effectLst/>
                <a:uLnTx/>
                <a:uFillTx/>
                <a:latin typeface="Tahoma" pitchFamily="34" charset="0"/>
                <a:ea typeface="+mn-ea"/>
                <a:cs typeface="+mn-cs"/>
              </a:rPr>
              <a:t>Fase</a:t>
            </a: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 I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debido</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en parte, a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su</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mayor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porcentaje</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de EECC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unicéntricos</a:t>
            </a:r>
            <a:endPar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endParaRPr>
          </a:p>
        </p:txBody>
      </p:sp>
    </p:spTree>
    <p:extLst>
      <p:ext uri="{BB962C8B-B14F-4D97-AF65-F5344CB8AC3E}">
        <p14:creationId xmlns:p14="http://schemas.microsoft.com/office/powerpoint/2010/main" val="398145695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958221EF-DB2D-469F-9A99-00973944FCC7}"/>
              </a:ext>
            </a:extLst>
          </p:cNvPr>
          <p:cNvPicPr>
            <a:picLocks noChangeAspect="1"/>
          </p:cNvPicPr>
          <p:nvPr/>
        </p:nvPicPr>
        <p:blipFill>
          <a:blip r:embed="rId2"/>
          <a:stretch>
            <a:fillRect/>
          </a:stretch>
        </p:blipFill>
        <p:spPr>
          <a:xfrm rot="5400000">
            <a:off x="3805095" y="1276170"/>
            <a:ext cx="3042168" cy="6334293"/>
          </a:xfrm>
          <a:prstGeom prst="rect">
            <a:avLst/>
          </a:prstGeom>
        </p:spPr>
      </p:pic>
      <p:pic>
        <p:nvPicPr>
          <p:cNvPr id="26" name="Imagen 25">
            <a:extLst>
              <a:ext uri="{FF2B5EF4-FFF2-40B4-BE49-F238E27FC236}">
                <a16:creationId xmlns:a16="http://schemas.microsoft.com/office/drawing/2014/main" id="{114278D5-5D89-4221-A901-BDB62B0FE0F7}"/>
              </a:ext>
            </a:extLst>
          </p:cNvPr>
          <p:cNvPicPr>
            <a:picLocks noChangeAspect="1"/>
          </p:cNvPicPr>
          <p:nvPr/>
        </p:nvPicPr>
        <p:blipFill>
          <a:blip r:embed="rId3"/>
          <a:stretch>
            <a:fillRect/>
          </a:stretch>
        </p:blipFill>
        <p:spPr>
          <a:xfrm>
            <a:off x="432000" y="971253"/>
            <a:ext cx="3132000" cy="1789080"/>
          </a:xfrm>
          <a:prstGeom prst="rect">
            <a:avLst/>
          </a:prstGeom>
        </p:spPr>
      </p:pic>
      <p:sp>
        <p:nvSpPr>
          <p:cNvPr id="2" name="Title 1"/>
          <p:cNvSpPr>
            <a:spLocks noGrp="1"/>
          </p:cNvSpPr>
          <p:nvPr>
            <p:ph type="title"/>
          </p:nvPr>
        </p:nvSpPr>
        <p:spPr/>
        <p:txBody>
          <a:bodyPr/>
          <a:lstStyle/>
          <a:p>
            <a:r>
              <a:rPr lang="es-ES_tradnl" dirty="0"/>
              <a:t>Etapa Dictamen</a:t>
            </a:r>
            <a:endParaRPr lang="es-ES" dirty="0"/>
          </a:p>
        </p:txBody>
      </p:sp>
      <p:sp>
        <p:nvSpPr>
          <p:cNvPr id="20"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97</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14" name="Rectangle 6"/>
          <p:cNvSpPr>
            <a:spLocks noChangeArrowheads="1"/>
          </p:cNvSpPr>
          <p:nvPr/>
        </p:nvSpPr>
        <p:spPr bwMode="auto">
          <a:xfrm>
            <a:off x="1142976" y="3071810"/>
            <a:ext cx="1974850" cy="1311275"/>
          </a:xfrm>
          <a:prstGeom prst="rect">
            <a:avLst/>
          </a:prstGeom>
          <a:solidFill>
            <a:srgbClr val="EAEAEA"/>
          </a:solidFill>
          <a:ln w="9525">
            <a:noFill/>
            <a:miter lim="800000"/>
            <a:headEnd/>
            <a:tailEnd/>
          </a:ln>
          <a:effectLst/>
        </p:spPr>
        <p:txBody>
          <a:bodyPr>
            <a:spAutoFit/>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Influencia de la solicitud de </a:t>
            </a:r>
            <a:r>
              <a:rPr kumimoji="0" lang="es-ES_tradnl" sz="2000" b="1" i="0" u="none" strike="noStrike" kern="1200" cap="none" spc="0" normalizeH="0" baseline="0" noProof="0" dirty="0">
                <a:ln>
                  <a:noFill/>
                </a:ln>
                <a:solidFill>
                  <a:srgbClr val="2D2323"/>
                </a:solidFill>
                <a:effectLst/>
                <a:uLnTx/>
                <a:uFillTx/>
                <a:latin typeface="Tahoma" pitchFamily="34" charset="0"/>
                <a:ea typeface="+mn-ea"/>
                <a:cs typeface="+mn-cs"/>
              </a:rPr>
              <a:t>aclaraciones</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por el </a:t>
            </a:r>
            <a:r>
              <a:rPr kumimoji="0" lang="es-ES_tradnl" sz="2000" b="0" i="0" u="none" strike="noStrike" kern="1200" cap="none" spc="0" normalizeH="0" baseline="0" noProof="0" dirty="0" err="1">
                <a:ln>
                  <a:noFill/>
                </a:ln>
                <a:solidFill>
                  <a:srgbClr val="2D2323"/>
                </a:solidFill>
                <a:effectLst/>
                <a:uLnTx/>
                <a:uFillTx/>
                <a:latin typeface="Tahoma" pitchFamily="34" charset="0"/>
                <a:ea typeface="+mn-ea"/>
                <a:cs typeface="+mn-cs"/>
              </a:rPr>
              <a:t>CEIm</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15" name="Text Box 7"/>
          <p:cNvSpPr txBox="1">
            <a:spLocks noChangeArrowheads="1"/>
          </p:cNvSpPr>
          <p:nvPr/>
        </p:nvSpPr>
        <p:spPr bwMode="auto">
          <a:xfrm>
            <a:off x="214282" y="4572008"/>
            <a:ext cx="3678234" cy="1077218"/>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En</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las </a:t>
            </a:r>
            <a:r>
              <a:rPr kumimoji="0" lang="en-GB" sz="1600" b="1" i="0" u="none" strike="noStrike" kern="1200" cap="none" spc="0" normalizeH="0" baseline="0" noProof="0" dirty="0" err="1">
                <a:ln>
                  <a:noFill/>
                </a:ln>
                <a:solidFill>
                  <a:prstClr val="black"/>
                </a:solidFill>
                <a:effectLst/>
                <a:uLnTx/>
                <a:uFillTx/>
                <a:latin typeface="Tahoma" pitchFamily="34" charset="0"/>
                <a:ea typeface="+mn-ea"/>
                <a:cs typeface="+mn-cs"/>
              </a:rPr>
              <a:t>participaciones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1" i="0" u="none" strike="noStrike" kern="1200" cap="none" spc="0" normalizeH="0" baseline="0" noProof="0" dirty="0">
                <a:ln>
                  <a:noFill/>
                </a:ln>
                <a:solidFill>
                  <a:prstClr val="black"/>
                </a:solidFill>
                <a:effectLst/>
                <a:uLnTx/>
                <a:uFillTx/>
                <a:latin typeface="Tahoma" pitchFamily="34" charset="0"/>
                <a:ea typeface="+mn-ea"/>
                <a:cs typeface="+mn-cs"/>
              </a:rPr>
              <a:t>sin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solicitud</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de</a:t>
            </a:r>
            <a:r>
              <a:rPr kumimoji="0" lang="en-GB" sz="1600" b="1"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1" i="0" u="none" strike="noStrike" kern="1200" cap="none" spc="0" normalizeH="0" baseline="0" noProof="0" dirty="0" err="1">
                <a:ln>
                  <a:noFill/>
                </a:ln>
                <a:solidFill>
                  <a:prstClr val="black"/>
                </a:solidFill>
                <a:effectLst/>
                <a:uLnTx/>
                <a:uFillTx/>
                <a:latin typeface="Tahoma" pitchFamily="34" charset="0"/>
                <a:ea typeface="+mn-ea"/>
                <a:cs typeface="+mn-cs"/>
              </a:rPr>
              <a:t>aclaraciones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el dictamen se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emite</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1" i="0" u="none" strike="noStrike" kern="1200" cap="none" spc="0" normalizeH="0" baseline="0" noProof="0" dirty="0">
                <a:ln>
                  <a:noFill/>
                </a:ln>
                <a:solidFill>
                  <a:prstClr val="black"/>
                </a:solidFill>
                <a:effectLst/>
                <a:uLnTx/>
                <a:uFillTx/>
                <a:latin typeface="Tahoma" pitchFamily="34" charset="0"/>
                <a:ea typeface="+mn-ea"/>
                <a:cs typeface="+mn-cs"/>
              </a:rPr>
              <a:t>3 días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1" i="0" u="none" strike="noStrike" kern="1200" cap="none" spc="0" normalizeH="0" baseline="0" noProof="0" dirty="0">
                <a:ln>
                  <a:noFill/>
                </a:ln>
                <a:solidFill>
                  <a:prstClr val="black"/>
                </a:solidFill>
                <a:effectLst/>
                <a:uLnTx/>
                <a:uFillTx/>
                <a:latin typeface="Tahoma" pitchFamily="34" charset="0"/>
                <a:ea typeface="+mn-ea"/>
                <a:cs typeface="+mn-cs"/>
              </a:rPr>
              <a:t>antes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que en los que se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solicitan</a:t>
            </a:r>
            <a:endPar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endParaRPr>
          </a:p>
        </p:txBody>
      </p:sp>
      <p:sp>
        <p:nvSpPr>
          <p:cNvPr id="16" name="Rectangle 5"/>
          <p:cNvSpPr>
            <a:spLocks noChangeArrowheads="1"/>
          </p:cNvSpPr>
          <p:nvPr/>
        </p:nvSpPr>
        <p:spPr bwMode="auto">
          <a:xfrm>
            <a:off x="4160838" y="1196752"/>
            <a:ext cx="4457700" cy="971550"/>
          </a:xfrm>
          <a:prstGeom prst="rect">
            <a:avLst/>
          </a:prstGeom>
          <a:noFill/>
          <a:ln w="9525">
            <a:noFill/>
            <a:miter lim="800000"/>
            <a:headEnd/>
            <a:tailEnd/>
          </a:ln>
          <a:effectLst/>
        </p:spPr>
        <p:txBody>
          <a:bodyPr/>
          <a:lstStyle/>
          <a:p>
            <a:pPr marL="0" marR="0" lvl="0" indent="0" algn="l" defTabSz="914400" rtl="0" eaLnBrk="0" fontAlgn="auto" latinLnBrk="0" hangingPunct="0">
              <a:lnSpc>
                <a:spcPct val="90000"/>
              </a:lnSpc>
              <a:spcBef>
                <a:spcPct val="30000"/>
              </a:spcBef>
              <a:spcAft>
                <a:spcPct val="30000"/>
              </a:spcAft>
              <a:buClrTx/>
              <a:buSzPct val="75000"/>
              <a:buFont typeface="Wingdings" pitchFamily="2" charset="2"/>
              <a:buNone/>
              <a:tabLst/>
              <a:defRPr/>
            </a:pP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Tiempo desde el envío de la Documentación al CEIC de Referencia/AEMPS  hasta la emisión del Dictamen</a:t>
            </a:r>
          </a:p>
        </p:txBody>
      </p:sp>
      <p:sp>
        <p:nvSpPr>
          <p:cNvPr id="17" name="Rectangle 20"/>
          <p:cNvSpPr>
            <a:spLocks noChangeArrowheads="1"/>
          </p:cNvSpPr>
          <p:nvPr/>
        </p:nvSpPr>
        <p:spPr bwMode="auto">
          <a:xfrm>
            <a:off x="1565275" y="5891925"/>
            <a:ext cx="6013450" cy="284163"/>
          </a:xfrm>
          <a:prstGeom prst="rect">
            <a:avLst/>
          </a:prstGeom>
          <a:solidFill>
            <a:schemeClr val="bg1"/>
          </a:solidFill>
          <a:ln w="9525">
            <a:solidFill>
              <a:schemeClr val="tx1"/>
            </a:solidFill>
            <a:miter lim="800000"/>
            <a:headEnd/>
            <a:tailEnd/>
          </a:ln>
          <a:effectLst/>
        </p:spPr>
        <p:txBody>
          <a:bodyPr wrap="non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200" b="0" i="0" u="none" strike="noStrike" kern="1200" cap="none" spc="0" normalizeH="0" baseline="0" noProof="0">
                <a:ln>
                  <a:noFill/>
                </a:ln>
                <a:solidFill>
                  <a:prstClr val="black"/>
                </a:solidFill>
                <a:effectLst/>
                <a:uLnTx/>
                <a:uFillTx/>
                <a:latin typeface="Tahoma" pitchFamily="34" charset="0"/>
                <a:ea typeface="+mn-ea"/>
                <a:cs typeface="+mn-cs"/>
              </a:rPr>
              <a:t>Se calcula sobre las PCEC ya que hay EC con aclaraciones y sin ellas para el mismo EC</a:t>
            </a:r>
            <a:endParaRPr kumimoji="0" lang="es-ES" sz="1200" b="0" i="0" u="none" strike="noStrike" kern="1200" cap="none" spc="0" normalizeH="0" baseline="0" noProof="0">
              <a:ln>
                <a:noFill/>
              </a:ln>
              <a:solidFill>
                <a:prstClr val="black"/>
              </a:solidFill>
              <a:effectLst/>
              <a:uLnTx/>
              <a:uFillTx/>
              <a:latin typeface="Tahoma" pitchFamily="34" charset="0"/>
              <a:ea typeface="+mn-ea"/>
              <a:cs typeface="+mn-cs"/>
            </a:endParaRPr>
          </a:p>
        </p:txBody>
      </p:sp>
      <p:grpSp>
        <p:nvGrpSpPr>
          <p:cNvPr id="19" name="Group 14">
            <a:extLst>
              <a:ext uri="{FF2B5EF4-FFF2-40B4-BE49-F238E27FC236}">
                <a16:creationId xmlns:a16="http://schemas.microsoft.com/office/drawing/2014/main" id="{2E7FC6CD-9D21-49CE-8640-FA69978FF39E}"/>
              </a:ext>
            </a:extLst>
          </p:cNvPr>
          <p:cNvGrpSpPr>
            <a:grpSpLocks/>
          </p:cNvGrpSpPr>
          <p:nvPr/>
        </p:nvGrpSpPr>
        <p:grpSpPr bwMode="auto">
          <a:xfrm>
            <a:off x="4296668" y="2509829"/>
            <a:ext cx="4783139" cy="315911"/>
            <a:chOff x="2740" y="550"/>
            <a:chExt cx="3013" cy="199"/>
          </a:xfrm>
        </p:grpSpPr>
        <p:sp>
          <p:nvSpPr>
            <p:cNvPr id="21" name="Rectangle 15">
              <a:extLst>
                <a:ext uri="{FF2B5EF4-FFF2-40B4-BE49-F238E27FC236}">
                  <a16:creationId xmlns:a16="http://schemas.microsoft.com/office/drawing/2014/main" id="{537FF444-BBA3-48C6-81FB-169D9AAC31EE}"/>
                </a:ext>
              </a:extLst>
            </p:cNvPr>
            <p:cNvSpPr>
              <a:spLocks noChangeArrowheads="1"/>
            </p:cNvSpPr>
            <p:nvPr/>
          </p:nvSpPr>
          <p:spPr bwMode="auto">
            <a:xfrm>
              <a:off x="2740" y="575"/>
              <a:ext cx="388" cy="147"/>
            </a:xfrm>
            <a:prstGeom prst="rect">
              <a:avLst/>
            </a:prstGeom>
            <a:solidFill>
              <a:srgbClr val="F09686"/>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Line 16">
              <a:extLst>
                <a:ext uri="{FF2B5EF4-FFF2-40B4-BE49-F238E27FC236}">
                  <a16:creationId xmlns:a16="http://schemas.microsoft.com/office/drawing/2014/main" id="{00C5F226-8CFE-4C37-9BA3-8115458F79EE}"/>
                </a:ext>
              </a:extLst>
            </p:cNvPr>
            <p:cNvSpPr>
              <a:spLocks noChangeShapeType="1"/>
            </p:cNvSpPr>
            <p:nvPr/>
          </p:nvSpPr>
          <p:spPr bwMode="auto">
            <a:xfrm>
              <a:off x="4089" y="670"/>
              <a:ext cx="476" cy="0"/>
            </a:xfrm>
            <a:prstGeom prst="line">
              <a:avLst/>
            </a:prstGeom>
            <a:noFill/>
            <a:ln w="19050">
              <a:solidFill>
                <a:srgbClr val="FF0000"/>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Oval 17">
              <a:extLst>
                <a:ext uri="{FF2B5EF4-FFF2-40B4-BE49-F238E27FC236}">
                  <a16:creationId xmlns:a16="http://schemas.microsoft.com/office/drawing/2014/main" id="{91B9A6E1-B4C1-4049-AEA4-1BF3CC2D35B0}"/>
                </a:ext>
              </a:extLst>
            </p:cNvPr>
            <p:cNvSpPr>
              <a:spLocks noChangeArrowheads="1"/>
            </p:cNvSpPr>
            <p:nvPr/>
          </p:nvSpPr>
          <p:spPr bwMode="auto">
            <a:xfrm>
              <a:off x="4320" y="634"/>
              <a:ext cx="74" cy="74"/>
            </a:xfrm>
            <a:prstGeom prst="ellipse">
              <a:avLst/>
            </a:prstGeom>
            <a:solidFill>
              <a:srgbClr val="FF0000"/>
            </a:solidFill>
            <a:ln w="9525">
              <a:solidFill>
                <a:srgbClr val="FF0000"/>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Text Box 18">
              <a:extLst>
                <a:ext uri="{FF2B5EF4-FFF2-40B4-BE49-F238E27FC236}">
                  <a16:creationId xmlns:a16="http://schemas.microsoft.com/office/drawing/2014/main" id="{93A3E13D-731F-49D6-B3D9-4F548A0F941C}"/>
                </a:ext>
              </a:extLst>
            </p:cNvPr>
            <p:cNvSpPr txBox="1">
              <a:spLocks noChangeArrowheads="1"/>
            </p:cNvSpPr>
            <p:nvPr/>
          </p:nvSpPr>
          <p:spPr bwMode="auto">
            <a:xfrm>
              <a:off x="3149" y="555"/>
              <a:ext cx="1085" cy="194"/>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25" name="Text Box 19">
              <a:extLst>
                <a:ext uri="{FF2B5EF4-FFF2-40B4-BE49-F238E27FC236}">
                  <a16:creationId xmlns:a16="http://schemas.microsoft.com/office/drawing/2014/main" id="{2832B936-D8D4-4D21-99F6-FB83D55A50A4}"/>
                </a:ext>
              </a:extLst>
            </p:cNvPr>
            <p:cNvSpPr txBox="1">
              <a:spLocks noChangeArrowheads="1"/>
            </p:cNvSpPr>
            <p:nvPr/>
          </p:nvSpPr>
          <p:spPr bwMode="auto">
            <a:xfrm>
              <a:off x="4565" y="550"/>
              <a:ext cx="1188" cy="194"/>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err="1">
                  <a:ln>
                    <a:noFill/>
                  </a:ln>
                  <a:solidFill>
                    <a:prstClr val="black"/>
                  </a:solidFill>
                  <a:effectLst/>
                  <a:uLnTx/>
                  <a:uFillTx/>
                  <a:latin typeface="Verdana" pitchFamily="34" charset="0"/>
                  <a:ea typeface="+mn-ea"/>
                  <a:cs typeface="+mn-cs"/>
                </a:rPr>
                <a:t>Nº</a:t>
              </a: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 </a:t>
              </a:r>
              <a:r>
                <a:rPr lang="es-ES_tradnl" sz="1400" dirty="0">
                  <a:solidFill>
                    <a:prstClr val="black"/>
                  </a:solidFill>
                  <a:latin typeface="Verdana" pitchFamily="34" charset="0"/>
                </a:rPr>
                <a:t>Participaciones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spTree>
    <p:extLst>
      <p:ext uri="{BB962C8B-B14F-4D97-AF65-F5344CB8AC3E}">
        <p14:creationId xmlns:p14="http://schemas.microsoft.com/office/powerpoint/2010/main" val="132083962"/>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15EC554-4EDE-5117-5390-A0E2FFC7FB17}"/>
              </a:ext>
            </a:extLst>
          </p:cNvPr>
          <p:cNvPicPr>
            <a:picLocks noChangeAspect="1"/>
          </p:cNvPicPr>
          <p:nvPr/>
        </p:nvPicPr>
        <p:blipFill>
          <a:blip r:embed="rId2"/>
          <a:stretch>
            <a:fillRect/>
          </a:stretch>
        </p:blipFill>
        <p:spPr>
          <a:xfrm>
            <a:off x="5292000" y="1296000"/>
            <a:ext cx="3493292" cy="4968000"/>
          </a:xfrm>
          <a:prstGeom prst="rect">
            <a:avLst/>
          </a:prstGeom>
        </p:spPr>
      </p:pic>
      <p:pic>
        <p:nvPicPr>
          <p:cNvPr id="12" name="Imagen 11">
            <a:extLst>
              <a:ext uri="{FF2B5EF4-FFF2-40B4-BE49-F238E27FC236}">
                <a16:creationId xmlns:a16="http://schemas.microsoft.com/office/drawing/2014/main" id="{9B9487F0-E3A8-4895-B68E-82F761D617D2}"/>
              </a:ext>
            </a:extLst>
          </p:cNvPr>
          <p:cNvPicPr>
            <a:picLocks noChangeAspect="1"/>
          </p:cNvPicPr>
          <p:nvPr/>
        </p:nvPicPr>
        <p:blipFill>
          <a:blip r:embed="rId3"/>
          <a:stretch>
            <a:fillRect/>
          </a:stretch>
        </p:blipFill>
        <p:spPr>
          <a:xfrm>
            <a:off x="432000" y="971253"/>
            <a:ext cx="3132000" cy="1789080"/>
          </a:xfrm>
          <a:prstGeom prst="rect">
            <a:avLst/>
          </a:prstGeom>
        </p:spPr>
      </p:pic>
      <p:sp>
        <p:nvSpPr>
          <p:cNvPr id="2" name="Title 1"/>
          <p:cNvSpPr>
            <a:spLocks noGrp="1"/>
          </p:cNvSpPr>
          <p:nvPr>
            <p:ph type="title"/>
          </p:nvPr>
        </p:nvSpPr>
        <p:spPr/>
        <p:txBody>
          <a:bodyPr/>
          <a:lstStyle/>
          <a:p>
            <a:r>
              <a:rPr lang="es-ES_tradnl" dirty="0"/>
              <a:t>Etapa Dictamen</a:t>
            </a:r>
            <a:endParaRPr lang="es-ES" dirty="0">
              <a:solidFill>
                <a:srgbClr val="FF0000"/>
              </a:solidFill>
            </a:endParaRPr>
          </a:p>
        </p:txBody>
      </p:sp>
      <p:sp>
        <p:nvSpPr>
          <p:cNvPr id="15"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a:xfrm>
            <a:off x="8316416" y="6336000"/>
            <a:ext cx="514400"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98</a:t>
            </a:fld>
            <a:endPar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endParaRPr>
          </a:p>
        </p:txBody>
      </p:sp>
      <p:sp>
        <p:nvSpPr>
          <p:cNvPr id="6" name="Rectangle 4"/>
          <p:cNvSpPr>
            <a:spLocks noChangeArrowheads="1"/>
          </p:cNvSpPr>
          <p:nvPr/>
        </p:nvSpPr>
        <p:spPr bwMode="auto">
          <a:xfrm>
            <a:off x="957263" y="3024188"/>
            <a:ext cx="1974850" cy="1311275"/>
          </a:xfrm>
          <a:prstGeom prst="rect">
            <a:avLst/>
          </a:prstGeom>
          <a:solidFill>
            <a:srgbClr val="EAEAEA"/>
          </a:solidFill>
          <a:ln w="9525">
            <a:noFill/>
            <a:miter lim="800000"/>
            <a:headEnd/>
            <a:tailEnd/>
          </a:ln>
          <a:effectLst/>
        </p:spPr>
        <p:txBody>
          <a:bodyPr>
            <a:spAutoFit/>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Influencia de la solicitud de </a:t>
            </a:r>
            <a:r>
              <a:rPr kumimoji="0" lang="es-ES_tradnl" sz="2000" b="1" i="0" u="none" strike="noStrike" kern="1200" cap="none" spc="0" normalizeH="0" baseline="0" noProof="0" dirty="0">
                <a:ln>
                  <a:noFill/>
                </a:ln>
                <a:solidFill>
                  <a:srgbClr val="2D2323"/>
                </a:solidFill>
                <a:effectLst/>
                <a:uLnTx/>
                <a:uFillTx/>
                <a:latin typeface="Tahoma" pitchFamily="34" charset="0"/>
                <a:ea typeface="+mn-ea"/>
                <a:cs typeface="+mn-cs"/>
              </a:rPr>
              <a:t>aclaraciones</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por el </a:t>
            </a:r>
            <a:r>
              <a:rPr kumimoji="0" lang="es-ES_tradnl" sz="2000" b="0" i="0" u="none" strike="noStrike" kern="1200" cap="none" spc="0" normalizeH="0" baseline="0" noProof="0" dirty="0" err="1">
                <a:ln>
                  <a:noFill/>
                </a:ln>
                <a:solidFill>
                  <a:srgbClr val="2D2323"/>
                </a:solidFill>
                <a:effectLst/>
                <a:uLnTx/>
                <a:uFillTx/>
                <a:latin typeface="Tahoma" pitchFamily="34" charset="0"/>
                <a:ea typeface="+mn-ea"/>
                <a:cs typeface="+mn-cs"/>
              </a:rPr>
              <a:t>CEIm</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7" name="Text Box 6"/>
          <p:cNvSpPr txBox="1">
            <a:spLocks noChangeArrowheads="1"/>
          </p:cNvSpPr>
          <p:nvPr/>
        </p:nvSpPr>
        <p:spPr bwMode="auto">
          <a:xfrm>
            <a:off x="571472" y="4637798"/>
            <a:ext cx="4287840" cy="1323439"/>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En</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las </a:t>
            </a:r>
            <a:r>
              <a:rPr kumimoji="0" lang="en-GB" sz="1600" b="1" i="0" u="none" strike="noStrike" kern="1200" cap="none" spc="0" normalizeH="0" baseline="0" noProof="0" dirty="0" err="1">
                <a:ln>
                  <a:noFill/>
                </a:ln>
                <a:solidFill>
                  <a:prstClr val="black"/>
                </a:solidFill>
                <a:effectLst/>
                <a:uLnTx/>
                <a:uFillTx/>
                <a:latin typeface="Tahoma" pitchFamily="34" charset="0"/>
                <a:ea typeface="+mn-ea"/>
                <a:cs typeface="+mn-cs"/>
              </a:rPr>
              <a:t>participaciones</a:t>
            </a:r>
            <a:r>
              <a:rPr kumimoji="0" lang="en-GB" sz="1600" b="1" i="0" u="none" strike="noStrike" kern="1200" cap="none" spc="0" normalizeH="0" baseline="0" noProof="0" dirty="0">
                <a:ln>
                  <a:noFill/>
                </a:ln>
                <a:solidFill>
                  <a:prstClr val="black"/>
                </a:solidFill>
                <a:effectLst/>
                <a:uLnTx/>
                <a:uFillTx/>
                <a:latin typeface="Tahoma" pitchFamily="34" charset="0"/>
                <a:ea typeface="+mn-ea"/>
                <a:cs typeface="+mn-cs"/>
              </a:rPr>
              <a:t> sin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solicitud</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de</a:t>
            </a:r>
            <a:r>
              <a:rPr kumimoji="0" lang="en-GB" sz="1600" b="1"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1" i="0" u="none" strike="noStrike" kern="1200" cap="none" spc="0" normalizeH="0" baseline="0" noProof="0" dirty="0" err="1">
                <a:ln>
                  <a:noFill/>
                </a:ln>
                <a:solidFill>
                  <a:prstClr val="black"/>
                </a:solidFill>
                <a:effectLst/>
                <a:uLnTx/>
                <a:uFillTx/>
                <a:latin typeface="Tahoma" pitchFamily="34" charset="0"/>
                <a:ea typeface="+mn-ea"/>
                <a:cs typeface="+mn-cs"/>
              </a:rPr>
              <a:t>aclaraciones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la </a:t>
            </a:r>
            <a:r>
              <a:rPr kumimoji="0" lang="en-GB" sz="1600" b="1" i="0" u="none" strike="noStrike" kern="1200" cap="none" spc="0" normalizeH="0" baseline="0" noProof="0" dirty="0" err="1">
                <a:ln>
                  <a:noFill/>
                </a:ln>
                <a:solidFill>
                  <a:prstClr val="black"/>
                </a:solidFill>
                <a:effectLst/>
                <a:uLnTx/>
                <a:uFillTx/>
                <a:latin typeface="Tahoma" pitchFamily="34" charset="0"/>
                <a:ea typeface="+mn-ea"/>
                <a:cs typeface="+mn-cs"/>
              </a:rPr>
              <a:t>dispersión</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de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tiempos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de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emisión</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del dictamen es </a:t>
            </a:r>
            <a:r>
              <a:rPr kumimoji="0" lang="en-GB" sz="1600" b="1" i="0" u="none" strike="noStrike" kern="1200" cap="none" spc="0" normalizeH="0" baseline="0" noProof="0" dirty="0">
                <a:ln>
                  <a:noFill/>
                </a:ln>
                <a:solidFill>
                  <a:prstClr val="black"/>
                </a:solidFill>
                <a:effectLst/>
                <a:uLnTx/>
                <a:uFillTx/>
                <a:latin typeface="Tahoma" pitchFamily="34" charset="0"/>
                <a:ea typeface="+mn-ea"/>
                <a:cs typeface="+mn-cs"/>
              </a:rPr>
              <a:t>mucho mayor</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hacia</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menores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tiempos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que en los que se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solicitan</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a:t>
            </a:r>
          </a:p>
        </p:txBody>
      </p:sp>
      <p:sp>
        <p:nvSpPr>
          <p:cNvPr id="10" name="Rectangle 5"/>
          <p:cNvSpPr>
            <a:spLocks noChangeArrowheads="1"/>
          </p:cNvSpPr>
          <p:nvPr/>
        </p:nvSpPr>
        <p:spPr bwMode="auto">
          <a:xfrm>
            <a:off x="5388049" y="836712"/>
            <a:ext cx="3000375" cy="581025"/>
          </a:xfrm>
          <a:prstGeom prst="rect">
            <a:avLst/>
          </a:prstGeom>
          <a:solidFill>
            <a:schemeClr val="bg1"/>
          </a:solidFill>
          <a:ln w="9525">
            <a:noFill/>
            <a:miter lim="800000"/>
            <a:headEnd/>
            <a:tailEnd/>
          </a:ln>
          <a:effectLst/>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600" b="1" i="0" u="none" strike="noStrike" kern="1200" cap="none" spc="0" normalizeH="0" baseline="0" noProof="0" dirty="0">
                <a:ln>
                  <a:noFill/>
                </a:ln>
                <a:solidFill>
                  <a:prstClr val="black"/>
                </a:solidFill>
                <a:effectLst/>
                <a:uLnTx/>
                <a:uFillTx/>
                <a:latin typeface="Tahoma" pitchFamily="34" charset="0"/>
                <a:ea typeface="+mn-ea"/>
                <a:cs typeface="+mn-cs"/>
              </a:rPr>
              <a:t>Dispersión</a:t>
            </a:r>
            <a:r>
              <a:rPr kumimoji="0" lang="es-ES_tradnl" sz="1600" b="0" i="0" u="none" strike="noStrike" kern="1200" cap="none" spc="0" normalizeH="0" baseline="0" noProof="0" dirty="0">
                <a:ln>
                  <a:noFill/>
                </a:ln>
                <a:solidFill>
                  <a:prstClr val="black"/>
                </a:solidFill>
                <a:effectLst/>
                <a:uLnTx/>
                <a:uFillTx/>
                <a:latin typeface="Tahoma" pitchFamily="34" charset="0"/>
                <a:ea typeface="+mn-ea"/>
                <a:cs typeface="+mn-cs"/>
              </a:rPr>
              <a:t>, se representa percentiles 05, 25, 75 y 95</a:t>
            </a:r>
            <a:endParaRPr kumimoji="0" lang="es-ES" sz="1600" b="0" i="0" u="none" strike="noStrike" kern="1200" cap="none" spc="0" normalizeH="0" baseline="0" noProof="0" dirty="0">
              <a:ln>
                <a:noFill/>
              </a:ln>
              <a:solidFill>
                <a:prstClr val="black"/>
              </a:solidFill>
              <a:effectLst/>
              <a:uLnTx/>
              <a:uFillTx/>
              <a:latin typeface="Tahoma" pitchFamily="34" charset="0"/>
              <a:ea typeface="+mn-ea"/>
              <a:cs typeface="+mn-cs"/>
            </a:endParaRPr>
          </a:p>
        </p:txBody>
      </p:sp>
    </p:spTree>
    <p:extLst>
      <p:ext uri="{BB962C8B-B14F-4D97-AF65-F5344CB8AC3E}">
        <p14:creationId xmlns:p14="http://schemas.microsoft.com/office/powerpoint/2010/main" val="215634627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4ECCDEF9-6FB0-FD57-3923-9C6115662211}"/>
              </a:ext>
            </a:extLst>
          </p:cNvPr>
          <p:cNvPicPr>
            <a:picLocks noChangeAspect="1"/>
          </p:cNvPicPr>
          <p:nvPr/>
        </p:nvPicPr>
        <p:blipFill>
          <a:blip r:embed="rId2"/>
          <a:stretch>
            <a:fillRect/>
          </a:stretch>
        </p:blipFill>
        <p:spPr>
          <a:xfrm rot="5400000">
            <a:off x="3803107" y="1277681"/>
            <a:ext cx="3042168" cy="6334293"/>
          </a:xfrm>
          <a:prstGeom prst="rect">
            <a:avLst/>
          </a:prstGeom>
        </p:spPr>
      </p:pic>
      <p:pic>
        <p:nvPicPr>
          <p:cNvPr id="17" name="Imagen 16">
            <a:extLst>
              <a:ext uri="{FF2B5EF4-FFF2-40B4-BE49-F238E27FC236}">
                <a16:creationId xmlns:a16="http://schemas.microsoft.com/office/drawing/2014/main" id="{D30C6AAC-4A7B-4BEE-A2FF-C638F50AC083}"/>
              </a:ext>
            </a:extLst>
          </p:cNvPr>
          <p:cNvPicPr>
            <a:picLocks noChangeAspect="1"/>
          </p:cNvPicPr>
          <p:nvPr/>
        </p:nvPicPr>
        <p:blipFill>
          <a:blip r:embed="rId3"/>
          <a:stretch>
            <a:fillRect/>
          </a:stretch>
        </p:blipFill>
        <p:spPr>
          <a:xfrm>
            <a:off x="432000" y="971253"/>
            <a:ext cx="3132000" cy="1789080"/>
          </a:xfrm>
          <a:prstGeom prst="rect">
            <a:avLst/>
          </a:prstGeom>
        </p:spPr>
      </p:pic>
      <p:sp>
        <p:nvSpPr>
          <p:cNvPr id="2" name="Title 1"/>
          <p:cNvSpPr>
            <a:spLocks noGrp="1"/>
          </p:cNvSpPr>
          <p:nvPr>
            <p:ph type="title"/>
          </p:nvPr>
        </p:nvSpPr>
        <p:spPr/>
        <p:txBody>
          <a:bodyPr/>
          <a:lstStyle/>
          <a:p>
            <a:r>
              <a:rPr lang="es-ES_tradnl" dirty="0"/>
              <a:t>Etapa Dictamen</a:t>
            </a:r>
            <a:endParaRPr lang="es-ES" dirty="0">
              <a:solidFill>
                <a:srgbClr val="FF0000"/>
              </a:solidFill>
            </a:endParaRPr>
          </a:p>
        </p:txBody>
      </p:sp>
      <p:sp>
        <p:nvSpPr>
          <p:cNvPr id="19"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99</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14" name="Rectangle 6"/>
          <p:cNvSpPr>
            <a:spLocks noChangeArrowheads="1"/>
          </p:cNvSpPr>
          <p:nvPr/>
        </p:nvSpPr>
        <p:spPr bwMode="auto">
          <a:xfrm>
            <a:off x="285720" y="3143248"/>
            <a:ext cx="3357586" cy="1323439"/>
          </a:xfrm>
          <a:prstGeom prst="rect">
            <a:avLst/>
          </a:prstGeom>
          <a:solidFill>
            <a:srgbClr val="EAEAEA"/>
          </a:solidFill>
          <a:ln w="9525">
            <a:noFill/>
            <a:miter lim="800000"/>
            <a:headEnd/>
            <a:tailEnd/>
          </a:ln>
          <a:effectLst/>
        </p:spPr>
        <p:txBody>
          <a:bodyPr wrap="square">
            <a:spAutoFit/>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Influencia de la solicitud según si el centro constituye una</a:t>
            </a:r>
            <a:r>
              <a:rPr kumimoji="0" lang="es-ES_tradnl" sz="2000" b="1" i="0" u="none" strike="noStrike" kern="1200" cap="none" spc="0" normalizeH="0" baseline="0" noProof="0" dirty="0">
                <a:ln>
                  <a:noFill/>
                </a:ln>
                <a:solidFill>
                  <a:srgbClr val="2D2323"/>
                </a:solidFill>
                <a:effectLst/>
                <a:uLnTx/>
                <a:uFillTx/>
                <a:latin typeface="Tahoma" pitchFamily="34" charset="0"/>
                <a:ea typeface="+mn-ea"/>
                <a:cs typeface="+mn-cs"/>
              </a:rPr>
              <a:t> ampliación </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del ensayo</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15" name="Text Box 7"/>
          <p:cNvSpPr txBox="1">
            <a:spLocks noChangeArrowheads="1"/>
          </p:cNvSpPr>
          <p:nvPr/>
        </p:nvSpPr>
        <p:spPr bwMode="auto">
          <a:xfrm>
            <a:off x="300568" y="4650765"/>
            <a:ext cx="3678234" cy="1077218"/>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En las </a:t>
            </a:r>
            <a:r>
              <a:rPr kumimoji="0" lang="en-GB" sz="1600" b="1" i="0" u="none" strike="noStrike" kern="1200" cap="none" spc="0" normalizeH="0" baseline="0" noProof="0" dirty="0" err="1">
                <a:ln>
                  <a:noFill/>
                </a:ln>
                <a:solidFill>
                  <a:prstClr val="black"/>
                </a:solidFill>
                <a:effectLst/>
                <a:uLnTx/>
                <a:uFillTx/>
                <a:latin typeface="Tahoma" pitchFamily="34" charset="0"/>
                <a:ea typeface="+mn-ea"/>
                <a:cs typeface="+mn-cs"/>
              </a:rPr>
              <a:t>participaciones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que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constituyen</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una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ampliación</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el dictamen se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emite</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1" i="0" u="none" strike="noStrike" kern="1200" cap="none" spc="0" normalizeH="0" baseline="0" noProof="0" dirty="0">
                <a:ln>
                  <a:noFill/>
                </a:ln>
                <a:solidFill>
                  <a:prstClr val="black"/>
                </a:solidFill>
                <a:effectLst/>
                <a:uLnTx/>
                <a:uFillTx/>
                <a:latin typeface="Tahoma" pitchFamily="34" charset="0"/>
                <a:ea typeface="+mn-ea"/>
                <a:cs typeface="+mn-cs"/>
              </a:rPr>
              <a:t>26 días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1" i="0" u="none" strike="noStrike" kern="1200" cap="none" spc="0" normalizeH="0" baseline="0" noProof="0" dirty="0">
                <a:ln>
                  <a:noFill/>
                </a:ln>
                <a:solidFill>
                  <a:prstClr val="black"/>
                </a:solidFill>
                <a:effectLst/>
                <a:uLnTx/>
                <a:uFillTx/>
                <a:latin typeface="Tahoma" pitchFamily="34" charset="0"/>
                <a:ea typeface="+mn-ea"/>
                <a:cs typeface="+mn-cs"/>
              </a:rPr>
              <a:t>antes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que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en</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las que no son una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ampliación</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a:t>
            </a:r>
          </a:p>
        </p:txBody>
      </p:sp>
      <p:sp>
        <p:nvSpPr>
          <p:cNvPr id="16" name="Rectangle 5"/>
          <p:cNvSpPr>
            <a:spLocks noChangeArrowheads="1"/>
          </p:cNvSpPr>
          <p:nvPr/>
        </p:nvSpPr>
        <p:spPr bwMode="auto">
          <a:xfrm>
            <a:off x="4160838" y="1124744"/>
            <a:ext cx="4705562" cy="1162844"/>
          </a:xfrm>
          <a:prstGeom prst="rect">
            <a:avLst/>
          </a:prstGeom>
          <a:noFill/>
          <a:ln w="9525">
            <a:noFill/>
            <a:miter lim="800000"/>
            <a:headEnd/>
            <a:tailEnd/>
          </a:ln>
          <a:effectLst/>
        </p:spPr>
        <p:txBody>
          <a:bodyPr/>
          <a:lstStyle/>
          <a:p>
            <a:pPr marL="0" marR="0" lvl="0" indent="0" algn="l" defTabSz="914400" rtl="0" eaLnBrk="0" fontAlgn="auto" latinLnBrk="0" hangingPunct="0">
              <a:lnSpc>
                <a:spcPct val="90000"/>
              </a:lnSpc>
              <a:spcBef>
                <a:spcPct val="30000"/>
              </a:spcBef>
              <a:spcAft>
                <a:spcPct val="30000"/>
              </a:spcAft>
              <a:buClrTx/>
              <a:buSzPct val="75000"/>
              <a:buFont typeface="Wingdings" pitchFamily="2" charset="2"/>
              <a:buNone/>
              <a:tabLst/>
              <a:defRPr/>
            </a:pP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Tiempo desde el envío de la Documentación al CEIC de Referencia/AEMPS hasta la emisión del Dictamen</a:t>
            </a:r>
          </a:p>
        </p:txBody>
      </p:sp>
      <p:grpSp>
        <p:nvGrpSpPr>
          <p:cNvPr id="20" name="Group 14">
            <a:extLst>
              <a:ext uri="{FF2B5EF4-FFF2-40B4-BE49-F238E27FC236}">
                <a16:creationId xmlns:a16="http://schemas.microsoft.com/office/drawing/2014/main" id="{D0A808BA-77AB-483D-A00D-E18BAE2B1338}"/>
              </a:ext>
            </a:extLst>
          </p:cNvPr>
          <p:cNvGrpSpPr>
            <a:grpSpLocks/>
          </p:cNvGrpSpPr>
          <p:nvPr/>
        </p:nvGrpSpPr>
        <p:grpSpPr bwMode="auto">
          <a:xfrm>
            <a:off x="4296668" y="2509829"/>
            <a:ext cx="4783139" cy="315911"/>
            <a:chOff x="2740" y="550"/>
            <a:chExt cx="3013" cy="199"/>
          </a:xfrm>
        </p:grpSpPr>
        <p:sp>
          <p:nvSpPr>
            <p:cNvPr id="21" name="Rectangle 15">
              <a:extLst>
                <a:ext uri="{FF2B5EF4-FFF2-40B4-BE49-F238E27FC236}">
                  <a16:creationId xmlns:a16="http://schemas.microsoft.com/office/drawing/2014/main" id="{D4D0CC3F-4FFE-49E0-8C14-F0F4714D4372}"/>
                </a:ext>
              </a:extLst>
            </p:cNvPr>
            <p:cNvSpPr>
              <a:spLocks noChangeArrowheads="1"/>
            </p:cNvSpPr>
            <p:nvPr/>
          </p:nvSpPr>
          <p:spPr bwMode="auto">
            <a:xfrm>
              <a:off x="2740" y="575"/>
              <a:ext cx="388" cy="147"/>
            </a:xfrm>
            <a:prstGeom prst="rect">
              <a:avLst/>
            </a:prstGeom>
            <a:solidFill>
              <a:srgbClr val="F09686"/>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Line 16">
              <a:extLst>
                <a:ext uri="{FF2B5EF4-FFF2-40B4-BE49-F238E27FC236}">
                  <a16:creationId xmlns:a16="http://schemas.microsoft.com/office/drawing/2014/main" id="{0D72FDE9-5A70-47FD-AD37-CFC4FB8A6B21}"/>
                </a:ext>
              </a:extLst>
            </p:cNvPr>
            <p:cNvSpPr>
              <a:spLocks noChangeShapeType="1"/>
            </p:cNvSpPr>
            <p:nvPr/>
          </p:nvSpPr>
          <p:spPr bwMode="auto">
            <a:xfrm>
              <a:off x="4089" y="670"/>
              <a:ext cx="476" cy="0"/>
            </a:xfrm>
            <a:prstGeom prst="line">
              <a:avLst/>
            </a:prstGeom>
            <a:noFill/>
            <a:ln w="19050">
              <a:solidFill>
                <a:srgbClr val="FF0000"/>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Oval 17">
              <a:extLst>
                <a:ext uri="{FF2B5EF4-FFF2-40B4-BE49-F238E27FC236}">
                  <a16:creationId xmlns:a16="http://schemas.microsoft.com/office/drawing/2014/main" id="{1D3CA4DB-E88E-4446-828E-2671F80208A2}"/>
                </a:ext>
              </a:extLst>
            </p:cNvPr>
            <p:cNvSpPr>
              <a:spLocks noChangeArrowheads="1"/>
            </p:cNvSpPr>
            <p:nvPr/>
          </p:nvSpPr>
          <p:spPr bwMode="auto">
            <a:xfrm>
              <a:off x="4320" y="634"/>
              <a:ext cx="74" cy="74"/>
            </a:xfrm>
            <a:prstGeom prst="ellipse">
              <a:avLst/>
            </a:prstGeom>
            <a:solidFill>
              <a:srgbClr val="FF0000"/>
            </a:solidFill>
            <a:ln w="9525">
              <a:solidFill>
                <a:srgbClr val="FF0000"/>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Text Box 18">
              <a:extLst>
                <a:ext uri="{FF2B5EF4-FFF2-40B4-BE49-F238E27FC236}">
                  <a16:creationId xmlns:a16="http://schemas.microsoft.com/office/drawing/2014/main" id="{C85AB779-F233-4F8A-A580-5943500458FB}"/>
                </a:ext>
              </a:extLst>
            </p:cNvPr>
            <p:cNvSpPr txBox="1">
              <a:spLocks noChangeArrowheads="1"/>
            </p:cNvSpPr>
            <p:nvPr/>
          </p:nvSpPr>
          <p:spPr bwMode="auto">
            <a:xfrm>
              <a:off x="3149" y="555"/>
              <a:ext cx="1085" cy="194"/>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25" name="Text Box 19">
              <a:extLst>
                <a:ext uri="{FF2B5EF4-FFF2-40B4-BE49-F238E27FC236}">
                  <a16:creationId xmlns:a16="http://schemas.microsoft.com/office/drawing/2014/main" id="{DC62E4F0-AA13-4285-96D4-B5F5C6A3FA42}"/>
                </a:ext>
              </a:extLst>
            </p:cNvPr>
            <p:cNvSpPr txBox="1">
              <a:spLocks noChangeArrowheads="1"/>
            </p:cNvSpPr>
            <p:nvPr/>
          </p:nvSpPr>
          <p:spPr bwMode="auto">
            <a:xfrm>
              <a:off x="4565" y="550"/>
              <a:ext cx="1188" cy="194"/>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err="1">
                  <a:ln>
                    <a:noFill/>
                  </a:ln>
                  <a:solidFill>
                    <a:prstClr val="black"/>
                  </a:solidFill>
                  <a:effectLst/>
                  <a:uLnTx/>
                  <a:uFillTx/>
                  <a:latin typeface="Verdana" pitchFamily="34" charset="0"/>
                  <a:ea typeface="+mn-ea"/>
                  <a:cs typeface="+mn-cs"/>
                </a:rPr>
                <a:t>Nº</a:t>
              </a: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 </a:t>
              </a:r>
              <a:r>
                <a:rPr lang="es-ES_tradnl" sz="1400" dirty="0">
                  <a:solidFill>
                    <a:prstClr val="black"/>
                  </a:solidFill>
                  <a:latin typeface="Verdana" pitchFamily="34" charset="0"/>
                </a:rPr>
                <a:t>Participaciones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spTree>
    <p:extLst>
      <p:ext uri="{BB962C8B-B14F-4D97-AF65-F5344CB8AC3E}">
        <p14:creationId xmlns:p14="http://schemas.microsoft.com/office/powerpoint/2010/main" val="80615771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C2D08A0-1BCB-F63D-FBDD-A5FC97B39D36}"/>
              </a:ext>
            </a:extLst>
          </p:cNvPr>
          <p:cNvPicPr>
            <a:picLocks noChangeAspect="1"/>
          </p:cNvPicPr>
          <p:nvPr/>
        </p:nvPicPr>
        <p:blipFill>
          <a:blip r:embed="rId2"/>
          <a:stretch>
            <a:fillRect/>
          </a:stretch>
        </p:blipFill>
        <p:spPr>
          <a:xfrm>
            <a:off x="324000" y="2664001"/>
            <a:ext cx="8240788" cy="3636000"/>
          </a:xfrm>
          <a:prstGeom prst="rect">
            <a:avLst/>
          </a:prstGeom>
        </p:spPr>
      </p:pic>
      <p:pic>
        <p:nvPicPr>
          <p:cNvPr id="10" name="Imagen 9">
            <a:extLst>
              <a:ext uri="{FF2B5EF4-FFF2-40B4-BE49-F238E27FC236}">
                <a16:creationId xmlns:a16="http://schemas.microsoft.com/office/drawing/2014/main" id="{7ACA44DC-3C19-4057-9B75-04F264527AE5}"/>
              </a:ext>
            </a:extLst>
          </p:cNvPr>
          <p:cNvPicPr>
            <a:picLocks noChangeAspect="1"/>
          </p:cNvPicPr>
          <p:nvPr/>
        </p:nvPicPr>
        <p:blipFill>
          <a:blip r:embed="rId3"/>
          <a:stretch>
            <a:fillRect/>
          </a:stretch>
        </p:blipFill>
        <p:spPr>
          <a:xfrm>
            <a:off x="432000" y="971253"/>
            <a:ext cx="3132000" cy="1789080"/>
          </a:xfrm>
          <a:prstGeom prst="rect">
            <a:avLst/>
          </a:prstGeom>
        </p:spPr>
      </p:pic>
      <p:sp>
        <p:nvSpPr>
          <p:cNvPr id="2" name="Title 1"/>
          <p:cNvSpPr>
            <a:spLocks noGrp="1"/>
          </p:cNvSpPr>
          <p:nvPr>
            <p:ph type="title"/>
          </p:nvPr>
        </p:nvSpPr>
        <p:spPr/>
        <p:txBody>
          <a:bodyPr/>
          <a:lstStyle/>
          <a:p>
            <a:r>
              <a:rPr lang="es-ES_tradnl" dirty="0"/>
              <a:t>Etapa Dictamen</a:t>
            </a:r>
            <a:endParaRPr lang="es-ES" dirty="0"/>
          </a:p>
        </p:txBody>
      </p:sp>
      <p:sp>
        <p:nvSpPr>
          <p:cNvPr id="13"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100</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9" name="Rectangle 6"/>
          <p:cNvSpPr>
            <a:spLocks noChangeArrowheads="1"/>
          </p:cNvSpPr>
          <p:nvPr/>
        </p:nvSpPr>
        <p:spPr bwMode="auto">
          <a:xfrm>
            <a:off x="3851920" y="1268760"/>
            <a:ext cx="4896544" cy="1323439"/>
          </a:xfrm>
          <a:prstGeom prst="rect">
            <a:avLst/>
          </a:prstGeom>
          <a:solidFill>
            <a:srgbClr val="EAEAEA"/>
          </a:solidFill>
          <a:ln w="9525">
            <a:noFill/>
            <a:miter lim="800000"/>
            <a:headEnd/>
            <a:tailEnd/>
          </a:ln>
          <a:effectLst/>
        </p:spPr>
        <p:txBody>
          <a:bodyPr wrap="square">
            <a:spAutoFit/>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En aquellas participaciones que suponen una ampliación del ensayo ya en marcha la solicitud de aclaraciones por parte del </a:t>
            </a:r>
            <a:r>
              <a:rPr kumimoji="0" lang="es-ES_tradnl" sz="2000" b="0" i="0" u="none" strike="noStrike" kern="1200" cap="none" spc="0" normalizeH="0" baseline="0" noProof="0" dirty="0" err="1">
                <a:ln>
                  <a:noFill/>
                </a:ln>
                <a:solidFill>
                  <a:srgbClr val="2D2323"/>
                </a:solidFill>
                <a:effectLst/>
                <a:uLnTx/>
                <a:uFillTx/>
                <a:latin typeface="Tahoma" pitchFamily="34" charset="0"/>
                <a:ea typeface="+mn-ea"/>
                <a:cs typeface="+mn-cs"/>
              </a:rPr>
              <a:t>CEIm</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es </a:t>
            </a:r>
            <a:r>
              <a:rPr kumimoji="0" lang="es-ES_tradnl" sz="2000" b="1" i="0" u="none" strike="noStrike" kern="1200" cap="none" spc="0" normalizeH="0" baseline="0" noProof="0" dirty="0">
                <a:ln>
                  <a:noFill/>
                </a:ln>
                <a:solidFill>
                  <a:srgbClr val="2D2323"/>
                </a:solidFill>
                <a:effectLst/>
                <a:uLnTx/>
                <a:uFillTx/>
                <a:latin typeface="Tahoma" pitchFamily="34" charset="0"/>
                <a:ea typeface="+mn-ea"/>
                <a:cs typeface="+mn-cs"/>
              </a:rPr>
              <a:t>bastante menor</a:t>
            </a:r>
            <a:endParaRPr kumimoji="0" lang="es-ES" sz="2000" b="1"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1024285720"/>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578E92E2-E28E-9CDE-84C0-BC9A0AE30C07}"/>
              </a:ext>
            </a:extLst>
          </p:cNvPr>
          <p:cNvPicPr>
            <a:picLocks noChangeAspect="1"/>
          </p:cNvPicPr>
          <p:nvPr/>
        </p:nvPicPr>
        <p:blipFill>
          <a:blip r:embed="rId2"/>
          <a:stretch>
            <a:fillRect/>
          </a:stretch>
        </p:blipFill>
        <p:spPr>
          <a:xfrm rot="5400000">
            <a:off x="3796707" y="1276304"/>
            <a:ext cx="3042168" cy="6334293"/>
          </a:xfrm>
          <a:prstGeom prst="rect">
            <a:avLst/>
          </a:prstGeom>
        </p:spPr>
      </p:pic>
      <p:pic>
        <p:nvPicPr>
          <p:cNvPr id="3" name="Imagen 2">
            <a:extLst>
              <a:ext uri="{FF2B5EF4-FFF2-40B4-BE49-F238E27FC236}">
                <a16:creationId xmlns:a16="http://schemas.microsoft.com/office/drawing/2014/main" id="{7A2FA448-199C-403B-A8CE-300AD40900BF}"/>
              </a:ext>
            </a:extLst>
          </p:cNvPr>
          <p:cNvPicPr>
            <a:picLocks noChangeAspect="1"/>
          </p:cNvPicPr>
          <p:nvPr/>
        </p:nvPicPr>
        <p:blipFill>
          <a:blip r:embed="rId3"/>
          <a:stretch>
            <a:fillRect/>
          </a:stretch>
        </p:blipFill>
        <p:spPr>
          <a:xfrm>
            <a:off x="428596" y="986827"/>
            <a:ext cx="3133616" cy="1792379"/>
          </a:xfrm>
          <a:prstGeom prst="rect">
            <a:avLst/>
          </a:prstGeom>
        </p:spPr>
      </p:pic>
      <p:sp>
        <p:nvSpPr>
          <p:cNvPr id="2" name="Title 1"/>
          <p:cNvSpPr>
            <a:spLocks noGrp="1"/>
          </p:cNvSpPr>
          <p:nvPr>
            <p:ph type="title"/>
          </p:nvPr>
        </p:nvSpPr>
        <p:spPr/>
        <p:txBody>
          <a:bodyPr/>
          <a:lstStyle/>
          <a:p>
            <a:r>
              <a:rPr lang="es-ES_tradnl" dirty="0"/>
              <a:t>Etapa Dictamen</a:t>
            </a:r>
            <a:endParaRPr lang="es-ES" dirty="0"/>
          </a:p>
        </p:txBody>
      </p:sp>
      <p:sp>
        <p:nvSpPr>
          <p:cNvPr id="18"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101</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8" name="Text Box 1036"/>
          <p:cNvSpPr txBox="1">
            <a:spLocks noChangeArrowheads="1"/>
          </p:cNvSpPr>
          <p:nvPr/>
        </p:nvSpPr>
        <p:spPr bwMode="auto">
          <a:xfrm>
            <a:off x="428596" y="3284984"/>
            <a:ext cx="2243137" cy="1474788"/>
          </a:xfrm>
          <a:prstGeom prst="rect">
            <a:avLst/>
          </a:prstGeom>
          <a:solidFill>
            <a:schemeClr val="bg1"/>
          </a:solidFill>
          <a:ln w="9525">
            <a:solidFill>
              <a:schemeClr val="tx1"/>
            </a:solidFill>
            <a:miter lim="800000"/>
            <a:headEnd/>
            <a:tailEnd/>
          </a:ln>
          <a:effec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En los</a:t>
            </a: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 EECC </a:t>
            </a:r>
            <a:r>
              <a:rPr kumimoji="0" lang="en-GB" sz="1800" b="1" i="0" u="none" strike="noStrike" kern="1200" cap="none" spc="0" normalizeH="0" baseline="0" noProof="0" dirty="0" err="1">
                <a:ln>
                  <a:noFill/>
                </a:ln>
                <a:solidFill>
                  <a:prstClr val="black"/>
                </a:solidFill>
                <a:effectLst/>
                <a:uLnTx/>
                <a:uFillTx/>
                <a:latin typeface="Tahoma" pitchFamily="34" charset="0"/>
                <a:ea typeface="+mn-ea"/>
                <a:cs typeface="+mn-cs"/>
              </a:rPr>
              <a:t>unicéntricos</a:t>
            </a: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 se </a:t>
            </a:r>
            <a:r>
              <a:rPr kumimoji="0" lang="en-GB" sz="1800" b="1" i="0" u="none" strike="noStrike" kern="1200" cap="none" spc="0" normalizeH="0" baseline="0" noProof="0" dirty="0" err="1">
                <a:ln>
                  <a:noFill/>
                </a:ln>
                <a:solidFill>
                  <a:prstClr val="black"/>
                </a:solidFill>
                <a:effectLst/>
                <a:uLnTx/>
                <a:uFillTx/>
                <a:latin typeface="Tahoma" pitchFamily="34" charset="0"/>
                <a:ea typeface="+mn-ea"/>
                <a:cs typeface="+mn-cs"/>
              </a:rPr>
              <a:t>tarda</a:t>
            </a: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 15 días </a:t>
            </a:r>
            <a:r>
              <a:rPr kumimoji="0" lang="en-GB" sz="1800" b="1" i="0" u="none" strike="noStrike" kern="1200" cap="none" spc="0" normalizeH="0" baseline="0" noProof="0" dirty="0" err="1">
                <a:ln>
                  <a:noFill/>
                </a:ln>
                <a:solidFill>
                  <a:prstClr val="black"/>
                </a:solidFill>
                <a:effectLst/>
                <a:uLnTx/>
                <a:uFillTx/>
                <a:latin typeface="Tahoma" pitchFamily="34" charset="0"/>
                <a:ea typeface="+mn-ea"/>
                <a:cs typeface="+mn-cs"/>
              </a:rPr>
              <a:t>menos</a:t>
            </a: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en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emitir</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el dictamen</a:t>
            </a:r>
          </a:p>
        </p:txBody>
      </p:sp>
      <p:sp>
        <p:nvSpPr>
          <p:cNvPr id="9" name="Rectangle 1035"/>
          <p:cNvSpPr>
            <a:spLocks noChangeArrowheads="1"/>
          </p:cNvSpPr>
          <p:nvPr/>
        </p:nvSpPr>
        <p:spPr bwMode="auto">
          <a:xfrm>
            <a:off x="4764088" y="1411288"/>
            <a:ext cx="2947987" cy="1006475"/>
          </a:xfrm>
          <a:prstGeom prst="rect">
            <a:avLst/>
          </a:prstGeom>
          <a:solidFill>
            <a:schemeClr val="bg1">
              <a:lumMod val="95000"/>
            </a:schemeClr>
          </a:solidFill>
          <a:ln w="9525">
            <a:noFill/>
            <a:miter lim="800000"/>
            <a:headEnd/>
            <a:tailEnd/>
          </a:ln>
          <a:effec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Influencia del </a:t>
            </a:r>
            <a:r>
              <a:rPr kumimoji="0" lang="es-ES_tradnl" sz="2000" b="1" i="0" u="none" strike="noStrike" kern="1200" cap="none" spc="0" normalizeH="0" baseline="0" noProof="0" dirty="0">
                <a:ln>
                  <a:noFill/>
                </a:ln>
                <a:solidFill>
                  <a:srgbClr val="2D2323"/>
                </a:solidFill>
                <a:effectLst/>
                <a:uLnTx/>
                <a:uFillTx/>
                <a:latin typeface="Tahoma" pitchFamily="34" charset="0"/>
                <a:ea typeface="+mn-ea"/>
                <a:cs typeface="+mn-cs"/>
              </a:rPr>
              <a:t>número de centros</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 que participan en el ensayo</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grpSp>
        <p:nvGrpSpPr>
          <p:cNvPr id="17" name="Group 14">
            <a:extLst>
              <a:ext uri="{FF2B5EF4-FFF2-40B4-BE49-F238E27FC236}">
                <a16:creationId xmlns:a16="http://schemas.microsoft.com/office/drawing/2014/main" id="{B89FDF3D-10B4-488C-969F-464A3D05586C}"/>
              </a:ext>
            </a:extLst>
          </p:cNvPr>
          <p:cNvGrpSpPr>
            <a:grpSpLocks/>
          </p:cNvGrpSpPr>
          <p:nvPr/>
        </p:nvGrpSpPr>
        <p:grpSpPr bwMode="auto">
          <a:xfrm>
            <a:off x="4296668" y="2481255"/>
            <a:ext cx="4808539" cy="314324"/>
            <a:chOff x="2740" y="532"/>
            <a:chExt cx="3029" cy="198"/>
          </a:xfrm>
        </p:grpSpPr>
        <p:sp>
          <p:nvSpPr>
            <p:cNvPr id="19" name="Rectangle 15">
              <a:extLst>
                <a:ext uri="{FF2B5EF4-FFF2-40B4-BE49-F238E27FC236}">
                  <a16:creationId xmlns:a16="http://schemas.microsoft.com/office/drawing/2014/main" id="{6A92024B-EDE6-425B-897F-9CC895FEA9B7}"/>
                </a:ext>
              </a:extLst>
            </p:cNvPr>
            <p:cNvSpPr>
              <a:spLocks noChangeArrowheads="1"/>
            </p:cNvSpPr>
            <p:nvPr/>
          </p:nvSpPr>
          <p:spPr bwMode="auto">
            <a:xfrm>
              <a:off x="2740" y="593"/>
              <a:ext cx="387" cy="106"/>
            </a:xfrm>
            <a:prstGeom prst="rect">
              <a:avLst/>
            </a:prstGeom>
            <a:solidFill>
              <a:srgbClr val="F09686"/>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Line 16">
              <a:extLst>
                <a:ext uri="{FF2B5EF4-FFF2-40B4-BE49-F238E27FC236}">
                  <a16:creationId xmlns:a16="http://schemas.microsoft.com/office/drawing/2014/main" id="{F3FED668-A2F8-4944-BC2B-4FE7170D4C97}"/>
                </a:ext>
              </a:extLst>
            </p:cNvPr>
            <p:cNvSpPr>
              <a:spLocks noChangeShapeType="1"/>
            </p:cNvSpPr>
            <p:nvPr/>
          </p:nvSpPr>
          <p:spPr bwMode="auto">
            <a:xfrm>
              <a:off x="4265" y="642"/>
              <a:ext cx="476" cy="0"/>
            </a:xfrm>
            <a:prstGeom prst="line">
              <a:avLst/>
            </a:prstGeom>
            <a:noFill/>
            <a:ln w="19050">
              <a:solidFill>
                <a:srgbClr val="FF0000"/>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Oval 17">
              <a:extLst>
                <a:ext uri="{FF2B5EF4-FFF2-40B4-BE49-F238E27FC236}">
                  <a16:creationId xmlns:a16="http://schemas.microsoft.com/office/drawing/2014/main" id="{3C188A31-A2ED-4E1B-B6E0-658FA24F75DA}"/>
                </a:ext>
              </a:extLst>
            </p:cNvPr>
            <p:cNvSpPr>
              <a:spLocks noChangeArrowheads="1"/>
            </p:cNvSpPr>
            <p:nvPr/>
          </p:nvSpPr>
          <p:spPr bwMode="auto">
            <a:xfrm>
              <a:off x="4459" y="605"/>
              <a:ext cx="74" cy="74"/>
            </a:xfrm>
            <a:prstGeom prst="ellipse">
              <a:avLst/>
            </a:prstGeom>
            <a:solidFill>
              <a:srgbClr val="FF0000"/>
            </a:solidFill>
            <a:ln w="9525">
              <a:solidFill>
                <a:srgbClr val="FF0000"/>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Text Box 18">
              <a:extLst>
                <a:ext uri="{FF2B5EF4-FFF2-40B4-BE49-F238E27FC236}">
                  <a16:creationId xmlns:a16="http://schemas.microsoft.com/office/drawing/2014/main" id="{FE79DB3F-2C9F-441C-B72E-5221140A4585}"/>
                </a:ext>
              </a:extLst>
            </p:cNvPr>
            <p:cNvSpPr txBox="1">
              <a:spLocks noChangeArrowheads="1"/>
            </p:cNvSpPr>
            <p:nvPr/>
          </p:nvSpPr>
          <p:spPr bwMode="auto">
            <a:xfrm>
              <a:off x="3163" y="536"/>
              <a:ext cx="1085" cy="194"/>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23" name="Text Box 19">
              <a:extLst>
                <a:ext uri="{FF2B5EF4-FFF2-40B4-BE49-F238E27FC236}">
                  <a16:creationId xmlns:a16="http://schemas.microsoft.com/office/drawing/2014/main" id="{02D3F69D-3715-4177-A480-D4D7102BC0A8}"/>
                </a:ext>
              </a:extLst>
            </p:cNvPr>
            <p:cNvSpPr txBox="1">
              <a:spLocks noChangeArrowheads="1"/>
            </p:cNvSpPr>
            <p:nvPr/>
          </p:nvSpPr>
          <p:spPr bwMode="auto">
            <a:xfrm>
              <a:off x="4744" y="532"/>
              <a:ext cx="1025" cy="194"/>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Nº de EECC</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spTree>
    <p:extLst>
      <p:ext uri="{BB962C8B-B14F-4D97-AF65-F5344CB8AC3E}">
        <p14:creationId xmlns:p14="http://schemas.microsoft.com/office/powerpoint/2010/main" val="3363668074"/>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C9F7ACF2-04FC-80A3-1FFC-0C75050DD201}"/>
              </a:ext>
            </a:extLst>
          </p:cNvPr>
          <p:cNvPicPr>
            <a:picLocks noChangeAspect="1"/>
          </p:cNvPicPr>
          <p:nvPr/>
        </p:nvPicPr>
        <p:blipFill>
          <a:blip r:embed="rId2"/>
          <a:stretch>
            <a:fillRect/>
          </a:stretch>
        </p:blipFill>
        <p:spPr>
          <a:xfrm rot="5400000">
            <a:off x="3751653" y="1233094"/>
            <a:ext cx="5044887" cy="5148548"/>
          </a:xfrm>
          <a:prstGeom prst="rect">
            <a:avLst/>
          </a:prstGeom>
        </p:spPr>
      </p:pic>
      <p:pic>
        <p:nvPicPr>
          <p:cNvPr id="30" name="Imagen 29">
            <a:extLst>
              <a:ext uri="{FF2B5EF4-FFF2-40B4-BE49-F238E27FC236}">
                <a16:creationId xmlns:a16="http://schemas.microsoft.com/office/drawing/2014/main" id="{F5FF80C9-C553-4EB8-A8A5-FC3F3AFE1D0C}"/>
              </a:ext>
            </a:extLst>
          </p:cNvPr>
          <p:cNvPicPr>
            <a:picLocks noChangeAspect="1"/>
          </p:cNvPicPr>
          <p:nvPr/>
        </p:nvPicPr>
        <p:blipFill>
          <a:blip r:embed="rId3"/>
          <a:stretch>
            <a:fillRect/>
          </a:stretch>
        </p:blipFill>
        <p:spPr>
          <a:xfrm>
            <a:off x="428596" y="986827"/>
            <a:ext cx="3133616" cy="1792379"/>
          </a:xfrm>
          <a:prstGeom prst="rect">
            <a:avLst/>
          </a:prstGeom>
        </p:spPr>
      </p:pic>
      <p:sp>
        <p:nvSpPr>
          <p:cNvPr id="2" name="Title 1"/>
          <p:cNvSpPr>
            <a:spLocks noGrp="1"/>
          </p:cNvSpPr>
          <p:nvPr>
            <p:ph type="title"/>
          </p:nvPr>
        </p:nvSpPr>
        <p:spPr/>
        <p:txBody>
          <a:bodyPr/>
          <a:lstStyle/>
          <a:p>
            <a:r>
              <a:rPr lang="es-ES_tradnl" dirty="0"/>
              <a:t>Etapa Dictamen</a:t>
            </a:r>
            <a:endParaRPr lang="es-ES" dirty="0"/>
          </a:p>
        </p:txBody>
      </p:sp>
      <p:sp>
        <p:nvSpPr>
          <p:cNvPr id="19"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102</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14" name="Rectangle 5"/>
          <p:cNvSpPr txBox="1">
            <a:spLocks noChangeArrowheads="1"/>
          </p:cNvSpPr>
          <p:nvPr/>
        </p:nvSpPr>
        <p:spPr>
          <a:xfrm>
            <a:off x="446088" y="3359150"/>
            <a:ext cx="2506662" cy="701675"/>
          </a:xfrm>
          <a:prstGeom prst="rect">
            <a:avLst/>
          </a:prstGeom>
          <a:solidFill>
            <a:schemeClr val="bg1">
              <a:lumMod val="95000"/>
            </a:schemeClr>
          </a:solidFill>
          <a:ln/>
        </p:spPr>
        <p:txBody>
          <a:bodyPr vert="horz" lIns="91440" tIns="45720" rIns="91440" bIns="45720" rtlCol="0">
            <a:sp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Influencia del </a:t>
            </a:r>
            <a:r>
              <a:rPr kumimoji="0" lang="es-ES_tradnl" sz="20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área</a:t>
            </a:r>
            <a:r>
              <a:rPr kumimoji="0" lang="es-ES_tradnl"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a:t>
            </a:r>
            <a:r>
              <a:rPr kumimoji="0" lang="es-ES_tradnl" sz="20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terapéutica</a:t>
            </a:r>
            <a:r>
              <a:rPr kumimoji="0" lang="es-ES_tradnl"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del EC</a:t>
            </a:r>
            <a:endParaRPr kumimoji="0" lang="es-ES" sz="20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15" name="Text Box 9"/>
          <p:cNvSpPr txBox="1">
            <a:spLocks noChangeArrowheads="1"/>
          </p:cNvSpPr>
          <p:nvPr/>
        </p:nvSpPr>
        <p:spPr bwMode="auto">
          <a:xfrm>
            <a:off x="433388" y="4492625"/>
            <a:ext cx="2647950" cy="1200150"/>
          </a:xfrm>
          <a:prstGeom prst="rect">
            <a:avLst/>
          </a:prstGeom>
          <a:solidFill>
            <a:schemeClr val="bg1"/>
          </a:solidFill>
          <a:ln w="9525">
            <a:solidFill>
              <a:schemeClr val="tx1"/>
            </a:solidFill>
            <a:miter lim="800000"/>
            <a:headEnd/>
            <a:tailEnd/>
          </a:ln>
          <a:effec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Tahoma" pitchFamily="34" charset="0"/>
                <a:ea typeface="+mn-ea"/>
                <a:cs typeface="+mn-cs"/>
              </a:rPr>
              <a:t>El </a:t>
            </a:r>
            <a:r>
              <a:rPr kumimoji="0" lang="en-GB" sz="1800" b="1" i="0" u="none" strike="noStrike" kern="1200" cap="none" spc="0" normalizeH="0" baseline="0" noProof="0">
                <a:ln>
                  <a:noFill/>
                </a:ln>
                <a:solidFill>
                  <a:prstClr val="black"/>
                </a:solidFill>
                <a:effectLst/>
                <a:uLnTx/>
                <a:uFillTx/>
                <a:latin typeface="Tahoma" pitchFamily="34" charset="0"/>
                <a:ea typeface="+mn-ea"/>
                <a:cs typeface="+mn-cs"/>
              </a:rPr>
              <a:t>área terapéutica</a:t>
            </a:r>
            <a:r>
              <a:rPr kumimoji="0" lang="en-GB" sz="1800" b="0" i="0" u="none" strike="noStrike" kern="1200" cap="none" spc="0" normalizeH="0" baseline="0" noProof="0">
                <a:ln>
                  <a:noFill/>
                </a:ln>
                <a:solidFill>
                  <a:prstClr val="black"/>
                </a:solidFill>
                <a:effectLst/>
                <a:uLnTx/>
                <a:uFillTx/>
                <a:latin typeface="Tahoma" pitchFamily="34" charset="0"/>
                <a:ea typeface="+mn-ea"/>
                <a:cs typeface="+mn-cs"/>
              </a:rPr>
              <a:t> </a:t>
            </a:r>
            <a:r>
              <a:rPr kumimoji="0" lang="en-GB" sz="1800" b="1" i="0" u="none" strike="noStrike" kern="1200" cap="none" spc="0" normalizeH="0" baseline="0" noProof="0">
                <a:ln>
                  <a:noFill/>
                </a:ln>
                <a:solidFill>
                  <a:prstClr val="black"/>
                </a:solidFill>
                <a:effectLst/>
                <a:uLnTx/>
                <a:uFillTx/>
                <a:latin typeface="Tahoma" pitchFamily="34" charset="0"/>
                <a:ea typeface="+mn-ea"/>
                <a:cs typeface="+mn-cs"/>
              </a:rPr>
              <a:t>del EC</a:t>
            </a:r>
            <a:r>
              <a:rPr kumimoji="0" lang="en-GB" sz="1800" b="0" i="0" u="none" strike="noStrike" kern="1200" cap="none" spc="0" normalizeH="0" baseline="0" noProof="0">
                <a:ln>
                  <a:noFill/>
                </a:ln>
                <a:solidFill>
                  <a:prstClr val="black"/>
                </a:solidFill>
                <a:effectLst/>
                <a:uLnTx/>
                <a:uFillTx/>
                <a:latin typeface="Tahoma" pitchFamily="34" charset="0"/>
                <a:ea typeface="+mn-ea"/>
                <a:cs typeface="+mn-cs"/>
              </a:rPr>
              <a:t> </a:t>
            </a:r>
            <a:r>
              <a:rPr kumimoji="0" lang="en-GB" sz="1800" b="1" i="0" u="none" strike="noStrike" kern="1200" cap="none" spc="0" normalizeH="0" baseline="0" noProof="0">
                <a:ln>
                  <a:noFill/>
                </a:ln>
                <a:solidFill>
                  <a:prstClr val="black"/>
                </a:solidFill>
                <a:effectLst/>
                <a:uLnTx/>
                <a:uFillTx/>
                <a:latin typeface="Tahoma" pitchFamily="34" charset="0"/>
                <a:ea typeface="+mn-ea"/>
                <a:cs typeface="+mn-cs"/>
              </a:rPr>
              <a:t>apenas</a:t>
            </a:r>
            <a:r>
              <a:rPr kumimoji="0" lang="en-GB" sz="1800" b="0" i="0" u="none" strike="noStrike" kern="1200" cap="none" spc="0" normalizeH="0" baseline="0" noProof="0">
                <a:ln>
                  <a:noFill/>
                </a:ln>
                <a:solidFill>
                  <a:prstClr val="black"/>
                </a:solidFill>
                <a:effectLst/>
                <a:uLnTx/>
                <a:uFillTx/>
                <a:latin typeface="Tahoma" pitchFamily="34" charset="0"/>
                <a:ea typeface="+mn-ea"/>
                <a:cs typeface="+mn-cs"/>
              </a:rPr>
              <a:t> </a:t>
            </a:r>
            <a:r>
              <a:rPr kumimoji="0" lang="en-GB" sz="1800" b="1" i="0" u="none" strike="noStrike" kern="1200" cap="none" spc="0" normalizeH="0" baseline="0" noProof="0">
                <a:ln>
                  <a:noFill/>
                </a:ln>
                <a:solidFill>
                  <a:prstClr val="black"/>
                </a:solidFill>
                <a:effectLst/>
                <a:uLnTx/>
                <a:uFillTx/>
                <a:latin typeface="Tahoma" pitchFamily="34" charset="0"/>
                <a:ea typeface="+mn-ea"/>
                <a:cs typeface="+mn-cs"/>
              </a:rPr>
              <a:t>influye</a:t>
            </a:r>
            <a:r>
              <a:rPr kumimoji="0" lang="en-GB" sz="1800" b="0" i="0" u="none" strike="noStrike" kern="1200" cap="none" spc="0" normalizeH="0" baseline="0" noProof="0">
                <a:ln>
                  <a:noFill/>
                </a:ln>
                <a:solidFill>
                  <a:prstClr val="black"/>
                </a:solidFill>
                <a:effectLst/>
                <a:uLnTx/>
                <a:uFillTx/>
                <a:latin typeface="Tahoma" pitchFamily="34" charset="0"/>
                <a:ea typeface="+mn-ea"/>
                <a:cs typeface="+mn-cs"/>
              </a:rPr>
              <a:t> en el tiempo de emisión del dictamen</a:t>
            </a:r>
          </a:p>
        </p:txBody>
      </p:sp>
      <p:grpSp>
        <p:nvGrpSpPr>
          <p:cNvPr id="24" name="Group 14">
            <a:extLst>
              <a:ext uri="{FF2B5EF4-FFF2-40B4-BE49-F238E27FC236}">
                <a16:creationId xmlns:a16="http://schemas.microsoft.com/office/drawing/2014/main" id="{44A87529-AA84-4CEE-A9B9-CE76D883DF14}"/>
              </a:ext>
            </a:extLst>
          </p:cNvPr>
          <p:cNvGrpSpPr>
            <a:grpSpLocks/>
          </p:cNvGrpSpPr>
          <p:nvPr/>
        </p:nvGrpSpPr>
        <p:grpSpPr bwMode="auto">
          <a:xfrm>
            <a:off x="4327894" y="963321"/>
            <a:ext cx="4808539" cy="314324"/>
            <a:chOff x="2740" y="532"/>
            <a:chExt cx="3029" cy="198"/>
          </a:xfrm>
        </p:grpSpPr>
        <p:sp>
          <p:nvSpPr>
            <p:cNvPr id="25" name="Rectangle 15">
              <a:extLst>
                <a:ext uri="{FF2B5EF4-FFF2-40B4-BE49-F238E27FC236}">
                  <a16:creationId xmlns:a16="http://schemas.microsoft.com/office/drawing/2014/main" id="{965F249C-6593-4AD2-9526-5EEF6F543919}"/>
                </a:ext>
              </a:extLst>
            </p:cNvPr>
            <p:cNvSpPr>
              <a:spLocks noChangeArrowheads="1"/>
            </p:cNvSpPr>
            <p:nvPr/>
          </p:nvSpPr>
          <p:spPr bwMode="auto">
            <a:xfrm>
              <a:off x="2740" y="593"/>
              <a:ext cx="387" cy="106"/>
            </a:xfrm>
            <a:prstGeom prst="rect">
              <a:avLst/>
            </a:prstGeom>
            <a:solidFill>
              <a:srgbClr val="F09686"/>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Line 16">
              <a:extLst>
                <a:ext uri="{FF2B5EF4-FFF2-40B4-BE49-F238E27FC236}">
                  <a16:creationId xmlns:a16="http://schemas.microsoft.com/office/drawing/2014/main" id="{26A99D10-ACD3-4408-885F-590D685ECADE}"/>
                </a:ext>
              </a:extLst>
            </p:cNvPr>
            <p:cNvSpPr>
              <a:spLocks noChangeShapeType="1"/>
            </p:cNvSpPr>
            <p:nvPr/>
          </p:nvSpPr>
          <p:spPr bwMode="auto">
            <a:xfrm>
              <a:off x="4265" y="642"/>
              <a:ext cx="476" cy="0"/>
            </a:xfrm>
            <a:prstGeom prst="line">
              <a:avLst/>
            </a:prstGeom>
            <a:noFill/>
            <a:ln w="19050">
              <a:solidFill>
                <a:srgbClr val="FF0000"/>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7" name="Oval 17">
              <a:extLst>
                <a:ext uri="{FF2B5EF4-FFF2-40B4-BE49-F238E27FC236}">
                  <a16:creationId xmlns:a16="http://schemas.microsoft.com/office/drawing/2014/main" id="{68115EFB-44E6-43F7-9442-7387C99DBB88}"/>
                </a:ext>
              </a:extLst>
            </p:cNvPr>
            <p:cNvSpPr>
              <a:spLocks noChangeArrowheads="1"/>
            </p:cNvSpPr>
            <p:nvPr/>
          </p:nvSpPr>
          <p:spPr bwMode="auto">
            <a:xfrm>
              <a:off x="4459" y="605"/>
              <a:ext cx="74" cy="74"/>
            </a:xfrm>
            <a:prstGeom prst="ellipse">
              <a:avLst/>
            </a:prstGeom>
            <a:solidFill>
              <a:srgbClr val="FF0000"/>
            </a:solidFill>
            <a:ln w="9525">
              <a:solidFill>
                <a:srgbClr val="FF0000"/>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8" name="Text Box 18">
              <a:extLst>
                <a:ext uri="{FF2B5EF4-FFF2-40B4-BE49-F238E27FC236}">
                  <a16:creationId xmlns:a16="http://schemas.microsoft.com/office/drawing/2014/main" id="{74ABA6C4-7C20-410C-A6CA-BA1AAEEFC974}"/>
                </a:ext>
              </a:extLst>
            </p:cNvPr>
            <p:cNvSpPr txBox="1">
              <a:spLocks noChangeArrowheads="1"/>
            </p:cNvSpPr>
            <p:nvPr/>
          </p:nvSpPr>
          <p:spPr bwMode="auto">
            <a:xfrm>
              <a:off x="3163" y="536"/>
              <a:ext cx="1085" cy="194"/>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29" name="Text Box 19">
              <a:extLst>
                <a:ext uri="{FF2B5EF4-FFF2-40B4-BE49-F238E27FC236}">
                  <a16:creationId xmlns:a16="http://schemas.microsoft.com/office/drawing/2014/main" id="{BEE01F47-310F-4AD2-8507-9970027B2575}"/>
                </a:ext>
              </a:extLst>
            </p:cNvPr>
            <p:cNvSpPr txBox="1">
              <a:spLocks noChangeArrowheads="1"/>
            </p:cNvSpPr>
            <p:nvPr/>
          </p:nvSpPr>
          <p:spPr bwMode="auto">
            <a:xfrm>
              <a:off x="4744" y="532"/>
              <a:ext cx="1025" cy="194"/>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Nº de EECC</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spTree>
    <p:extLst>
      <p:ext uri="{BB962C8B-B14F-4D97-AF65-F5344CB8AC3E}">
        <p14:creationId xmlns:p14="http://schemas.microsoft.com/office/powerpoint/2010/main" val="1608358646"/>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5A936BC-145D-9BD3-52EA-6D779EFEB998}"/>
              </a:ext>
            </a:extLst>
          </p:cNvPr>
          <p:cNvPicPr>
            <a:picLocks noChangeAspect="1"/>
          </p:cNvPicPr>
          <p:nvPr/>
        </p:nvPicPr>
        <p:blipFill>
          <a:blip r:embed="rId2"/>
          <a:stretch>
            <a:fillRect/>
          </a:stretch>
        </p:blipFill>
        <p:spPr>
          <a:xfrm rot="5400000">
            <a:off x="4325553" y="1351629"/>
            <a:ext cx="4438273" cy="5017443"/>
          </a:xfrm>
          <a:prstGeom prst="rect">
            <a:avLst/>
          </a:prstGeom>
        </p:spPr>
      </p:pic>
      <p:pic>
        <p:nvPicPr>
          <p:cNvPr id="36" name="Imagen 35">
            <a:extLst>
              <a:ext uri="{FF2B5EF4-FFF2-40B4-BE49-F238E27FC236}">
                <a16:creationId xmlns:a16="http://schemas.microsoft.com/office/drawing/2014/main" id="{04CE4D49-AF99-46B1-8D30-7617A50BD5E0}"/>
              </a:ext>
            </a:extLst>
          </p:cNvPr>
          <p:cNvPicPr>
            <a:picLocks noChangeAspect="1"/>
          </p:cNvPicPr>
          <p:nvPr/>
        </p:nvPicPr>
        <p:blipFill>
          <a:blip r:embed="rId3"/>
          <a:stretch>
            <a:fillRect/>
          </a:stretch>
        </p:blipFill>
        <p:spPr>
          <a:xfrm>
            <a:off x="428596" y="986827"/>
            <a:ext cx="3133616" cy="1792379"/>
          </a:xfrm>
          <a:prstGeom prst="rect">
            <a:avLst/>
          </a:prstGeom>
        </p:spPr>
      </p:pic>
      <p:sp>
        <p:nvSpPr>
          <p:cNvPr id="2" name="Title 1"/>
          <p:cNvSpPr>
            <a:spLocks noGrp="1"/>
          </p:cNvSpPr>
          <p:nvPr>
            <p:ph type="title"/>
          </p:nvPr>
        </p:nvSpPr>
        <p:spPr/>
        <p:txBody>
          <a:bodyPr/>
          <a:lstStyle/>
          <a:p>
            <a:r>
              <a:rPr lang="es-ES_tradnl" dirty="0"/>
              <a:t>Etapa Dictamen</a:t>
            </a:r>
            <a:endParaRPr lang="es-ES" dirty="0"/>
          </a:p>
        </p:txBody>
      </p:sp>
      <p:sp>
        <p:nvSpPr>
          <p:cNvPr id="2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3"/>
          <p:cNvSpPr txBox="1">
            <a:spLocks noChangeArrowheads="1"/>
          </p:cNvSpPr>
          <p:nvPr/>
        </p:nvSpPr>
        <p:spPr>
          <a:xfrm>
            <a:off x="733425" y="3021013"/>
            <a:ext cx="2220913" cy="1200329"/>
          </a:xfrm>
          <a:prstGeom prst="rect">
            <a:avLst/>
          </a:prstGeom>
          <a:solidFill>
            <a:schemeClr val="bg1">
              <a:lumMod val="95000"/>
            </a:schemeClr>
          </a:solidFill>
        </p:spPr>
        <p:txBody>
          <a:bodyPr vert="horz" lIns="91440" tIns="45720" rIns="91440" bIns="45720" rtlCol="0">
            <a:sp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Influencia de la </a:t>
            </a:r>
            <a:r>
              <a:rPr kumimoji="0" lang="es-ES_tradnl" sz="24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fase</a:t>
            </a:r>
            <a:r>
              <a:rPr kumimoji="0" lang="es-ES_tradnl"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de la investigación</a:t>
            </a:r>
            <a:endParaRPr kumimoji="0" lang="es-ES"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8" name="Text Box 18"/>
          <p:cNvSpPr txBox="1">
            <a:spLocks noChangeArrowheads="1"/>
          </p:cNvSpPr>
          <p:nvPr/>
        </p:nvSpPr>
        <p:spPr bwMode="auto">
          <a:xfrm>
            <a:off x="250372" y="4443867"/>
            <a:ext cx="3529540" cy="1477328"/>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En los EC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en</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800" b="1" i="0" u="none" strike="noStrike" kern="1200" cap="none" spc="0" normalizeH="0" baseline="0" noProof="0" dirty="0" err="1">
                <a:ln>
                  <a:noFill/>
                </a:ln>
                <a:solidFill>
                  <a:prstClr val="black"/>
                </a:solidFill>
                <a:effectLst/>
                <a:uLnTx/>
                <a:uFillTx/>
                <a:latin typeface="Tahoma" pitchFamily="34" charset="0"/>
                <a:ea typeface="+mn-ea"/>
                <a:cs typeface="+mn-cs"/>
              </a:rPr>
              <a:t>Fase</a:t>
            </a: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 I </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el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CEIm</a:t>
            </a: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800" b="1" i="0" u="none" strike="noStrike" kern="1200" cap="none" spc="0" normalizeH="0" baseline="0" noProof="0" dirty="0" err="1">
                <a:ln>
                  <a:noFill/>
                </a:ln>
                <a:solidFill>
                  <a:prstClr val="black"/>
                </a:solidFill>
                <a:effectLst/>
                <a:uLnTx/>
                <a:uFillTx/>
                <a:latin typeface="Tahoma" pitchFamily="34" charset="0"/>
                <a:ea typeface="+mn-ea"/>
                <a:cs typeface="+mn-cs"/>
              </a:rPr>
              <a:t>tarda</a:t>
            </a: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800" b="1" i="0" u="none" strike="noStrike" kern="1200" cap="none" spc="0" normalizeH="0" baseline="0" noProof="0" dirty="0" err="1">
                <a:ln>
                  <a:noFill/>
                </a:ln>
                <a:solidFill>
                  <a:prstClr val="black"/>
                </a:solidFill>
                <a:effectLst/>
                <a:uLnTx/>
                <a:uFillTx/>
                <a:latin typeface="Tahoma" pitchFamily="34" charset="0"/>
                <a:ea typeface="+mn-ea"/>
                <a:cs typeface="+mn-cs"/>
              </a:rPr>
              <a:t>menos</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en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emitir</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el dictamen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como</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consecuencia</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en parte, de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su</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mayor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proporción</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de EECC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unicéntricos</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a:t>
            </a:r>
          </a:p>
        </p:txBody>
      </p:sp>
      <p:grpSp>
        <p:nvGrpSpPr>
          <p:cNvPr id="23" name="Group 7">
            <a:extLst>
              <a:ext uri="{FF2B5EF4-FFF2-40B4-BE49-F238E27FC236}">
                <a16:creationId xmlns:a16="http://schemas.microsoft.com/office/drawing/2014/main" id="{6941D42C-AD57-45C5-8D3C-FC0FD290A7D1}"/>
              </a:ext>
            </a:extLst>
          </p:cNvPr>
          <p:cNvGrpSpPr/>
          <p:nvPr/>
        </p:nvGrpSpPr>
        <p:grpSpPr>
          <a:xfrm>
            <a:off x="3569732" y="1176005"/>
            <a:ext cx="5485055" cy="336523"/>
            <a:chOff x="3547430" y="836342"/>
            <a:chExt cx="5485055" cy="336523"/>
          </a:xfrm>
        </p:grpSpPr>
        <p:grpSp>
          <p:nvGrpSpPr>
            <p:cNvPr id="25" name="Group 31">
              <a:extLst>
                <a:ext uri="{FF2B5EF4-FFF2-40B4-BE49-F238E27FC236}">
                  <a16:creationId xmlns:a16="http://schemas.microsoft.com/office/drawing/2014/main" id="{F08AB4C8-002F-4C99-99E7-7E1279400C4C}"/>
                </a:ext>
              </a:extLst>
            </p:cNvPr>
            <p:cNvGrpSpPr/>
            <p:nvPr/>
          </p:nvGrpSpPr>
          <p:grpSpPr>
            <a:xfrm>
              <a:off x="3547430" y="865088"/>
              <a:ext cx="1841320" cy="307777"/>
              <a:chOff x="3201749" y="865088"/>
              <a:chExt cx="1841320" cy="307777"/>
            </a:xfrm>
          </p:grpSpPr>
          <p:sp>
            <p:nvSpPr>
              <p:cNvPr id="34" name="Rectangle 19">
                <a:extLst>
                  <a:ext uri="{FF2B5EF4-FFF2-40B4-BE49-F238E27FC236}">
                    <a16:creationId xmlns:a16="http://schemas.microsoft.com/office/drawing/2014/main" id="{78CBA1C1-C106-4319-9E08-C78F97A3979B}"/>
                  </a:ext>
                </a:extLst>
              </p:cNvPr>
              <p:cNvSpPr>
                <a:spLocks noChangeArrowheads="1"/>
              </p:cNvSpPr>
              <p:nvPr/>
            </p:nvSpPr>
            <p:spPr bwMode="auto">
              <a:xfrm>
                <a:off x="3201749" y="932557"/>
                <a:ext cx="360000" cy="201612"/>
              </a:xfrm>
              <a:prstGeom prst="rect">
                <a:avLst/>
              </a:prstGeom>
              <a:solidFill>
                <a:srgbClr val="F09686"/>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900" b="0" i="0" u="none" strike="noStrike" kern="1200" cap="none" spc="0" normalizeH="0" baseline="0" noProof="0" dirty="0">
                  <a:ln>
                    <a:noFill/>
                  </a:ln>
                  <a:solidFill>
                    <a:prstClr val="black"/>
                  </a:solidFill>
                  <a:effectLst/>
                  <a:uLnTx/>
                  <a:uFillTx/>
                  <a:latin typeface="Calibri"/>
                  <a:ea typeface="+mn-ea"/>
                  <a:cs typeface="+mn-cs"/>
                </a:endParaRPr>
              </a:p>
            </p:txBody>
          </p:sp>
          <p:sp>
            <p:nvSpPr>
              <p:cNvPr id="35" name="Text Box 22">
                <a:extLst>
                  <a:ext uri="{FF2B5EF4-FFF2-40B4-BE49-F238E27FC236}">
                    <a16:creationId xmlns:a16="http://schemas.microsoft.com/office/drawing/2014/main" id="{42D89142-8D3C-46D2-9916-93BEF577E05E}"/>
                  </a:ext>
                </a:extLst>
              </p:cNvPr>
              <p:cNvSpPr txBox="1">
                <a:spLocks noChangeArrowheads="1"/>
              </p:cNvSpPr>
              <p:nvPr/>
            </p:nvSpPr>
            <p:spPr bwMode="auto">
              <a:xfrm>
                <a:off x="3531709" y="865088"/>
                <a:ext cx="1511360" cy="307777"/>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grpSp>
          <p:nvGrpSpPr>
            <p:cNvPr id="26" name="Group 29">
              <a:extLst>
                <a:ext uri="{FF2B5EF4-FFF2-40B4-BE49-F238E27FC236}">
                  <a16:creationId xmlns:a16="http://schemas.microsoft.com/office/drawing/2014/main" id="{6CD53423-0551-4ACA-A725-8826A074F49D}"/>
                </a:ext>
              </a:extLst>
            </p:cNvPr>
            <p:cNvGrpSpPr/>
            <p:nvPr/>
          </p:nvGrpSpPr>
          <p:grpSpPr>
            <a:xfrm>
              <a:off x="5419119" y="865088"/>
              <a:ext cx="1642233" cy="307777"/>
              <a:chOff x="4883871" y="865088"/>
              <a:chExt cx="1642233" cy="307777"/>
            </a:xfrm>
          </p:grpSpPr>
          <p:sp>
            <p:nvSpPr>
              <p:cNvPr id="31" name="Line 20">
                <a:extLst>
                  <a:ext uri="{FF2B5EF4-FFF2-40B4-BE49-F238E27FC236}">
                    <a16:creationId xmlns:a16="http://schemas.microsoft.com/office/drawing/2014/main" id="{B286CD8C-13C9-4ABF-AA2E-601BB2E83412}"/>
                  </a:ext>
                </a:extLst>
              </p:cNvPr>
              <p:cNvSpPr>
                <a:spLocks noChangeShapeType="1"/>
              </p:cNvSpPr>
              <p:nvPr/>
            </p:nvSpPr>
            <p:spPr bwMode="auto">
              <a:xfrm>
                <a:off x="4883871" y="1005619"/>
                <a:ext cx="360000" cy="0"/>
              </a:xfrm>
              <a:prstGeom prst="line">
                <a:avLst/>
              </a:prstGeom>
              <a:noFill/>
              <a:ln w="19050">
                <a:solidFill>
                  <a:srgbClr val="FF0000"/>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32" name="Oval 21">
                <a:extLst>
                  <a:ext uri="{FF2B5EF4-FFF2-40B4-BE49-F238E27FC236}">
                    <a16:creationId xmlns:a16="http://schemas.microsoft.com/office/drawing/2014/main" id="{E68DE0DE-900D-450A-9E48-0997CD4E46F3}"/>
                  </a:ext>
                </a:extLst>
              </p:cNvPr>
              <p:cNvSpPr>
                <a:spLocks noChangeArrowheads="1"/>
              </p:cNvSpPr>
              <p:nvPr/>
            </p:nvSpPr>
            <p:spPr bwMode="auto">
              <a:xfrm>
                <a:off x="5006784" y="946882"/>
                <a:ext cx="117475" cy="117475"/>
              </a:xfrm>
              <a:prstGeom prst="ellipse">
                <a:avLst/>
              </a:prstGeom>
              <a:solidFill>
                <a:srgbClr val="FF0000"/>
              </a:solidFill>
              <a:ln w="9525">
                <a:solidFill>
                  <a:srgbClr val="FF0000"/>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33" name="Text Box 23">
                <a:extLst>
                  <a:ext uri="{FF2B5EF4-FFF2-40B4-BE49-F238E27FC236}">
                    <a16:creationId xmlns:a16="http://schemas.microsoft.com/office/drawing/2014/main" id="{7F3FB361-5744-465D-9E8E-81FEE631B717}"/>
                  </a:ext>
                </a:extLst>
              </p:cNvPr>
              <p:cNvSpPr txBox="1">
                <a:spLocks noChangeArrowheads="1"/>
              </p:cNvSpPr>
              <p:nvPr/>
            </p:nvSpPr>
            <p:spPr bwMode="auto">
              <a:xfrm>
                <a:off x="5277541" y="865088"/>
                <a:ext cx="1248563" cy="307777"/>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Nº de EECC</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grpSp>
          <p:nvGrpSpPr>
            <p:cNvPr id="27" name="Group 32">
              <a:extLst>
                <a:ext uri="{FF2B5EF4-FFF2-40B4-BE49-F238E27FC236}">
                  <a16:creationId xmlns:a16="http://schemas.microsoft.com/office/drawing/2014/main" id="{93FA5BB4-0B0B-47B2-8893-888228A50C3F}"/>
                </a:ext>
              </a:extLst>
            </p:cNvPr>
            <p:cNvGrpSpPr/>
            <p:nvPr/>
          </p:nvGrpSpPr>
          <p:grpSpPr>
            <a:xfrm>
              <a:off x="7059730" y="836342"/>
              <a:ext cx="1972755" cy="307777"/>
              <a:chOff x="6892465" y="836342"/>
              <a:chExt cx="1972755" cy="307777"/>
            </a:xfrm>
          </p:grpSpPr>
          <p:sp>
            <p:nvSpPr>
              <p:cNvPr id="28" name="Line 20">
                <a:extLst>
                  <a:ext uri="{FF2B5EF4-FFF2-40B4-BE49-F238E27FC236}">
                    <a16:creationId xmlns:a16="http://schemas.microsoft.com/office/drawing/2014/main" id="{597ADB4E-BFC9-4B19-BF6D-18F80466C480}"/>
                  </a:ext>
                </a:extLst>
              </p:cNvPr>
              <p:cNvSpPr>
                <a:spLocks noChangeShapeType="1"/>
              </p:cNvSpPr>
              <p:nvPr/>
            </p:nvSpPr>
            <p:spPr bwMode="auto">
              <a:xfrm>
                <a:off x="6892465" y="1005619"/>
                <a:ext cx="360000" cy="0"/>
              </a:xfrm>
              <a:prstGeom prst="line">
                <a:avLst/>
              </a:prstGeom>
              <a:solidFill>
                <a:srgbClr val="1E727F"/>
              </a:solidFill>
              <a:ln w="19050">
                <a:solidFill>
                  <a:srgbClr val="1E727F"/>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9" name="Oval 21">
                <a:extLst>
                  <a:ext uri="{FF2B5EF4-FFF2-40B4-BE49-F238E27FC236}">
                    <a16:creationId xmlns:a16="http://schemas.microsoft.com/office/drawing/2014/main" id="{D8E7A63D-7D81-49E3-B1FE-8B10A5139F5E}"/>
                  </a:ext>
                </a:extLst>
              </p:cNvPr>
              <p:cNvSpPr>
                <a:spLocks noChangeArrowheads="1"/>
              </p:cNvSpPr>
              <p:nvPr/>
            </p:nvSpPr>
            <p:spPr bwMode="auto">
              <a:xfrm>
                <a:off x="7015378" y="946882"/>
                <a:ext cx="117475" cy="117475"/>
              </a:xfrm>
              <a:prstGeom prst="ellipse">
                <a:avLst/>
              </a:prstGeom>
              <a:solidFill>
                <a:srgbClr val="1E727F"/>
              </a:solidFill>
              <a:ln w="9525">
                <a:solidFill>
                  <a:srgbClr val="1E727F"/>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30" name="Text Box 23">
                <a:extLst>
                  <a:ext uri="{FF2B5EF4-FFF2-40B4-BE49-F238E27FC236}">
                    <a16:creationId xmlns:a16="http://schemas.microsoft.com/office/drawing/2014/main" id="{44198B6C-87E2-4CBE-9132-7916F06CF28F}"/>
                  </a:ext>
                </a:extLst>
              </p:cNvPr>
              <p:cNvSpPr txBox="1">
                <a:spLocks noChangeArrowheads="1"/>
              </p:cNvSpPr>
              <p:nvPr/>
            </p:nvSpPr>
            <p:spPr bwMode="auto">
              <a:xfrm>
                <a:off x="7185192" y="836342"/>
                <a:ext cx="1680028" cy="307777"/>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 EECC </a:t>
                </a:r>
                <a:r>
                  <a:rPr kumimoji="0" lang="es-ES_tradnl" sz="1400" b="0" i="0" u="none" strike="noStrike" kern="1200" cap="none" spc="0" normalizeH="0" baseline="0" noProof="0" dirty="0" err="1">
                    <a:ln>
                      <a:noFill/>
                    </a:ln>
                    <a:solidFill>
                      <a:prstClr val="black"/>
                    </a:solidFill>
                    <a:effectLst/>
                    <a:uLnTx/>
                    <a:uFillTx/>
                    <a:latin typeface="Verdana" pitchFamily="34" charset="0"/>
                    <a:ea typeface="+mn-ea"/>
                    <a:cs typeface="+mn-cs"/>
                  </a:rPr>
                  <a:t>Unicent</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grpSp>
    </p:spTree>
    <p:extLst>
      <p:ext uri="{BB962C8B-B14F-4D97-AF65-F5344CB8AC3E}">
        <p14:creationId xmlns:p14="http://schemas.microsoft.com/office/powerpoint/2010/main" val="2080885319"/>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FE2207DB-F2F5-BA97-C6B2-05B684AD4AD1}"/>
              </a:ext>
            </a:extLst>
          </p:cNvPr>
          <p:cNvPicPr>
            <a:picLocks noChangeAspect="1"/>
          </p:cNvPicPr>
          <p:nvPr/>
        </p:nvPicPr>
        <p:blipFill>
          <a:blip r:embed="rId2"/>
          <a:stretch>
            <a:fillRect/>
          </a:stretch>
        </p:blipFill>
        <p:spPr>
          <a:xfrm rot="5400000">
            <a:off x="4599087" y="1394728"/>
            <a:ext cx="3042168" cy="6334293"/>
          </a:xfrm>
          <a:prstGeom prst="rect">
            <a:avLst/>
          </a:prstGeom>
        </p:spPr>
      </p:pic>
      <p:pic>
        <p:nvPicPr>
          <p:cNvPr id="19" name="Imagen 18">
            <a:extLst>
              <a:ext uri="{FF2B5EF4-FFF2-40B4-BE49-F238E27FC236}">
                <a16:creationId xmlns:a16="http://schemas.microsoft.com/office/drawing/2014/main" id="{27E90767-C65A-4E06-80FA-09D84A30FAD2}"/>
              </a:ext>
            </a:extLst>
          </p:cNvPr>
          <p:cNvPicPr>
            <a:picLocks noChangeAspect="1"/>
          </p:cNvPicPr>
          <p:nvPr/>
        </p:nvPicPr>
        <p:blipFill>
          <a:blip r:embed="rId3"/>
          <a:stretch>
            <a:fillRect/>
          </a:stretch>
        </p:blipFill>
        <p:spPr>
          <a:xfrm>
            <a:off x="428596" y="986827"/>
            <a:ext cx="3133616" cy="1792379"/>
          </a:xfrm>
          <a:prstGeom prst="rect">
            <a:avLst/>
          </a:prstGeom>
        </p:spPr>
      </p:pic>
      <p:sp>
        <p:nvSpPr>
          <p:cNvPr id="2" name="Title 1"/>
          <p:cNvSpPr>
            <a:spLocks noGrp="1"/>
          </p:cNvSpPr>
          <p:nvPr>
            <p:ph type="title"/>
          </p:nvPr>
        </p:nvSpPr>
        <p:spPr/>
        <p:txBody>
          <a:bodyPr/>
          <a:lstStyle/>
          <a:p>
            <a:r>
              <a:rPr lang="es-ES_tradnl" dirty="0"/>
              <a:t>Etapa Contrato </a:t>
            </a:r>
            <a:endParaRPr lang="es-ES" dirty="0">
              <a:solidFill>
                <a:srgbClr val="FF0000"/>
              </a:solidFill>
            </a:endParaRPr>
          </a:p>
        </p:txBody>
      </p:sp>
      <p:sp>
        <p:nvSpPr>
          <p:cNvPr id="18"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104</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6" name="Rectangle 3"/>
          <p:cNvSpPr txBox="1">
            <a:spLocks noChangeArrowheads="1"/>
          </p:cNvSpPr>
          <p:nvPr/>
        </p:nvSpPr>
        <p:spPr>
          <a:xfrm>
            <a:off x="571500" y="3124200"/>
            <a:ext cx="2138363" cy="863600"/>
          </a:xfrm>
          <a:prstGeom prst="rect">
            <a:avLst/>
          </a:prstGeom>
          <a:solidFill>
            <a:srgbClr val="EAEAEA"/>
          </a:solidFill>
        </p:spPr>
        <p:txBody>
          <a:bodyPr vert="horz" lIns="91440" tIns="45720" rIns="91440" bIns="45720" rtlCol="0">
            <a:noAutofit/>
          </a:bodyPr>
          <a:lstStyle/>
          <a:p>
            <a:pPr marL="0" marR="0" lvl="0" indent="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Influencia del tipo de Centro</a:t>
            </a:r>
            <a:endParaRPr kumimoji="0" lang="es-ES"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8" name="Text Box 28"/>
          <p:cNvSpPr txBox="1">
            <a:spLocks noChangeArrowheads="1"/>
          </p:cNvSpPr>
          <p:nvPr/>
        </p:nvSpPr>
        <p:spPr bwMode="auto">
          <a:xfrm>
            <a:off x="323528" y="4321175"/>
            <a:ext cx="2520280" cy="1474788"/>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En los EC en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Unidades</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de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Fase</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I y en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Centros</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de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Salud</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se</a:t>
            </a:r>
            <a:endPar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dirty="0" err="1">
                <a:ln>
                  <a:noFill/>
                </a:ln>
                <a:solidFill>
                  <a:prstClr val="black"/>
                </a:solidFill>
                <a:effectLst/>
                <a:uLnTx/>
                <a:uFillTx/>
                <a:latin typeface="Tahoma" pitchFamily="34" charset="0"/>
                <a:ea typeface="+mn-ea"/>
                <a:cs typeface="+mn-cs"/>
              </a:rPr>
              <a:t>tarda</a:t>
            </a:r>
            <a:r>
              <a:rPr kumimoji="0" lang="en-GB" sz="1800" b="1"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800" b="1" i="0" u="none" strike="noStrike" kern="1200" cap="none" spc="0" normalizeH="0" baseline="0" noProof="0" dirty="0" err="1">
                <a:ln>
                  <a:noFill/>
                </a:ln>
                <a:solidFill>
                  <a:prstClr val="black"/>
                </a:solidFill>
                <a:effectLst/>
                <a:uLnTx/>
                <a:uFillTx/>
                <a:latin typeface="Tahoma" pitchFamily="34" charset="0"/>
                <a:ea typeface="+mn-ea"/>
                <a:cs typeface="+mn-cs"/>
              </a:rPr>
              <a:t>menos</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en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gestionar</a:t>
            </a:r>
            <a:r>
              <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rPr>
              <a:t> el </a:t>
            </a:r>
            <a:r>
              <a:rPr kumimoji="0" lang="en-GB" sz="1800" b="0" i="0" u="none" strike="noStrike" kern="1200" cap="none" spc="0" normalizeH="0" baseline="0" noProof="0" dirty="0" err="1">
                <a:ln>
                  <a:noFill/>
                </a:ln>
                <a:solidFill>
                  <a:prstClr val="black"/>
                </a:solidFill>
                <a:effectLst/>
                <a:uLnTx/>
                <a:uFillTx/>
                <a:latin typeface="Tahoma" pitchFamily="34" charset="0"/>
                <a:ea typeface="+mn-ea"/>
                <a:cs typeface="+mn-cs"/>
              </a:rPr>
              <a:t>contrato</a:t>
            </a:r>
            <a:endParaRPr kumimoji="0" lang="en-GB" sz="1800" b="0" i="0" u="none" strike="noStrike" kern="1200" cap="none" spc="0" normalizeH="0" baseline="0" noProof="0" dirty="0">
              <a:ln>
                <a:noFill/>
              </a:ln>
              <a:solidFill>
                <a:prstClr val="black"/>
              </a:solidFill>
              <a:effectLst/>
              <a:uLnTx/>
              <a:uFillTx/>
              <a:latin typeface="Tahoma" pitchFamily="34" charset="0"/>
              <a:ea typeface="+mn-ea"/>
              <a:cs typeface="+mn-cs"/>
            </a:endParaRPr>
          </a:p>
        </p:txBody>
      </p:sp>
      <p:sp>
        <p:nvSpPr>
          <p:cNvPr id="16" name="Rectangle 27"/>
          <p:cNvSpPr>
            <a:spLocks noChangeArrowheads="1"/>
          </p:cNvSpPr>
          <p:nvPr/>
        </p:nvSpPr>
        <p:spPr bwMode="auto">
          <a:xfrm>
            <a:off x="4240213" y="1204913"/>
            <a:ext cx="4660900" cy="1096962"/>
          </a:xfrm>
          <a:prstGeom prst="rect">
            <a:avLst/>
          </a:prstGeom>
          <a:noFill/>
          <a:ln w="9525">
            <a:noFill/>
            <a:miter lim="800000"/>
            <a:headEnd/>
            <a:tailEnd/>
          </a:ln>
          <a:effectLst/>
        </p:spPr>
        <p:txBody>
          <a:bodyPr/>
          <a:lstStyle/>
          <a:p>
            <a:pPr lvl="0" eaLnBrk="0" hangingPunct="0">
              <a:spcBef>
                <a:spcPct val="30000"/>
              </a:spcBef>
              <a:spcAft>
                <a:spcPct val="30000"/>
              </a:spcAft>
              <a:buSzPct val="75000"/>
              <a:defRPr/>
            </a:pPr>
            <a:r>
              <a:rPr lang="es-ES" sz="2000" dirty="0">
                <a:solidFill>
                  <a:srgbClr val="2D2323"/>
                </a:solidFill>
                <a:latin typeface="Tahoma" pitchFamily="34" charset="0"/>
              </a:rPr>
              <a:t>Tiempo desde el envío de la Documentación al </a:t>
            </a:r>
            <a:r>
              <a:rPr lang="es-ES" sz="2000" dirty="0" err="1">
                <a:solidFill>
                  <a:srgbClr val="2D2323"/>
                </a:solidFill>
                <a:latin typeface="Tahoma" pitchFamily="34" charset="0"/>
              </a:rPr>
              <a:t>CEIm</a:t>
            </a:r>
            <a:r>
              <a:rPr lang="es-ES" sz="2000" dirty="0">
                <a:solidFill>
                  <a:srgbClr val="2D2323"/>
                </a:solidFill>
                <a:latin typeface="Tahoma" pitchFamily="34" charset="0"/>
              </a:rPr>
              <a:t> hasta </a:t>
            </a:r>
            <a:r>
              <a:rPr lang="es-ES_tradnl" sz="2000" dirty="0">
                <a:solidFill>
                  <a:srgbClr val="2D2323"/>
                </a:solidFill>
                <a:latin typeface="Tahoma" pitchFamily="34" charset="0"/>
              </a:rPr>
              <a:t>la recepción del </a:t>
            </a:r>
            <a:r>
              <a:rPr lang="es-ES" sz="2000" dirty="0">
                <a:solidFill>
                  <a:srgbClr val="2D2323"/>
                </a:solidFill>
                <a:latin typeface="Tahoma" pitchFamily="34" charset="0"/>
              </a:rPr>
              <a:t>Contrato </a:t>
            </a:r>
            <a:r>
              <a:rPr lang="es-ES_tradnl" sz="2000" dirty="0">
                <a:solidFill>
                  <a:srgbClr val="2D2323"/>
                </a:solidFill>
                <a:latin typeface="Tahoma" pitchFamily="34" charset="0"/>
              </a:rPr>
              <a:t>firmado</a:t>
            </a:r>
            <a:endParaRPr lang="es-ES" sz="2000" dirty="0">
              <a:solidFill>
                <a:srgbClr val="2D2323"/>
              </a:solidFill>
              <a:latin typeface="Tahoma" pitchFamily="34" charset="0"/>
            </a:endParaRPr>
          </a:p>
        </p:txBody>
      </p:sp>
      <p:grpSp>
        <p:nvGrpSpPr>
          <p:cNvPr id="20" name="Group 14">
            <a:extLst>
              <a:ext uri="{FF2B5EF4-FFF2-40B4-BE49-F238E27FC236}">
                <a16:creationId xmlns:a16="http://schemas.microsoft.com/office/drawing/2014/main" id="{7014A496-9EE4-4C9D-A350-C01169C5EAD9}"/>
              </a:ext>
            </a:extLst>
          </p:cNvPr>
          <p:cNvGrpSpPr>
            <a:grpSpLocks/>
          </p:cNvGrpSpPr>
          <p:nvPr/>
        </p:nvGrpSpPr>
        <p:grpSpPr bwMode="auto">
          <a:xfrm>
            <a:off x="4296668" y="2509829"/>
            <a:ext cx="4783139" cy="315911"/>
            <a:chOff x="2740" y="550"/>
            <a:chExt cx="3013" cy="199"/>
          </a:xfrm>
        </p:grpSpPr>
        <p:sp>
          <p:nvSpPr>
            <p:cNvPr id="21" name="Rectangle 15">
              <a:extLst>
                <a:ext uri="{FF2B5EF4-FFF2-40B4-BE49-F238E27FC236}">
                  <a16:creationId xmlns:a16="http://schemas.microsoft.com/office/drawing/2014/main" id="{021C11B9-6935-44CB-B39B-331829E4A7FE}"/>
                </a:ext>
              </a:extLst>
            </p:cNvPr>
            <p:cNvSpPr>
              <a:spLocks noChangeArrowheads="1"/>
            </p:cNvSpPr>
            <p:nvPr/>
          </p:nvSpPr>
          <p:spPr bwMode="auto">
            <a:xfrm>
              <a:off x="2740" y="575"/>
              <a:ext cx="388" cy="147"/>
            </a:xfrm>
            <a:prstGeom prst="rect">
              <a:avLst/>
            </a:prstGeom>
            <a:solidFill>
              <a:srgbClr val="F09686"/>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Line 16">
              <a:extLst>
                <a:ext uri="{FF2B5EF4-FFF2-40B4-BE49-F238E27FC236}">
                  <a16:creationId xmlns:a16="http://schemas.microsoft.com/office/drawing/2014/main" id="{0103F675-F587-4605-8136-7768A1A8EEFD}"/>
                </a:ext>
              </a:extLst>
            </p:cNvPr>
            <p:cNvSpPr>
              <a:spLocks noChangeShapeType="1"/>
            </p:cNvSpPr>
            <p:nvPr/>
          </p:nvSpPr>
          <p:spPr bwMode="auto">
            <a:xfrm>
              <a:off x="4089" y="670"/>
              <a:ext cx="476" cy="0"/>
            </a:xfrm>
            <a:prstGeom prst="line">
              <a:avLst/>
            </a:prstGeom>
            <a:noFill/>
            <a:ln w="19050">
              <a:solidFill>
                <a:srgbClr val="FF0000"/>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Oval 17">
              <a:extLst>
                <a:ext uri="{FF2B5EF4-FFF2-40B4-BE49-F238E27FC236}">
                  <a16:creationId xmlns:a16="http://schemas.microsoft.com/office/drawing/2014/main" id="{B0845083-2E89-4E09-B3EB-C8AF26E4D978}"/>
                </a:ext>
              </a:extLst>
            </p:cNvPr>
            <p:cNvSpPr>
              <a:spLocks noChangeArrowheads="1"/>
            </p:cNvSpPr>
            <p:nvPr/>
          </p:nvSpPr>
          <p:spPr bwMode="auto">
            <a:xfrm>
              <a:off x="4320" y="634"/>
              <a:ext cx="74" cy="74"/>
            </a:xfrm>
            <a:prstGeom prst="ellipse">
              <a:avLst/>
            </a:prstGeom>
            <a:solidFill>
              <a:srgbClr val="FF0000"/>
            </a:solidFill>
            <a:ln w="9525">
              <a:solidFill>
                <a:srgbClr val="FF0000"/>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Text Box 18">
              <a:extLst>
                <a:ext uri="{FF2B5EF4-FFF2-40B4-BE49-F238E27FC236}">
                  <a16:creationId xmlns:a16="http://schemas.microsoft.com/office/drawing/2014/main" id="{E9CF51FE-566C-421F-9A0A-5E2F1585CD32}"/>
                </a:ext>
              </a:extLst>
            </p:cNvPr>
            <p:cNvSpPr txBox="1">
              <a:spLocks noChangeArrowheads="1"/>
            </p:cNvSpPr>
            <p:nvPr/>
          </p:nvSpPr>
          <p:spPr bwMode="auto">
            <a:xfrm>
              <a:off x="3149" y="555"/>
              <a:ext cx="1085" cy="194"/>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25" name="Text Box 19">
              <a:extLst>
                <a:ext uri="{FF2B5EF4-FFF2-40B4-BE49-F238E27FC236}">
                  <a16:creationId xmlns:a16="http://schemas.microsoft.com/office/drawing/2014/main" id="{2A11CCA0-563D-431C-BD5A-42BF8DB2ECC1}"/>
                </a:ext>
              </a:extLst>
            </p:cNvPr>
            <p:cNvSpPr txBox="1">
              <a:spLocks noChangeArrowheads="1"/>
            </p:cNvSpPr>
            <p:nvPr/>
          </p:nvSpPr>
          <p:spPr bwMode="auto">
            <a:xfrm>
              <a:off x="4565" y="550"/>
              <a:ext cx="1188" cy="194"/>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err="1">
                  <a:ln>
                    <a:noFill/>
                  </a:ln>
                  <a:solidFill>
                    <a:prstClr val="black"/>
                  </a:solidFill>
                  <a:effectLst/>
                  <a:uLnTx/>
                  <a:uFillTx/>
                  <a:latin typeface="Verdana" pitchFamily="34" charset="0"/>
                  <a:ea typeface="+mn-ea"/>
                  <a:cs typeface="+mn-cs"/>
                </a:rPr>
                <a:t>Nº</a:t>
              </a: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 </a:t>
              </a:r>
              <a:r>
                <a:rPr lang="es-ES_tradnl" sz="1400" dirty="0">
                  <a:solidFill>
                    <a:prstClr val="black"/>
                  </a:solidFill>
                  <a:latin typeface="Verdana" pitchFamily="34" charset="0"/>
                </a:rPr>
                <a:t>Participaciones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spTree>
    <p:extLst>
      <p:ext uri="{BB962C8B-B14F-4D97-AF65-F5344CB8AC3E}">
        <p14:creationId xmlns:p14="http://schemas.microsoft.com/office/powerpoint/2010/main" val="2388567977"/>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4EB2DE2D-32B3-706C-A32C-398382B799E0}"/>
              </a:ext>
            </a:extLst>
          </p:cNvPr>
          <p:cNvPicPr>
            <a:picLocks noChangeAspect="1"/>
          </p:cNvPicPr>
          <p:nvPr/>
        </p:nvPicPr>
        <p:blipFill>
          <a:blip r:embed="rId2"/>
          <a:stretch>
            <a:fillRect/>
          </a:stretch>
        </p:blipFill>
        <p:spPr>
          <a:xfrm rot="5400000">
            <a:off x="4365908" y="1452396"/>
            <a:ext cx="3042168" cy="6334293"/>
          </a:xfrm>
          <a:prstGeom prst="rect">
            <a:avLst/>
          </a:prstGeom>
        </p:spPr>
      </p:pic>
      <p:pic>
        <p:nvPicPr>
          <p:cNvPr id="25" name="Imagen 24">
            <a:extLst>
              <a:ext uri="{FF2B5EF4-FFF2-40B4-BE49-F238E27FC236}">
                <a16:creationId xmlns:a16="http://schemas.microsoft.com/office/drawing/2014/main" id="{AB62EED8-0573-4821-87B2-74D4718535A9}"/>
              </a:ext>
            </a:extLst>
          </p:cNvPr>
          <p:cNvPicPr>
            <a:picLocks noChangeAspect="1"/>
          </p:cNvPicPr>
          <p:nvPr/>
        </p:nvPicPr>
        <p:blipFill>
          <a:blip r:embed="rId3"/>
          <a:stretch>
            <a:fillRect/>
          </a:stretch>
        </p:blipFill>
        <p:spPr>
          <a:xfrm>
            <a:off x="428596" y="986827"/>
            <a:ext cx="3133616" cy="1792379"/>
          </a:xfrm>
          <a:prstGeom prst="rect">
            <a:avLst/>
          </a:prstGeom>
        </p:spPr>
      </p:pic>
      <p:sp>
        <p:nvSpPr>
          <p:cNvPr id="2" name="Title 1"/>
          <p:cNvSpPr>
            <a:spLocks noGrp="1"/>
          </p:cNvSpPr>
          <p:nvPr>
            <p:ph type="title"/>
          </p:nvPr>
        </p:nvSpPr>
        <p:spPr/>
        <p:txBody>
          <a:bodyPr/>
          <a:lstStyle/>
          <a:p>
            <a:r>
              <a:rPr lang="es-ES_tradnl" dirty="0"/>
              <a:t>Etapa Contrato</a:t>
            </a:r>
            <a:endParaRPr lang="es-ES" dirty="0"/>
          </a:p>
        </p:txBody>
      </p:sp>
      <p:sp>
        <p:nvSpPr>
          <p:cNvPr id="19"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105</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11"/>
          <p:cNvSpPr>
            <a:spLocks noChangeArrowheads="1"/>
          </p:cNvSpPr>
          <p:nvPr/>
        </p:nvSpPr>
        <p:spPr bwMode="auto">
          <a:xfrm>
            <a:off x="412750" y="3124200"/>
            <a:ext cx="3016250" cy="1139825"/>
          </a:xfrm>
          <a:prstGeom prst="rect">
            <a:avLst/>
          </a:prstGeom>
          <a:solidFill>
            <a:srgbClr val="EAEAEA"/>
          </a:solidFill>
        </p:spPr>
        <p:txBody>
          <a:bodyPr vert="horz" lIns="91440" tIns="45720" rIns="91440" bIns="4572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Influencia de si el Centro es ampliación o no del ensayo</a:t>
            </a:r>
            <a:endParaRPr kumimoji="0" lang="es-ES" sz="24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8" name="Text Box 13"/>
          <p:cNvSpPr txBox="1">
            <a:spLocks noChangeArrowheads="1"/>
          </p:cNvSpPr>
          <p:nvPr/>
        </p:nvSpPr>
        <p:spPr bwMode="auto">
          <a:xfrm>
            <a:off x="503238" y="4533106"/>
            <a:ext cx="2457450" cy="1200150"/>
          </a:xfrm>
          <a:prstGeom prst="rect">
            <a:avLst/>
          </a:prstGeom>
          <a:solidFill>
            <a:schemeClr val="bg1"/>
          </a:solidFill>
          <a:ln w="9525">
            <a:solidFill>
              <a:schemeClr val="tx1"/>
            </a:solidFill>
            <a:miter lim="800000"/>
            <a:headEnd/>
            <a:tailEnd/>
          </a:ln>
          <a:effec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Tahoma" pitchFamily="34" charset="0"/>
                <a:ea typeface="+mn-ea"/>
                <a:cs typeface="+mn-cs"/>
              </a:rPr>
              <a:t>Cuando el Centro es ampliación del EC se</a:t>
            </a:r>
            <a:endParaRPr kumimoji="0" lang="en-GB" sz="1800" b="1" i="0" u="none" strike="noStrike" kern="1200" cap="none" spc="0" normalizeH="0" baseline="0" noProof="0">
              <a:ln>
                <a:noFill/>
              </a:ln>
              <a:solidFill>
                <a:prstClr val="black"/>
              </a:solidFill>
              <a:effectLst/>
              <a:uLnTx/>
              <a:uFillTx/>
              <a:latin typeface="Tahoma"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1" i="0" u="none" strike="noStrike" kern="1200" cap="none" spc="0" normalizeH="0" baseline="0" noProof="0">
                <a:ln>
                  <a:noFill/>
                </a:ln>
                <a:solidFill>
                  <a:prstClr val="black"/>
                </a:solidFill>
                <a:effectLst/>
                <a:uLnTx/>
                <a:uFillTx/>
                <a:latin typeface="Tahoma" pitchFamily="34" charset="0"/>
                <a:ea typeface="+mn-ea"/>
                <a:cs typeface="+mn-cs"/>
              </a:rPr>
              <a:t>tarda menos</a:t>
            </a:r>
            <a:r>
              <a:rPr kumimoji="0" lang="en-GB" sz="1800" b="0" i="0" u="none" strike="noStrike" kern="1200" cap="none" spc="0" normalizeH="0" baseline="0" noProof="0">
                <a:ln>
                  <a:noFill/>
                </a:ln>
                <a:solidFill>
                  <a:prstClr val="black"/>
                </a:solidFill>
                <a:effectLst/>
                <a:uLnTx/>
                <a:uFillTx/>
                <a:latin typeface="Tahoma" pitchFamily="34" charset="0"/>
                <a:ea typeface="+mn-ea"/>
                <a:cs typeface="+mn-cs"/>
              </a:rPr>
              <a:t> en gestionar el contrato</a:t>
            </a:r>
          </a:p>
        </p:txBody>
      </p:sp>
      <p:sp>
        <p:nvSpPr>
          <p:cNvPr id="16" name="Rectangle 4"/>
          <p:cNvSpPr>
            <a:spLocks noChangeArrowheads="1"/>
          </p:cNvSpPr>
          <p:nvPr/>
        </p:nvSpPr>
        <p:spPr bwMode="auto">
          <a:xfrm>
            <a:off x="4240213" y="1204913"/>
            <a:ext cx="4660900" cy="1096962"/>
          </a:xfrm>
          <a:prstGeom prst="rect">
            <a:avLst/>
          </a:prstGeom>
          <a:noFill/>
          <a:ln w="9525">
            <a:noFill/>
            <a:miter lim="800000"/>
            <a:headEnd/>
            <a:tailEnd/>
          </a:ln>
          <a:effectLst/>
        </p:spPr>
        <p:txBody>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Tiempo desde el envío de la Documentación al </a:t>
            </a:r>
            <a:r>
              <a:rPr kumimoji="0" lang="es-ES" sz="2000" b="0" i="0" u="none" strike="noStrike" kern="1200" cap="none" spc="0" normalizeH="0" baseline="0" noProof="0" dirty="0" err="1">
                <a:ln>
                  <a:noFill/>
                </a:ln>
                <a:solidFill>
                  <a:srgbClr val="2D2323"/>
                </a:solidFill>
                <a:effectLst/>
                <a:uLnTx/>
                <a:uFillTx/>
                <a:latin typeface="Tahoma" pitchFamily="34" charset="0"/>
                <a:ea typeface="+mn-ea"/>
                <a:cs typeface="+mn-cs"/>
              </a:rPr>
              <a:t>CEIm</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 hasta </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la recepción del </a:t>
            </a:r>
            <a:r>
              <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rPr>
              <a:t>Contrato </a:t>
            </a: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firmado</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grpSp>
        <p:nvGrpSpPr>
          <p:cNvPr id="18" name="Group 14">
            <a:extLst>
              <a:ext uri="{FF2B5EF4-FFF2-40B4-BE49-F238E27FC236}">
                <a16:creationId xmlns:a16="http://schemas.microsoft.com/office/drawing/2014/main" id="{CE9BA647-1734-4726-8F8D-6F64576B39B5}"/>
              </a:ext>
            </a:extLst>
          </p:cNvPr>
          <p:cNvGrpSpPr>
            <a:grpSpLocks/>
          </p:cNvGrpSpPr>
          <p:nvPr/>
        </p:nvGrpSpPr>
        <p:grpSpPr bwMode="auto">
          <a:xfrm>
            <a:off x="4296668" y="2509829"/>
            <a:ext cx="4783139" cy="315911"/>
            <a:chOff x="2740" y="550"/>
            <a:chExt cx="3013" cy="199"/>
          </a:xfrm>
        </p:grpSpPr>
        <p:sp>
          <p:nvSpPr>
            <p:cNvPr id="20" name="Rectangle 15">
              <a:extLst>
                <a:ext uri="{FF2B5EF4-FFF2-40B4-BE49-F238E27FC236}">
                  <a16:creationId xmlns:a16="http://schemas.microsoft.com/office/drawing/2014/main" id="{FFEF7E4B-E2F2-48B2-BC7C-404355714693}"/>
                </a:ext>
              </a:extLst>
            </p:cNvPr>
            <p:cNvSpPr>
              <a:spLocks noChangeArrowheads="1"/>
            </p:cNvSpPr>
            <p:nvPr/>
          </p:nvSpPr>
          <p:spPr bwMode="auto">
            <a:xfrm>
              <a:off x="2740" y="575"/>
              <a:ext cx="388" cy="147"/>
            </a:xfrm>
            <a:prstGeom prst="rect">
              <a:avLst/>
            </a:prstGeom>
            <a:solidFill>
              <a:srgbClr val="F09686"/>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Line 16">
              <a:extLst>
                <a:ext uri="{FF2B5EF4-FFF2-40B4-BE49-F238E27FC236}">
                  <a16:creationId xmlns:a16="http://schemas.microsoft.com/office/drawing/2014/main" id="{BDCD9B51-3CF4-4230-8C94-20DE855E32E4}"/>
                </a:ext>
              </a:extLst>
            </p:cNvPr>
            <p:cNvSpPr>
              <a:spLocks noChangeShapeType="1"/>
            </p:cNvSpPr>
            <p:nvPr/>
          </p:nvSpPr>
          <p:spPr bwMode="auto">
            <a:xfrm>
              <a:off x="4089" y="670"/>
              <a:ext cx="476" cy="0"/>
            </a:xfrm>
            <a:prstGeom prst="line">
              <a:avLst/>
            </a:prstGeom>
            <a:noFill/>
            <a:ln w="19050">
              <a:solidFill>
                <a:srgbClr val="FF0000"/>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Oval 17">
              <a:extLst>
                <a:ext uri="{FF2B5EF4-FFF2-40B4-BE49-F238E27FC236}">
                  <a16:creationId xmlns:a16="http://schemas.microsoft.com/office/drawing/2014/main" id="{6BEE9ACA-0934-49C8-B7B8-C8B84991BA80}"/>
                </a:ext>
              </a:extLst>
            </p:cNvPr>
            <p:cNvSpPr>
              <a:spLocks noChangeArrowheads="1"/>
            </p:cNvSpPr>
            <p:nvPr/>
          </p:nvSpPr>
          <p:spPr bwMode="auto">
            <a:xfrm>
              <a:off x="4320" y="634"/>
              <a:ext cx="74" cy="74"/>
            </a:xfrm>
            <a:prstGeom prst="ellipse">
              <a:avLst/>
            </a:prstGeom>
            <a:solidFill>
              <a:srgbClr val="FF0000"/>
            </a:solidFill>
            <a:ln w="9525">
              <a:solidFill>
                <a:srgbClr val="FF0000"/>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Text Box 18">
              <a:extLst>
                <a:ext uri="{FF2B5EF4-FFF2-40B4-BE49-F238E27FC236}">
                  <a16:creationId xmlns:a16="http://schemas.microsoft.com/office/drawing/2014/main" id="{D05D4550-16A9-496D-9533-6D66112FF07A}"/>
                </a:ext>
              </a:extLst>
            </p:cNvPr>
            <p:cNvSpPr txBox="1">
              <a:spLocks noChangeArrowheads="1"/>
            </p:cNvSpPr>
            <p:nvPr/>
          </p:nvSpPr>
          <p:spPr bwMode="auto">
            <a:xfrm>
              <a:off x="3149" y="555"/>
              <a:ext cx="1085" cy="194"/>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24" name="Text Box 19">
              <a:extLst>
                <a:ext uri="{FF2B5EF4-FFF2-40B4-BE49-F238E27FC236}">
                  <a16:creationId xmlns:a16="http://schemas.microsoft.com/office/drawing/2014/main" id="{C495531D-F18E-4142-890D-81897C8D3EA9}"/>
                </a:ext>
              </a:extLst>
            </p:cNvPr>
            <p:cNvSpPr txBox="1">
              <a:spLocks noChangeArrowheads="1"/>
            </p:cNvSpPr>
            <p:nvPr/>
          </p:nvSpPr>
          <p:spPr bwMode="auto">
            <a:xfrm>
              <a:off x="4565" y="550"/>
              <a:ext cx="1188" cy="194"/>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err="1">
                  <a:ln>
                    <a:noFill/>
                  </a:ln>
                  <a:solidFill>
                    <a:prstClr val="black"/>
                  </a:solidFill>
                  <a:effectLst/>
                  <a:uLnTx/>
                  <a:uFillTx/>
                  <a:latin typeface="Verdana" pitchFamily="34" charset="0"/>
                  <a:ea typeface="+mn-ea"/>
                  <a:cs typeface="+mn-cs"/>
                </a:rPr>
                <a:t>Nº</a:t>
              </a: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 </a:t>
              </a:r>
              <a:r>
                <a:rPr lang="es-ES_tradnl" sz="1400" dirty="0">
                  <a:solidFill>
                    <a:prstClr val="black"/>
                  </a:solidFill>
                  <a:latin typeface="Verdana" pitchFamily="34" charset="0"/>
                </a:rPr>
                <a:t>Participaciones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spTree>
    <p:extLst>
      <p:ext uri="{BB962C8B-B14F-4D97-AF65-F5344CB8AC3E}">
        <p14:creationId xmlns:p14="http://schemas.microsoft.com/office/powerpoint/2010/main" val="3540278508"/>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CCCB350-23E3-8BFF-5E57-69ABD36A1681}"/>
              </a:ext>
            </a:extLst>
          </p:cNvPr>
          <p:cNvPicPr>
            <a:picLocks noChangeAspect="1"/>
          </p:cNvPicPr>
          <p:nvPr/>
        </p:nvPicPr>
        <p:blipFill>
          <a:blip r:embed="rId2"/>
          <a:stretch>
            <a:fillRect/>
          </a:stretch>
        </p:blipFill>
        <p:spPr>
          <a:xfrm>
            <a:off x="6084000" y="1188000"/>
            <a:ext cx="2773432" cy="5364000"/>
          </a:xfrm>
          <a:prstGeom prst="rect">
            <a:avLst/>
          </a:prstGeom>
        </p:spPr>
      </p:pic>
      <p:pic>
        <p:nvPicPr>
          <p:cNvPr id="10" name="Imagen 9">
            <a:extLst>
              <a:ext uri="{FF2B5EF4-FFF2-40B4-BE49-F238E27FC236}">
                <a16:creationId xmlns:a16="http://schemas.microsoft.com/office/drawing/2014/main" id="{87581119-98FE-43EA-B221-2ACB7A2922BA}"/>
              </a:ext>
            </a:extLst>
          </p:cNvPr>
          <p:cNvPicPr>
            <a:picLocks noChangeAspect="1"/>
          </p:cNvPicPr>
          <p:nvPr/>
        </p:nvPicPr>
        <p:blipFill>
          <a:blip r:embed="rId3"/>
          <a:stretch>
            <a:fillRect/>
          </a:stretch>
        </p:blipFill>
        <p:spPr>
          <a:xfrm>
            <a:off x="428596" y="986827"/>
            <a:ext cx="3133616" cy="1792379"/>
          </a:xfrm>
          <a:prstGeom prst="rect">
            <a:avLst/>
          </a:prstGeom>
        </p:spPr>
      </p:pic>
      <p:sp>
        <p:nvSpPr>
          <p:cNvPr id="2" name="Title 1"/>
          <p:cNvSpPr>
            <a:spLocks noGrp="1"/>
          </p:cNvSpPr>
          <p:nvPr>
            <p:ph type="title"/>
          </p:nvPr>
        </p:nvSpPr>
        <p:spPr/>
        <p:txBody>
          <a:bodyPr/>
          <a:lstStyle/>
          <a:p>
            <a:r>
              <a:rPr lang="es-ES_tradnl" dirty="0"/>
              <a:t>Etapa Contrato</a:t>
            </a:r>
            <a:endParaRPr lang="es-ES" dirty="0"/>
          </a:p>
        </p:txBody>
      </p:sp>
      <p:sp>
        <p:nvSpPr>
          <p:cNvPr id="1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106</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6" name="Rectangle 3"/>
          <p:cNvSpPr txBox="1">
            <a:spLocks noChangeArrowheads="1"/>
          </p:cNvSpPr>
          <p:nvPr/>
        </p:nvSpPr>
        <p:spPr>
          <a:xfrm>
            <a:off x="495300" y="3124200"/>
            <a:ext cx="5151438" cy="2862263"/>
          </a:xfrm>
          <a:prstGeom prst="rect">
            <a:avLst/>
          </a:prstGeom>
          <a:noFill/>
          <a:ln>
            <a:solidFill>
              <a:schemeClr val="tx1"/>
            </a:solidFill>
          </a:ln>
        </p:spPr>
        <p:txBody>
          <a:bodyPr vert="horz" lIns="91440" tIns="45720" rIns="91440" bIns="45720" rtlCol="0">
            <a:normAutofit/>
          </a:bodyPr>
          <a:lstStyle/>
          <a:p>
            <a:pPr marL="476250" marR="0" lvl="1" indent="-285750" algn="l" defTabSz="914400" rtl="0" eaLnBrk="1" fontAlgn="auto" latinLnBrk="0" hangingPunct="1">
              <a:lnSpc>
                <a:spcPct val="100000"/>
              </a:lnSpc>
              <a:spcBef>
                <a:spcPct val="20000"/>
              </a:spcBef>
              <a:spcAft>
                <a:spcPts val="400"/>
              </a:spcAft>
              <a:buClrTx/>
              <a:buSzPct val="70000"/>
              <a:buFont typeface="Wingdings" pitchFamily="2" charset="2"/>
              <a:buChar char="q"/>
              <a:tabLst/>
              <a:defRPr/>
            </a:pP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La recepción de la Conformidad del Centro (CDC) se produce </a:t>
            </a:r>
            <a:r>
              <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al mismo tiempo </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que la recepción del Contrato.</a:t>
            </a:r>
          </a:p>
          <a:p>
            <a:pPr marL="476250" lvl="1" indent="-285750">
              <a:spcBef>
                <a:spcPct val="20000"/>
              </a:spcBef>
              <a:spcAft>
                <a:spcPts val="400"/>
              </a:spcAft>
              <a:buSzPct val="70000"/>
              <a:buFont typeface="Wingdings" pitchFamily="2" charset="2"/>
              <a:buChar char="q"/>
              <a:defRPr/>
            </a:pP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En un </a:t>
            </a:r>
            <a:r>
              <a:rPr lang="es-ES_tradnl" b="1" dirty="0">
                <a:solidFill>
                  <a:prstClr val="black"/>
                </a:solidFill>
                <a:latin typeface="Tahoma" pitchFamily="34" charset="0"/>
                <a:ea typeface="Tahoma" pitchFamily="34" charset="0"/>
                <a:cs typeface="Tahoma" pitchFamily="34" charset="0"/>
              </a:rPr>
              <a:t>25,9% </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de las participaciones de centros en EC se recibe la CDC </a:t>
            </a:r>
            <a:r>
              <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a la vez</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que el Contrato firmado</a:t>
            </a:r>
            <a:endParaRPr kumimoji="0" lang="es-ES_tradnl" sz="1800" b="0" i="0" u="none" strike="noStrike" kern="1200" cap="none" spc="0" normalizeH="0" baseline="0" noProof="0" dirty="0">
              <a:ln>
                <a:noFill/>
              </a:ln>
              <a:solidFill>
                <a:srgbClr val="777777"/>
              </a:solidFill>
              <a:effectLst/>
              <a:uLnTx/>
              <a:uFillTx/>
              <a:latin typeface="Tahoma" pitchFamily="34" charset="0"/>
              <a:ea typeface="Tahoma" pitchFamily="34" charset="0"/>
              <a:cs typeface="Tahoma" pitchFamily="34" charset="0"/>
            </a:endParaRPr>
          </a:p>
          <a:p>
            <a:pPr marL="476250" lvl="1" indent="-285750">
              <a:spcBef>
                <a:spcPct val="20000"/>
              </a:spcBef>
              <a:spcAft>
                <a:spcPts val="400"/>
              </a:spcAft>
              <a:buSzPct val="70000"/>
              <a:buFont typeface="Wingdings" pitchFamily="2" charset="2"/>
              <a:buChar char="q"/>
              <a:defRPr/>
            </a:pP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En un </a:t>
            </a:r>
            <a:r>
              <a:rPr lang="es-ES_tradnl" b="1" dirty="0">
                <a:solidFill>
                  <a:prstClr val="black"/>
                </a:solidFill>
                <a:latin typeface="Tahoma" pitchFamily="34" charset="0"/>
                <a:ea typeface="Tahoma" pitchFamily="34" charset="0"/>
                <a:cs typeface="Tahoma" pitchFamily="34" charset="0"/>
              </a:rPr>
              <a:t>24,5% </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de las participaciones de centros en EC no se recibe la CDC </a:t>
            </a:r>
            <a:r>
              <a:rPr kumimoji="0" lang="es-ES_tradnl" sz="1800" b="1"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hasta después</a:t>
            </a:r>
            <a:r>
              <a:rPr kumimoji="0" lang="es-ES_tradnl"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rPr>
              <a:t> que se ha firmado el Contrato.</a:t>
            </a:r>
            <a:endParaRPr kumimoji="0" lang="es-ES" sz="1800" b="0" i="0" u="none" strike="noStrike" kern="1200" cap="none" spc="0" normalizeH="0" baseline="0" noProof="0" dirty="0">
              <a:ln>
                <a:noFill/>
              </a:ln>
              <a:solidFill>
                <a:prstClr val="black"/>
              </a:solidFill>
              <a:effectLst/>
              <a:uLnTx/>
              <a:uFillTx/>
              <a:latin typeface="Tahoma" pitchFamily="34" charset="0"/>
              <a:ea typeface="Tahoma" pitchFamily="34" charset="0"/>
              <a:cs typeface="Tahoma" pitchFamily="34" charset="0"/>
            </a:endParaRPr>
          </a:p>
        </p:txBody>
      </p:sp>
      <p:sp>
        <p:nvSpPr>
          <p:cNvPr id="7" name="Rectangle 24"/>
          <p:cNvSpPr>
            <a:spLocks noChangeArrowheads="1"/>
          </p:cNvSpPr>
          <p:nvPr/>
        </p:nvSpPr>
        <p:spPr bwMode="auto">
          <a:xfrm>
            <a:off x="3761920" y="1084263"/>
            <a:ext cx="2328863" cy="1938992"/>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2000" b="0" i="0" u="none" strike="noStrike" kern="1200" cap="none" spc="0" normalizeH="0" baseline="0" noProof="0" dirty="0">
                <a:ln>
                  <a:noFill/>
                </a:ln>
                <a:solidFill>
                  <a:srgbClr val="2D2323"/>
                </a:solidFill>
                <a:effectLst/>
                <a:uLnTx/>
                <a:uFillTx/>
                <a:latin typeface="Tahoma" pitchFamily="34" charset="0"/>
                <a:ea typeface="+mn-ea"/>
                <a:cs typeface="+mn-cs"/>
              </a:rPr>
              <a:t>Tiempo desde la Recepción de la CDC a la recepción del Contrato (sólo válido para RD2004)</a:t>
            </a:r>
            <a:endParaRPr kumimoji="0" lang="es-ES" sz="20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11" name="Rectangle 8"/>
          <p:cNvSpPr>
            <a:spLocks noChangeArrowheads="1"/>
          </p:cNvSpPr>
          <p:nvPr/>
        </p:nvSpPr>
        <p:spPr bwMode="auto">
          <a:xfrm>
            <a:off x="6531005" y="895367"/>
            <a:ext cx="2327275" cy="517525"/>
          </a:xfrm>
          <a:prstGeom prst="rect">
            <a:avLst/>
          </a:prstGeom>
          <a:solidFill>
            <a:schemeClr val="bg1"/>
          </a:solidFill>
          <a:ln w="9525">
            <a:noFill/>
            <a:miter lim="800000"/>
            <a:headEnd/>
            <a:tailEnd/>
          </a:ln>
          <a:effectLst/>
        </p:spPr>
        <p:txBody>
          <a:bodyPr>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400" b="1" i="0" u="none" strike="noStrike" kern="1200" cap="none" spc="0" normalizeH="0" baseline="0" noProof="0" dirty="0">
                <a:ln>
                  <a:noFill/>
                </a:ln>
                <a:solidFill>
                  <a:prstClr val="black"/>
                </a:solidFill>
                <a:effectLst/>
                <a:uLnTx/>
                <a:uFillTx/>
                <a:latin typeface="Tahoma" pitchFamily="34" charset="0"/>
                <a:ea typeface="+mn-ea"/>
                <a:cs typeface="+mn-cs"/>
              </a:rPr>
              <a:t>Dispersión</a:t>
            </a:r>
            <a:r>
              <a:rPr kumimoji="0" lang="es-ES_tradnl" sz="1400" b="0" i="0" u="none" strike="noStrike" kern="1200" cap="none" spc="0" normalizeH="0" baseline="0" noProof="0" dirty="0">
                <a:ln>
                  <a:noFill/>
                </a:ln>
                <a:solidFill>
                  <a:prstClr val="black"/>
                </a:solidFill>
                <a:effectLst/>
                <a:uLnTx/>
                <a:uFillTx/>
                <a:latin typeface="Tahoma" pitchFamily="34" charset="0"/>
                <a:ea typeface="+mn-ea"/>
                <a:cs typeface="+mn-cs"/>
              </a:rPr>
              <a:t>, se representa percentiles 05, 25, 75 y 95</a:t>
            </a:r>
            <a:endParaRPr kumimoji="0" lang="es-ES" sz="1400" b="0" i="0" u="none" strike="noStrike" kern="1200" cap="none" spc="0" normalizeH="0" baseline="0" noProof="0" dirty="0">
              <a:ln>
                <a:noFill/>
              </a:ln>
              <a:solidFill>
                <a:prstClr val="black"/>
              </a:solidFill>
              <a:effectLst/>
              <a:uLnTx/>
              <a:uFillTx/>
              <a:latin typeface="Tahoma" pitchFamily="34" charset="0"/>
              <a:ea typeface="+mn-ea"/>
              <a:cs typeface="+mn-cs"/>
            </a:endParaRPr>
          </a:p>
        </p:txBody>
      </p:sp>
    </p:spTree>
    <p:extLst>
      <p:ext uri="{BB962C8B-B14F-4D97-AF65-F5344CB8AC3E}">
        <p14:creationId xmlns:p14="http://schemas.microsoft.com/office/powerpoint/2010/main" val="480378058"/>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6DFA0DC7-3EDC-AB48-6352-958CD7875B37}"/>
              </a:ext>
            </a:extLst>
          </p:cNvPr>
          <p:cNvPicPr>
            <a:picLocks noChangeAspect="1"/>
          </p:cNvPicPr>
          <p:nvPr/>
        </p:nvPicPr>
        <p:blipFill>
          <a:blip r:embed="rId2"/>
          <a:stretch>
            <a:fillRect/>
          </a:stretch>
        </p:blipFill>
        <p:spPr>
          <a:xfrm rot="5400000">
            <a:off x="3441420" y="1014609"/>
            <a:ext cx="3225788" cy="6730108"/>
          </a:xfrm>
          <a:prstGeom prst="rect">
            <a:avLst/>
          </a:prstGeom>
        </p:spPr>
      </p:pic>
      <p:grpSp>
        <p:nvGrpSpPr>
          <p:cNvPr id="23" name="Group 13">
            <a:extLst>
              <a:ext uri="{FF2B5EF4-FFF2-40B4-BE49-F238E27FC236}">
                <a16:creationId xmlns:a16="http://schemas.microsoft.com/office/drawing/2014/main" id="{E1D4DE8B-26B1-4E2B-81BB-E8D0C17D7DA7}"/>
              </a:ext>
            </a:extLst>
          </p:cNvPr>
          <p:cNvGrpSpPr/>
          <p:nvPr/>
        </p:nvGrpSpPr>
        <p:grpSpPr>
          <a:xfrm>
            <a:off x="509890" y="4314873"/>
            <a:ext cx="2703776" cy="762265"/>
            <a:chOff x="604369" y="4732362"/>
            <a:chExt cx="2703776" cy="762265"/>
          </a:xfrm>
        </p:grpSpPr>
        <p:sp>
          <p:nvSpPr>
            <p:cNvPr id="24" name="Rectangle 15">
              <a:extLst>
                <a:ext uri="{FF2B5EF4-FFF2-40B4-BE49-F238E27FC236}">
                  <a16:creationId xmlns:a16="http://schemas.microsoft.com/office/drawing/2014/main" id="{ABFDAAB3-5CF8-4108-BB09-7279CA9E90C2}"/>
                </a:ext>
              </a:extLst>
            </p:cNvPr>
            <p:cNvSpPr>
              <a:spLocks noChangeArrowheads="1"/>
            </p:cNvSpPr>
            <p:nvPr/>
          </p:nvSpPr>
          <p:spPr bwMode="auto">
            <a:xfrm>
              <a:off x="619578" y="4797152"/>
              <a:ext cx="722313" cy="201612"/>
            </a:xfrm>
            <a:prstGeom prst="rect">
              <a:avLst/>
            </a:prstGeom>
            <a:solidFill>
              <a:srgbClr val="579CAD"/>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5" name="Line 16">
              <a:extLst>
                <a:ext uri="{FF2B5EF4-FFF2-40B4-BE49-F238E27FC236}">
                  <a16:creationId xmlns:a16="http://schemas.microsoft.com/office/drawing/2014/main" id="{9FF28E5C-537A-405E-B59A-C71CBDB90918}"/>
                </a:ext>
              </a:extLst>
            </p:cNvPr>
            <p:cNvSpPr>
              <a:spLocks noChangeShapeType="1"/>
            </p:cNvSpPr>
            <p:nvPr/>
          </p:nvSpPr>
          <p:spPr bwMode="auto">
            <a:xfrm>
              <a:off x="604369" y="5340002"/>
              <a:ext cx="755650" cy="0"/>
            </a:xfrm>
            <a:prstGeom prst="line">
              <a:avLst/>
            </a:prstGeom>
            <a:noFill/>
            <a:ln w="19050">
              <a:solidFill>
                <a:srgbClr val="FF0000"/>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6" name="Oval 17">
              <a:extLst>
                <a:ext uri="{FF2B5EF4-FFF2-40B4-BE49-F238E27FC236}">
                  <a16:creationId xmlns:a16="http://schemas.microsoft.com/office/drawing/2014/main" id="{2E43D080-5DD2-47E8-92B8-B0968FE9E446}"/>
                </a:ext>
              </a:extLst>
            </p:cNvPr>
            <p:cNvSpPr>
              <a:spLocks noChangeArrowheads="1"/>
            </p:cNvSpPr>
            <p:nvPr/>
          </p:nvSpPr>
          <p:spPr bwMode="auto">
            <a:xfrm>
              <a:off x="912344" y="5281265"/>
              <a:ext cx="117475" cy="117475"/>
            </a:xfrm>
            <a:prstGeom prst="ellipse">
              <a:avLst/>
            </a:prstGeom>
            <a:solidFill>
              <a:srgbClr val="FF0000"/>
            </a:solidFill>
            <a:ln w="9525">
              <a:solidFill>
                <a:srgbClr val="FF0000"/>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7" name="Text Box 18">
              <a:extLst>
                <a:ext uri="{FF2B5EF4-FFF2-40B4-BE49-F238E27FC236}">
                  <a16:creationId xmlns:a16="http://schemas.microsoft.com/office/drawing/2014/main" id="{65EDA217-2522-4A26-9AD2-F2E6BAA807BA}"/>
                </a:ext>
              </a:extLst>
            </p:cNvPr>
            <p:cNvSpPr txBox="1">
              <a:spLocks noChangeArrowheads="1"/>
            </p:cNvSpPr>
            <p:nvPr/>
          </p:nvSpPr>
          <p:spPr bwMode="auto">
            <a:xfrm>
              <a:off x="1448823" y="4732362"/>
              <a:ext cx="1722438" cy="307777"/>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28" name="Text Box 19">
              <a:extLst>
                <a:ext uri="{FF2B5EF4-FFF2-40B4-BE49-F238E27FC236}">
                  <a16:creationId xmlns:a16="http://schemas.microsoft.com/office/drawing/2014/main" id="{4675AAEF-4A92-49B5-8C56-DD611280F430}"/>
                </a:ext>
              </a:extLst>
            </p:cNvPr>
            <p:cNvSpPr txBox="1">
              <a:spLocks noChangeArrowheads="1"/>
            </p:cNvSpPr>
            <p:nvPr/>
          </p:nvSpPr>
          <p:spPr bwMode="auto">
            <a:xfrm>
              <a:off x="1448823" y="5186850"/>
              <a:ext cx="1859322" cy="307777"/>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err="1">
                  <a:ln>
                    <a:noFill/>
                  </a:ln>
                  <a:solidFill>
                    <a:prstClr val="black"/>
                  </a:solidFill>
                  <a:effectLst/>
                  <a:uLnTx/>
                  <a:uFillTx/>
                  <a:latin typeface="Verdana" pitchFamily="34" charset="0"/>
                  <a:ea typeface="+mn-ea"/>
                  <a:cs typeface="+mn-cs"/>
                </a:rPr>
                <a:t>Nº</a:t>
              </a: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 Participaciones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sp>
        <p:nvSpPr>
          <p:cNvPr id="2" name="Title 1"/>
          <p:cNvSpPr>
            <a:spLocks noGrp="1"/>
          </p:cNvSpPr>
          <p:nvPr>
            <p:ph type="title"/>
          </p:nvPr>
        </p:nvSpPr>
        <p:spPr/>
        <p:txBody>
          <a:bodyPr/>
          <a:lstStyle/>
          <a:p>
            <a:r>
              <a:rPr lang="es-ES_tradnl" dirty="0"/>
              <a:t>Autorización a recepción del contrato</a:t>
            </a:r>
            <a:endParaRPr lang="es-ES" dirty="0">
              <a:solidFill>
                <a:srgbClr val="FF0000"/>
              </a:solidFill>
            </a:endParaRPr>
          </a:p>
        </p:txBody>
      </p:sp>
      <p:sp>
        <p:nvSpPr>
          <p:cNvPr id="7" name="Content Placeholder 2"/>
          <p:cNvSpPr>
            <a:spLocks noGrp="1"/>
          </p:cNvSpPr>
          <p:nvPr>
            <p:ph idx="1"/>
          </p:nvPr>
        </p:nvSpPr>
        <p:spPr>
          <a:xfrm>
            <a:off x="285720" y="1000108"/>
            <a:ext cx="8572561" cy="1569660"/>
          </a:xfrm>
        </p:spPr>
        <p:txBody>
          <a:bodyPr wrap="square">
            <a:spAutoFit/>
          </a:bodyPr>
          <a:lstStyle/>
          <a:p>
            <a:pPr marL="0" indent="0"/>
            <a:r>
              <a:rPr lang="es-ES" dirty="0"/>
              <a:t>La recepción del contrato se produce </a:t>
            </a:r>
            <a:r>
              <a:rPr lang="es-ES" b="1" dirty="0"/>
              <a:t>42 días </a:t>
            </a:r>
            <a:r>
              <a:rPr lang="es-ES" dirty="0"/>
              <a:t>después de la autorización de la AEMPS. En los casos en los que el centro supone una ampliación del ensayo este tiempo crece hasta </a:t>
            </a:r>
            <a:r>
              <a:rPr lang="es-ES" b="1" dirty="0"/>
              <a:t>179</a:t>
            </a:r>
            <a:r>
              <a:rPr lang="es-ES" dirty="0"/>
              <a:t> </a:t>
            </a:r>
            <a:r>
              <a:rPr lang="es-ES" b="1" dirty="0"/>
              <a:t>días</a:t>
            </a:r>
            <a:r>
              <a:rPr lang="es-ES" dirty="0"/>
              <a:t>.</a:t>
            </a:r>
          </a:p>
        </p:txBody>
      </p:sp>
      <p:sp>
        <p:nvSpPr>
          <p:cNvPr id="17"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107</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15" name="TextBox 14"/>
          <p:cNvSpPr txBox="1"/>
          <p:nvPr/>
        </p:nvSpPr>
        <p:spPr>
          <a:xfrm rot="16200000">
            <a:off x="2187947" y="4049654"/>
            <a:ext cx="263980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2000" b="1" i="0" u="none" strike="noStrike" kern="1200" cap="none" spc="0" normalizeH="0" baseline="0" noProof="0" dirty="0">
                <a:ln>
                  <a:noFill/>
                </a:ln>
                <a:solidFill>
                  <a:prstClr val="black"/>
                </a:solidFill>
                <a:effectLst/>
                <a:uLnTx/>
                <a:uFillTx/>
                <a:latin typeface="Calibri"/>
                <a:ea typeface="+mn-ea"/>
                <a:cs typeface="+mn-cs"/>
              </a:rPr>
              <a:t>Ampliación del ensayo</a:t>
            </a:r>
            <a:endParaRPr kumimoji="0" lang="es-ES" sz="20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3196080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0A511D3-FF85-8876-C43F-1CFAA173EE91}"/>
              </a:ext>
            </a:extLst>
          </p:cNvPr>
          <p:cNvPicPr>
            <a:picLocks noChangeAspect="1"/>
          </p:cNvPicPr>
          <p:nvPr/>
        </p:nvPicPr>
        <p:blipFill>
          <a:blip r:embed="rId2"/>
          <a:stretch>
            <a:fillRect/>
          </a:stretch>
        </p:blipFill>
        <p:spPr>
          <a:xfrm>
            <a:off x="4500001" y="936000"/>
            <a:ext cx="3454881" cy="5292000"/>
          </a:xfrm>
          <a:prstGeom prst="rect">
            <a:avLst/>
          </a:prstGeom>
        </p:spPr>
      </p:pic>
      <p:sp>
        <p:nvSpPr>
          <p:cNvPr id="2" name="Title 1"/>
          <p:cNvSpPr>
            <a:spLocks noGrp="1"/>
          </p:cNvSpPr>
          <p:nvPr>
            <p:ph type="title"/>
          </p:nvPr>
        </p:nvSpPr>
        <p:spPr/>
        <p:txBody>
          <a:bodyPr/>
          <a:lstStyle/>
          <a:p>
            <a:r>
              <a:rPr lang="es-ES_tradnl" dirty="0"/>
              <a:t>Autorización a recepción del contrato</a:t>
            </a:r>
            <a:endParaRPr lang="es-ES" dirty="0">
              <a:solidFill>
                <a:srgbClr val="FF0000"/>
              </a:solidFill>
            </a:endParaRPr>
          </a:p>
        </p:txBody>
      </p:sp>
      <p:sp>
        <p:nvSpPr>
          <p:cNvPr id="9" name="Content Placeholder 2"/>
          <p:cNvSpPr>
            <a:spLocks noGrp="1"/>
          </p:cNvSpPr>
          <p:nvPr>
            <p:ph idx="1"/>
          </p:nvPr>
        </p:nvSpPr>
        <p:spPr>
          <a:xfrm>
            <a:off x="501744" y="1271076"/>
            <a:ext cx="3278168" cy="4678204"/>
          </a:xfrm>
        </p:spPr>
        <p:txBody>
          <a:bodyPr wrap="square">
            <a:spAutoFit/>
          </a:bodyPr>
          <a:lstStyle/>
          <a:p>
            <a:pPr marL="0" indent="0"/>
            <a:r>
              <a:rPr lang="es-ES_tradnl" dirty="0"/>
              <a:t>Como era de esperar, en los casos en que el centro supone una ampliación del ensayo la dispersión es mucho mayor.</a:t>
            </a:r>
          </a:p>
          <a:p>
            <a:pPr marL="0" indent="0"/>
            <a:r>
              <a:rPr lang="es-ES_tradnl" dirty="0"/>
              <a:t>En los casos en que no es una ampliación, en el 13,9% de los casos el contrato se recibe antes de la autorización.</a:t>
            </a:r>
            <a:endParaRPr lang="es-ES" dirty="0"/>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108</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10" name="Rectangle 8"/>
          <p:cNvSpPr>
            <a:spLocks noChangeArrowheads="1"/>
          </p:cNvSpPr>
          <p:nvPr/>
        </p:nvSpPr>
        <p:spPr bwMode="auto">
          <a:xfrm>
            <a:off x="4203077" y="836712"/>
            <a:ext cx="4574312" cy="307777"/>
          </a:xfrm>
          <a:prstGeom prst="rect">
            <a:avLst/>
          </a:prstGeom>
          <a:solidFill>
            <a:schemeClr val="bg1"/>
          </a:solidFill>
          <a:ln w="9525">
            <a:noFill/>
            <a:miter lim="800000"/>
            <a:headEnd/>
            <a:tailEnd/>
          </a:ln>
          <a:effectLst/>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1400" b="1" i="0" u="none" strike="noStrike" kern="1200" cap="none" spc="0" normalizeH="0" baseline="0" noProof="0" dirty="0">
                <a:ln>
                  <a:noFill/>
                </a:ln>
                <a:solidFill>
                  <a:prstClr val="black"/>
                </a:solidFill>
                <a:effectLst/>
                <a:uLnTx/>
                <a:uFillTx/>
                <a:latin typeface="Tahoma" pitchFamily="34" charset="0"/>
                <a:ea typeface="+mn-ea"/>
                <a:cs typeface="+mn-cs"/>
              </a:rPr>
              <a:t>Dispersión</a:t>
            </a:r>
            <a:r>
              <a:rPr kumimoji="0" lang="es-ES_tradnl" sz="1400" b="0" i="0" u="none" strike="noStrike" kern="1200" cap="none" spc="0" normalizeH="0" baseline="0" noProof="0" dirty="0">
                <a:ln>
                  <a:noFill/>
                </a:ln>
                <a:solidFill>
                  <a:prstClr val="black"/>
                </a:solidFill>
                <a:effectLst/>
                <a:uLnTx/>
                <a:uFillTx/>
                <a:latin typeface="Tahoma" pitchFamily="34" charset="0"/>
                <a:ea typeface="+mn-ea"/>
                <a:cs typeface="+mn-cs"/>
              </a:rPr>
              <a:t>, se representa percentiles 05, 25, 75 y 95</a:t>
            </a:r>
            <a:endParaRPr kumimoji="0" lang="es-ES" sz="1400" b="0" i="0" u="none" strike="noStrike" kern="1200" cap="none" spc="0" normalizeH="0" baseline="0" noProof="0" dirty="0">
              <a:ln>
                <a:noFill/>
              </a:ln>
              <a:solidFill>
                <a:prstClr val="black"/>
              </a:solidFill>
              <a:effectLst/>
              <a:uLnTx/>
              <a:uFillTx/>
              <a:latin typeface="Tahoma" pitchFamily="34" charset="0"/>
              <a:ea typeface="+mn-ea"/>
              <a:cs typeface="+mn-cs"/>
            </a:endParaRPr>
          </a:p>
        </p:txBody>
      </p:sp>
      <p:sp>
        <p:nvSpPr>
          <p:cNvPr id="11" name="TextBox 10"/>
          <p:cNvSpPr txBox="1"/>
          <p:nvPr/>
        </p:nvSpPr>
        <p:spPr>
          <a:xfrm>
            <a:off x="5220072" y="5868000"/>
            <a:ext cx="2639802"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2000" b="1" i="0" u="none" strike="noStrike" kern="1200" cap="none" spc="0" normalizeH="0" baseline="0" noProof="0" dirty="0">
                <a:ln>
                  <a:noFill/>
                </a:ln>
                <a:solidFill>
                  <a:prstClr val="black"/>
                </a:solidFill>
                <a:effectLst/>
                <a:uLnTx/>
                <a:uFillTx/>
                <a:latin typeface="Calibri"/>
                <a:ea typeface="+mn-ea"/>
                <a:cs typeface="+mn-cs"/>
              </a:rPr>
              <a:t>Ampliación del ensayo</a:t>
            </a:r>
            <a:endParaRPr kumimoji="0" lang="es-ES" sz="2000" b="1"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86213103"/>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BA8573D2-B0FE-B525-422E-A8DF3AE1B17B}"/>
              </a:ext>
            </a:extLst>
          </p:cNvPr>
          <p:cNvPicPr>
            <a:picLocks noChangeAspect="1"/>
          </p:cNvPicPr>
          <p:nvPr/>
        </p:nvPicPr>
        <p:blipFill>
          <a:blip r:embed="rId2"/>
          <a:stretch>
            <a:fillRect/>
          </a:stretch>
        </p:blipFill>
        <p:spPr>
          <a:xfrm>
            <a:off x="180000" y="2556000"/>
            <a:ext cx="7163304" cy="3312000"/>
          </a:xfrm>
          <a:prstGeom prst="rect">
            <a:avLst/>
          </a:prstGeom>
        </p:spPr>
      </p:pic>
      <p:sp>
        <p:nvSpPr>
          <p:cNvPr id="2" name="Title 1"/>
          <p:cNvSpPr>
            <a:spLocks noGrp="1"/>
          </p:cNvSpPr>
          <p:nvPr>
            <p:ph type="title"/>
          </p:nvPr>
        </p:nvSpPr>
        <p:spPr/>
        <p:txBody>
          <a:bodyPr/>
          <a:lstStyle/>
          <a:p>
            <a:r>
              <a:rPr lang="es-ES_tradnl" dirty="0"/>
              <a:t>Autorización AEMPS</a:t>
            </a:r>
            <a:endParaRPr lang="es-ES" dirty="0">
              <a:solidFill>
                <a:srgbClr val="FF0000"/>
              </a:solidFill>
            </a:endParaRPr>
          </a:p>
        </p:txBody>
      </p:sp>
      <p:sp>
        <p:nvSpPr>
          <p:cNvPr id="3" name="Content Placeholder 2"/>
          <p:cNvSpPr>
            <a:spLocks noGrp="1"/>
          </p:cNvSpPr>
          <p:nvPr>
            <p:ph idx="1"/>
          </p:nvPr>
        </p:nvSpPr>
        <p:spPr>
          <a:xfrm>
            <a:off x="285720" y="1000108"/>
            <a:ext cx="8572561" cy="830997"/>
          </a:xfrm>
        </p:spPr>
        <p:txBody>
          <a:bodyPr wrap="square">
            <a:spAutoFit/>
          </a:bodyPr>
          <a:lstStyle/>
          <a:p>
            <a:pPr marL="0" indent="0"/>
            <a:r>
              <a:rPr lang="es-ES" dirty="0"/>
              <a:t>La autorización de la AEMPS se produce </a:t>
            </a:r>
            <a:r>
              <a:rPr lang="es-ES" b="1" dirty="0"/>
              <a:t>86</a:t>
            </a:r>
            <a:r>
              <a:rPr lang="es-ES" dirty="0"/>
              <a:t> </a:t>
            </a:r>
            <a:r>
              <a:rPr lang="es-ES" b="1" dirty="0"/>
              <a:t>días</a:t>
            </a:r>
            <a:r>
              <a:rPr lang="es-ES" dirty="0"/>
              <a:t> después del envío al CEIC o AEMPS (para RD2015) de la documentación.</a:t>
            </a: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109</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TextBox 6"/>
          <p:cNvSpPr txBox="1"/>
          <p:nvPr/>
        </p:nvSpPr>
        <p:spPr>
          <a:xfrm>
            <a:off x="1500166" y="2071678"/>
            <a:ext cx="7043275" cy="400110"/>
          </a:xfrm>
          <a:prstGeom prst="rect">
            <a:avLst/>
          </a:prstGeom>
          <a:noFill/>
          <a:ln>
            <a:solidFill>
              <a:schemeClr val="tx1"/>
            </a:solid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2000" b="0" i="0" u="none" strike="noStrike" kern="1200" cap="none" spc="0" normalizeH="0" baseline="0" noProof="0" dirty="0">
                <a:ln>
                  <a:noFill/>
                </a:ln>
                <a:solidFill>
                  <a:prstClr val="black"/>
                </a:solidFill>
                <a:effectLst/>
                <a:uLnTx/>
                <a:uFillTx/>
                <a:latin typeface="Tahoma" pitchFamily="34" charset="0"/>
                <a:ea typeface="+mn-ea"/>
                <a:cs typeface="Tahoma" pitchFamily="34" charset="0"/>
              </a:rPr>
              <a:t>Tiempos desde el envío al CEIC/AEMPS de la documentación</a:t>
            </a:r>
          </a:p>
        </p:txBody>
      </p:sp>
      <p:sp>
        <p:nvSpPr>
          <p:cNvPr id="8" name="TextBox 7"/>
          <p:cNvSpPr txBox="1"/>
          <p:nvPr/>
        </p:nvSpPr>
        <p:spPr>
          <a:xfrm>
            <a:off x="6588224" y="3423352"/>
            <a:ext cx="2232248" cy="1323439"/>
          </a:xfrm>
          <a:prstGeom prst="rect">
            <a:avLst/>
          </a:prstGeom>
          <a:solidFill>
            <a:schemeClr val="bg1">
              <a:lumMod val="95000"/>
            </a:schemeClr>
          </a:solid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600" b="0" i="0" u="none" strike="noStrike" kern="1200" cap="none" spc="0" normalizeH="0" baseline="0" noProof="0" dirty="0">
                <a:ln>
                  <a:noFill/>
                </a:ln>
                <a:solidFill>
                  <a:prstClr val="black"/>
                </a:solidFill>
                <a:effectLst/>
                <a:uLnTx/>
                <a:uFillTx/>
                <a:latin typeface="Tahoma" pitchFamily="34" charset="0"/>
                <a:ea typeface="+mn-ea"/>
                <a:cs typeface="Tahoma" pitchFamily="34" charset="0"/>
              </a:rPr>
              <a:t>Medianas en días para las fechas mínimas en cada ensayo para los mismos 3.844 ensayos con datos válidos</a:t>
            </a:r>
          </a:p>
        </p:txBody>
      </p:sp>
    </p:spTree>
    <p:extLst>
      <p:ext uri="{BB962C8B-B14F-4D97-AF65-F5344CB8AC3E}">
        <p14:creationId xmlns:p14="http://schemas.microsoft.com/office/powerpoint/2010/main" val="1305628783"/>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66086DF0-008E-E54C-7FD6-07B4E10503F5}"/>
              </a:ext>
            </a:extLst>
          </p:cNvPr>
          <p:cNvPicPr>
            <a:picLocks noChangeAspect="1"/>
          </p:cNvPicPr>
          <p:nvPr/>
        </p:nvPicPr>
        <p:blipFill>
          <a:blip r:embed="rId2"/>
          <a:stretch>
            <a:fillRect/>
          </a:stretch>
        </p:blipFill>
        <p:spPr>
          <a:xfrm>
            <a:off x="3204000" y="980728"/>
            <a:ext cx="5796669" cy="5283272"/>
          </a:xfrm>
          <a:prstGeom prst="rect">
            <a:avLst/>
          </a:prstGeom>
        </p:spPr>
      </p:pic>
      <p:sp>
        <p:nvSpPr>
          <p:cNvPr id="2" name="Title 1"/>
          <p:cNvSpPr>
            <a:spLocks noGrp="1"/>
          </p:cNvSpPr>
          <p:nvPr>
            <p:ph type="title"/>
          </p:nvPr>
        </p:nvSpPr>
        <p:spPr/>
        <p:txBody>
          <a:bodyPr/>
          <a:lstStyle/>
          <a:p>
            <a:r>
              <a:rPr lang="es-ES_tradnl" dirty="0"/>
              <a:t>Autorización AEMPS</a:t>
            </a:r>
            <a:endParaRPr lang="es-ES" dirty="0"/>
          </a:p>
        </p:txBody>
      </p:sp>
      <p:sp>
        <p:nvSpPr>
          <p:cNvPr id="3" name="Content Placeholder 2"/>
          <p:cNvSpPr>
            <a:spLocks noGrp="1"/>
          </p:cNvSpPr>
          <p:nvPr>
            <p:ph idx="1"/>
          </p:nvPr>
        </p:nvSpPr>
        <p:spPr>
          <a:xfrm>
            <a:off x="306000" y="1299511"/>
            <a:ext cx="2736304" cy="3785652"/>
          </a:xfrm>
        </p:spPr>
        <p:txBody>
          <a:bodyPr wrap="square">
            <a:spAutoFit/>
          </a:bodyPr>
          <a:lstStyle/>
          <a:p>
            <a:pPr marL="0" indent="0"/>
            <a:r>
              <a:rPr lang="es-ES" sz="2000" dirty="0"/>
              <a:t>Aquellos ensayos que han seguido el Procedimiento Voluntario de Armonización (VHP) no muestran en general una ventaja muy significativa respecto a los que no lo han seguido, los tiempos son similares o incluso más largos.</a:t>
            </a:r>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6"/>
          <p:cNvSpPr/>
          <p:nvPr/>
        </p:nvSpPr>
        <p:spPr>
          <a:xfrm>
            <a:off x="306000" y="5628674"/>
            <a:ext cx="2826415" cy="369332"/>
          </a:xfrm>
          <a:prstGeom prst="rect">
            <a:avLst/>
          </a:prstGeom>
          <a:ln>
            <a:solidFill>
              <a:schemeClr val="tx1"/>
            </a:solidFill>
          </a:ln>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800" b="0" i="0" u="none" strike="noStrike" kern="1200" cap="none" spc="0" normalizeH="0" baseline="0" noProof="0" dirty="0">
                <a:ln>
                  <a:noFill/>
                </a:ln>
                <a:solidFill>
                  <a:prstClr val="black"/>
                </a:solidFill>
                <a:effectLst/>
                <a:uLnTx/>
                <a:uFillTx/>
                <a:latin typeface="Calibri"/>
                <a:ea typeface="+mn-ea"/>
                <a:cs typeface="+mn-cs"/>
              </a:rPr>
              <a:t>mediana de tiempos en días</a:t>
            </a:r>
            <a:endParaRPr kumimoji="0" lang="es-ES" sz="18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50113555"/>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Autorización AEMPS</a:t>
            </a:r>
            <a:endParaRPr lang="es-ES" dirty="0"/>
          </a:p>
        </p:txBody>
      </p:sp>
      <p:sp>
        <p:nvSpPr>
          <p:cNvPr id="7"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111</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6" name="Rectangle 4"/>
          <p:cNvSpPr>
            <a:spLocks noChangeArrowheads="1"/>
          </p:cNvSpPr>
          <p:nvPr/>
        </p:nvSpPr>
        <p:spPr bwMode="auto">
          <a:xfrm>
            <a:off x="328613" y="999503"/>
            <a:ext cx="8478837" cy="1938337"/>
          </a:xfrm>
          <a:prstGeom prst="rect">
            <a:avLst/>
          </a:prstGeom>
          <a:noFill/>
          <a:ln w="9525">
            <a:solidFill>
              <a:schemeClr val="tx1"/>
            </a:solidFill>
            <a:miter lim="800000"/>
            <a:headEnd/>
            <a:tailEnd/>
          </a:ln>
          <a:effectLst/>
        </p:spPr>
        <p:txBody>
          <a:bodyPr/>
          <a:lstStyle/>
          <a:p>
            <a:pPr marL="476250" marR="0" lvl="1" indent="-285750" algn="l" defTabSz="914400" rtl="0" eaLnBrk="0" fontAlgn="auto" latinLnBrk="0" hangingPunct="0">
              <a:lnSpc>
                <a:spcPct val="100000"/>
              </a:lnSpc>
              <a:spcBef>
                <a:spcPct val="20000"/>
              </a:spcBef>
              <a:spcAft>
                <a:spcPct val="20000"/>
              </a:spcAft>
              <a:buClrTx/>
              <a:buSzPct val="60000"/>
              <a:buFont typeface="Wingdings" pitchFamily="2" charset="2"/>
              <a:buChar char="q"/>
              <a:tabLst/>
              <a:defRPr/>
            </a:pP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La Autorización de la AEMPS se produce </a:t>
            </a:r>
            <a:r>
              <a:rPr kumimoji="0" lang="es-ES_tradnl" sz="1800" b="1" i="0" u="none" strike="noStrike" kern="1200" cap="none" spc="0" normalizeH="0" baseline="0" noProof="0" dirty="0">
                <a:ln>
                  <a:noFill/>
                </a:ln>
                <a:solidFill>
                  <a:srgbClr val="2D2323"/>
                </a:solidFill>
                <a:effectLst/>
                <a:uLnTx/>
                <a:uFillTx/>
                <a:latin typeface="Tahoma" pitchFamily="34" charset="0"/>
                <a:ea typeface="+mn-ea"/>
                <a:cs typeface="+mn-cs"/>
              </a:rPr>
              <a:t>19 días</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 después de la emisión del Dictamen (mediana de todos los tiempos en los EECC con datos válidos)</a:t>
            </a:r>
          </a:p>
          <a:p>
            <a:pPr marL="476250" marR="0" lvl="1" indent="-285750" algn="l" defTabSz="914400" rtl="0" eaLnBrk="0" fontAlgn="auto" latinLnBrk="0" hangingPunct="0">
              <a:lnSpc>
                <a:spcPct val="100000"/>
              </a:lnSpc>
              <a:spcBef>
                <a:spcPct val="20000"/>
              </a:spcBef>
              <a:spcAft>
                <a:spcPct val="20000"/>
              </a:spcAft>
              <a:buClrTx/>
              <a:buSzPct val="60000"/>
              <a:buFont typeface="Wingdings" pitchFamily="2" charset="2"/>
              <a:buChar char="q"/>
              <a:tabLst/>
              <a:defRPr/>
            </a:pP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Sin embargo existen amplias diferencias en este tiempo dependiendo de la fase y el área terapéutica de que se trate</a:t>
            </a:r>
          </a:p>
          <a:p>
            <a:pPr marL="476250" marR="0" lvl="1" indent="-285750" algn="l" defTabSz="914400" rtl="0" eaLnBrk="0" fontAlgn="auto" latinLnBrk="0" hangingPunct="0">
              <a:lnSpc>
                <a:spcPct val="100000"/>
              </a:lnSpc>
              <a:spcBef>
                <a:spcPct val="20000"/>
              </a:spcBef>
              <a:spcAft>
                <a:spcPct val="20000"/>
              </a:spcAft>
              <a:buClrTx/>
              <a:buSzPct val="60000"/>
              <a:buFont typeface="Wingdings" pitchFamily="2" charset="2"/>
              <a:buChar char="q"/>
              <a:tabLst/>
              <a:defRPr/>
            </a:pP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Así en los ensayos en Fase </a:t>
            </a:r>
            <a:r>
              <a:rPr lang="es-ES_tradnl" dirty="0">
                <a:solidFill>
                  <a:srgbClr val="2D2323"/>
                </a:solidFill>
                <a:latin typeface="Tahoma" pitchFamily="34" charset="0"/>
              </a:rPr>
              <a:t>I</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 en Antiinfecciosos y en Dolor y Anestesia este tiempo es más del doble: </a:t>
            </a:r>
            <a:r>
              <a:rPr lang="es-ES_tradnl" b="1" dirty="0">
                <a:solidFill>
                  <a:srgbClr val="2D2323"/>
                </a:solidFill>
                <a:latin typeface="Tahoma" pitchFamily="34" charset="0"/>
              </a:rPr>
              <a:t>48</a:t>
            </a:r>
            <a:r>
              <a:rPr kumimoji="0" lang="es-ES_tradnl" sz="1800" b="1"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y </a:t>
            </a:r>
            <a:r>
              <a:rPr kumimoji="0" lang="es-ES_tradnl" sz="1800" b="1" i="0" u="none" strike="noStrike" kern="1200" cap="none" spc="0" normalizeH="0" baseline="0" noProof="0" dirty="0">
                <a:ln>
                  <a:noFill/>
                </a:ln>
                <a:solidFill>
                  <a:srgbClr val="2D2323"/>
                </a:solidFill>
                <a:effectLst/>
                <a:uLnTx/>
                <a:uFillTx/>
                <a:latin typeface="Tahoma" pitchFamily="34" charset="0"/>
                <a:ea typeface="+mn-ea"/>
                <a:cs typeface="+mn-cs"/>
              </a:rPr>
              <a:t>44 días</a:t>
            </a:r>
            <a:r>
              <a:rPr kumimoji="0" lang="es-ES_tradnl" sz="1800" i="0" u="none" strike="noStrike" kern="1200" cap="none" spc="0" normalizeH="0" baseline="0" noProof="0" dirty="0">
                <a:ln>
                  <a:noFill/>
                </a:ln>
                <a:solidFill>
                  <a:srgbClr val="2D2323"/>
                </a:solidFill>
                <a:effectLst/>
                <a:uLnTx/>
                <a:uFillTx/>
                <a:latin typeface="Tahoma" pitchFamily="34" charset="0"/>
                <a:ea typeface="+mn-ea"/>
                <a:cs typeface="+mn-cs"/>
              </a:rPr>
              <a:t> respectivamente</a:t>
            </a:r>
            <a:endParaRPr kumimoji="0" lang="es-ES" sz="18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graphicFrame>
        <p:nvGraphicFramePr>
          <p:cNvPr id="3" name="Tabla 2">
            <a:extLst>
              <a:ext uri="{FF2B5EF4-FFF2-40B4-BE49-F238E27FC236}">
                <a16:creationId xmlns:a16="http://schemas.microsoft.com/office/drawing/2014/main" id="{F66E7192-8141-42CA-9EE9-1AFCC80BBC5E}"/>
              </a:ext>
            </a:extLst>
          </p:cNvPr>
          <p:cNvGraphicFramePr>
            <a:graphicFrameLocks noGrp="1"/>
          </p:cNvGraphicFramePr>
          <p:nvPr>
            <p:extLst>
              <p:ext uri="{D42A27DB-BD31-4B8C-83A1-F6EECF244321}">
                <p14:modId xmlns:p14="http://schemas.microsoft.com/office/powerpoint/2010/main" val="917907604"/>
              </p:ext>
            </p:extLst>
          </p:nvPr>
        </p:nvGraphicFramePr>
        <p:xfrm>
          <a:off x="215998" y="3168000"/>
          <a:ext cx="8591452" cy="2997307"/>
        </p:xfrm>
        <a:graphic>
          <a:graphicData uri="http://schemas.openxmlformats.org/drawingml/2006/table">
            <a:tbl>
              <a:tblPr/>
              <a:tblGrid>
                <a:gridCol w="2088530">
                  <a:extLst>
                    <a:ext uri="{9D8B030D-6E8A-4147-A177-3AD203B41FA5}">
                      <a16:colId xmlns:a16="http://schemas.microsoft.com/office/drawing/2014/main" val="3448524998"/>
                    </a:ext>
                  </a:extLst>
                </a:gridCol>
                <a:gridCol w="1028443">
                  <a:extLst>
                    <a:ext uri="{9D8B030D-6E8A-4147-A177-3AD203B41FA5}">
                      <a16:colId xmlns:a16="http://schemas.microsoft.com/office/drawing/2014/main" val="1200790052"/>
                    </a:ext>
                  </a:extLst>
                </a:gridCol>
                <a:gridCol w="1091731">
                  <a:extLst>
                    <a:ext uri="{9D8B030D-6E8A-4147-A177-3AD203B41FA5}">
                      <a16:colId xmlns:a16="http://schemas.microsoft.com/office/drawing/2014/main" val="135468805"/>
                    </a:ext>
                  </a:extLst>
                </a:gridCol>
                <a:gridCol w="1091731">
                  <a:extLst>
                    <a:ext uri="{9D8B030D-6E8A-4147-A177-3AD203B41FA5}">
                      <a16:colId xmlns:a16="http://schemas.microsoft.com/office/drawing/2014/main" val="1417252784"/>
                    </a:ext>
                  </a:extLst>
                </a:gridCol>
                <a:gridCol w="1091731">
                  <a:extLst>
                    <a:ext uri="{9D8B030D-6E8A-4147-A177-3AD203B41FA5}">
                      <a16:colId xmlns:a16="http://schemas.microsoft.com/office/drawing/2014/main" val="2106905112"/>
                    </a:ext>
                  </a:extLst>
                </a:gridCol>
                <a:gridCol w="1091731">
                  <a:extLst>
                    <a:ext uri="{9D8B030D-6E8A-4147-A177-3AD203B41FA5}">
                      <a16:colId xmlns:a16="http://schemas.microsoft.com/office/drawing/2014/main" val="1442187122"/>
                    </a:ext>
                  </a:extLst>
                </a:gridCol>
                <a:gridCol w="1107555">
                  <a:extLst>
                    <a:ext uri="{9D8B030D-6E8A-4147-A177-3AD203B41FA5}">
                      <a16:colId xmlns:a16="http://schemas.microsoft.com/office/drawing/2014/main" val="34706363"/>
                    </a:ext>
                  </a:extLst>
                </a:gridCol>
              </a:tblGrid>
              <a:tr h="413858">
                <a:tc>
                  <a:txBody>
                    <a:bodyPr/>
                    <a:lstStyle/>
                    <a:p>
                      <a:pPr algn="l">
                        <a:lnSpc>
                          <a:spcPct val="107000"/>
                        </a:lnSpc>
                        <a:spcAft>
                          <a:spcPts val="0"/>
                        </a:spcAft>
                      </a:pPr>
                      <a:r>
                        <a:rPr lang="es-ES" sz="1100" kern="1200"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1088" marR="83384" marT="9063" marB="0">
                    <a:lnL>
                      <a:noFill/>
                    </a:lnL>
                    <a:lnR>
                      <a:noFill/>
                    </a:lnR>
                    <a:lnT>
                      <a:noFill/>
                    </a:lnT>
                    <a:lnB>
                      <a:noFill/>
                    </a:lnB>
                  </a:tcPr>
                </a:tc>
                <a:tc>
                  <a:txBody>
                    <a:bodyPr/>
                    <a:lstStyle/>
                    <a:p>
                      <a:pPr algn="r">
                        <a:lnSpc>
                          <a:spcPct val="107000"/>
                        </a:lnSpc>
                        <a:spcAft>
                          <a:spcPts val="0"/>
                        </a:spcAft>
                      </a:pPr>
                      <a:r>
                        <a:rPr lang="es-ES" sz="1100" kern="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Todos los EECC</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1088" marR="83384" marT="9063" marB="0" anchor="ctr">
                    <a:lnL>
                      <a:noFill/>
                    </a:lnL>
                    <a:lnR>
                      <a:noFill/>
                    </a:lnR>
                    <a:lnT>
                      <a:noFill/>
                    </a:lnT>
                    <a:lnB>
                      <a:noFill/>
                    </a:lnB>
                    <a:solidFill>
                      <a:srgbClr val="F09686"/>
                    </a:solidFill>
                  </a:tcPr>
                </a:tc>
                <a:tc>
                  <a:txBody>
                    <a:bodyPr/>
                    <a:lstStyle/>
                    <a:p>
                      <a:pPr algn="r">
                        <a:lnSpc>
                          <a:spcPct val="107000"/>
                        </a:lnSpc>
                        <a:spcAft>
                          <a:spcPts val="0"/>
                        </a:spcAft>
                      </a:pPr>
                      <a:r>
                        <a:rPr lang="es-ES" sz="1100" kern="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Fase I</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1088" marR="83384" marT="9063" marB="0" anchor="ctr">
                    <a:lnL>
                      <a:noFill/>
                    </a:lnL>
                    <a:lnR>
                      <a:noFill/>
                    </a:lnR>
                    <a:lnT>
                      <a:noFill/>
                    </a:lnT>
                    <a:lnB>
                      <a:noFill/>
                    </a:lnB>
                    <a:solidFill>
                      <a:srgbClr val="F09686"/>
                    </a:solidFill>
                  </a:tcPr>
                </a:tc>
                <a:tc>
                  <a:txBody>
                    <a:bodyPr/>
                    <a:lstStyle/>
                    <a:p>
                      <a:pPr algn="r">
                        <a:lnSpc>
                          <a:spcPct val="107000"/>
                        </a:lnSpc>
                        <a:spcAft>
                          <a:spcPts val="0"/>
                        </a:spcAft>
                      </a:pPr>
                      <a:r>
                        <a:rPr lang="es-ES" sz="1100" kern="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Fase II</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1088" marR="83384" marT="9063" marB="0" anchor="ctr">
                    <a:lnL>
                      <a:noFill/>
                    </a:lnL>
                    <a:lnR>
                      <a:noFill/>
                    </a:lnR>
                    <a:lnT>
                      <a:noFill/>
                    </a:lnT>
                    <a:lnB>
                      <a:noFill/>
                    </a:lnB>
                    <a:solidFill>
                      <a:srgbClr val="F09686"/>
                    </a:solidFill>
                  </a:tcPr>
                </a:tc>
                <a:tc>
                  <a:txBody>
                    <a:bodyPr/>
                    <a:lstStyle/>
                    <a:p>
                      <a:pPr algn="r">
                        <a:lnSpc>
                          <a:spcPct val="107000"/>
                        </a:lnSpc>
                        <a:spcAft>
                          <a:spcPts val="0"/>
                        </a:spcAft>
                      </a:pPr>
                      <a:r>
                        <a:rPr lang="es-ES" sz="1100" kern="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Fase III</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1088" marR="83384" marT="9063" marB="0" anchor="ctr">
                    <a:lnL>
                      <a:noFill/>
                    </a:lnL>
                    <a:lnR>
                      <a:noFill/>
                    </a:lnR>
                    <a:lnT>
                      <a:noFill/>
                    </a:lnT>
                    <a:lnB>
                      <a:noFill/>
                    </a:lnB>
                    <a:solidFill>
                      <a:srgbClr val="F09686"/>
                    </a:solidFill>
                  </a:tcPr>
                </a:tc>
                <a:tc>
                  <a:txBody>
                    <a:bodyPr/>
                    <a:lstStyle/>
                    <a:p>
                      <a:pPr algn="r">
                        <a:lnSpc>
                          <a:spcPct val="107000"/>
                        </a:lnSpc>
                        <a:spcAft>
                          <a:spcPts val="0"/>
                        </a:spcAft>
                      </a:pPr>
                      <a:r>
                        <a:rPr lang="es-ES" sz="1100" kern="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Fase IV</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1088" marR="83384" marT="9063" marB="0" anchor="ctr">
                    <a:lnL>
                      <a:noFill/>
                    </a:lnL>
                    <a:lnR>
                      <a:noFill/>
                    </a:lnR>
                    <a:lnT>
                      <a:noFill/>
                    </a:lnT>
                    <a:lnB>
                      <a:noFill/>
                    </a:lnB>
                    <a:solidFill>
                      <a:srgbClr val="F09686"/>
                    </a:solidFill>
                  </a:tcPr>
                </a:tc>
                <a:tc>
                  <a:txBody>
                    <a:bodyPr/>
                    <a:lstStyle/>
                    <a:p>
                      <a:pPr algn="r">
                        <a:lnSpc>
                          <a:spcPct val="107000"/>
                        </a:lnSpc>
                        <a:spcAft>
                          <a:spcPts val="0"/>
                        </a:spcAft>
                      </a:pPr>
                      <a:r>
                        <a:rPr lang="es-ES" sz="1100" kern="1200" dirty="0" err="1">
                          <a:solidFill>
                            <a:srgbClr val="FFFFFF"/>
                          </a:solidFill>
                          <a:effectLst/>
                          <a:latin typeface="Verdana" panose="020B0604030504040204" pitchFamily="34" charset="0"/>
                          <a:ea typeface="Times New Roman" panose="02020603050405020304" pitchFamily="18" charset="0"/>
                          <a:cs typeface="Arial" panose="020B0604020202020204" pitchFamily="34" charset="0"/>
                        </a:rPr>
                        <a:t>Nº</a:t>
                      </a:r>
                      <a:r>
                        <a:rPr lang="es-ES" sz="1100" kern="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 Total de EECC</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1088" marR="83384" marT="9063" marB="0" anchor="ctr">
                    <a:lnL>
                      <a:noFill/>
                    </a:lnL>
                    <a:lnR>
                      <a:noFill/>
                    </a:lnR>
                    <a:lnT>
                      <a:noFill/>
                    </a:lnT>
                    <a:lnB>
                      <a:noFill/>
                    </a:lnB>
                    <a:solidFill>
                      <a:srgbClr val="F09686"/>
                    </a:solidFill>
                  </a:tcPr>
                </a:tc>
                <a:extLst>
                  <a:ext uri="{0D108BD9-81ED-4DB2-BD59-A6C34878D82A}">
                    <a16:rowId xmlns:a16="http://schemas.microsoft.com/office/drawing/2014/main" val="2102598632"/>
                  </a:ext>
                </a:extLst>
              </a:tr>
              <a:tr h="23485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Oncología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1.656</a:t>
                      </a:r>
                    </a:p>
                  </a:txBody>
                  <a:tcPr marL="9525" marR="9525" marT="9525" marB="0" anchor="b">
                    <a:lnL>
                      <a:noFill/>
                    </a:lnL>
                    <a:lnR>
                      <a:noFill/>
                    </a:lnR>
                    <a:lnT>
                      <a:noFill/>
                    </a:lnT>
                    <a:lnB>
                      <a:noFill/>
                    </a:lnB>
                  </a:tcPr>
                </a:tc>
                <a:extLst>
                  <a:ext uri="{0D108BD9-81ED-4DB2-BD59-A6C34878D82A}">
                    <a16:rowId xmlns:a16="http://schemas.microsoft.com/office/drawing/2014/main" val="2114811745"/>
                  </a:ext>
                </a:extLst>
              </a:tr>
              <a:tr h="23485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Cardiovascular</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277</a:t>
                      </a:r>
                    </a:p>
                  </a:txBody>
                  <a:tcPr marL="9525" marR="9525" marT="9525" marB="0" anchor="b">
                    <a:lnL>
                      <a:noFill/>
                    </a:lnL>
                    <a:lnR>
                      <a:noFill/>
                    </a:lnR>
                    <a:lnT>
                      <a:noFill/>
                    </a:lnT>
                    <a:lnB>
                      <a:noFill/>
                    </a:lnB>
                  </a:tcPr>
                </a:tc>
                <a:extLst>
                  <a:ext uri="{0D108BD9-81ED-4DB2-BD59-A6C34878D82A}">
                    <a16:rowId xmlns:a16="http://schemas.microsoft.com/office/drawing/2014/main" val="601175819"/>
                  </a:ext>
                </a:extLst>
              </a:tr>
              <a:tr h="23485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Hematología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265</a:t>
                      </a:r>
                    </a:p>
                  </a:txBody>
                  <a:tcPr marL="9525" marR="9525" marT="9525" marB="0" anchor="b">
                    <a:lnL>
                      <a:noFill/>
                    </a:lnL>
                    <a:lnR>
                      <a:noFill/>
                    </a:lnR>
                    <a:lnT>
                      <a:noFill/>
                    </a:lnT>
                    <a:lnB>
                      <a:noFill/>
                    </a:lnB>
                  </a:tcPr>
                </a:tc>
                <a:extLst>
                  <a:ext uri="{0D108BD9-81ED-4DB2-BD59-A6C34878D82A}">
                    <a16:rowId xmlns:a16="http://schemas.microsoft.com/office/drawing/2014/main" val="559250585"/>
                  </a:ext>
                </a:extLst>
              </a:tr>
              <a:tr h="23485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Antiinfecciosos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258</a:t>
                      </a:r>
                    </a:p>
                  </a:txBody>
                  <a:tcPr marL="9525" marR="9525" marT="9525" marB="0" anchor="b">
                    <a:lnL>
                      <a:noFill/>
                    </a:lnL>
                    <a:lnR>
                      <a:noFill/>
                    </a:lnR>
                    <a:lnT>
                      <a:noFill/>
                    </a:lnT>
                    <a:lnB>
                      <a:noFill/>
                    </a:lnB>
                  </a:tcPr>
                </a:tc>
                <a:extLst>
                  <a:ext uri="{0D108BD9-81ED-4DB2-BD59-A6C34878D82A}">
                    <a16:rowId xmlns:a16="http://schemas.microsoft.com/office/drawing/2014/main" val="2395355072"/>
                  </a:ext>
                </a:extLst>
              </a:tr>
              <a:tr h="23485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Neurociencias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255</a:t>
                      </a:r>
                    </a:p>
                  </a:txBody>
                  <a:tcPr marL="9525" marR="9525" marT="9525" marB="0" anchor="b">
                    <a:lnL>
                      <a:noFill/>
                    </a:lnL>
                    <a:lnR>
                      <a:noFill/>
                    </a:lnR>
                    <a:lnT>
                      <a:noFill/>
                    </a:lnT>
                    <a:lnB>
                      <a:noFill/>
                    </a:lnB>
                  </a:tcPr>
                </a:tc>
                <a:extLst>
                  <a:ext uri="{0D108BD9-81ED-4DB2-BD59-A6C34878D82A}">
                    <a16:rowId xmlns:a16="http://schemas.microsoft.com/office/drawing/2014/main" val="1219582831"/>
                  </a:ext>
                </a:extLst>
              </a:tr>
              <a:tr h="23485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Inmunología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188</a:t>
                      </a:r>
                    </a:p>
                  </a:txBody>
                  <a:tcPr marL="9525" marR="9525" marT="9525" marB="0" anchor="b">
                    <a:lnL>
                      <a:noFill/>
                    </a:lnL>
                    <a:lnR>
                      <a:noFill/>
                    </a:lnR>
                    <a:lnT>
                      <a:noFill/>
                    </a:lnT>
                    <a:lnB>
                      <a:noFill/>
                    </a:lnB>
                  </a:tcPr>
                </a:tc>
                <a:extLst>
                  <a:ext uri="{0D108BD9-81ED-4DB2-BD59-A6C34878D82A}">
                    <a16:rowId xmlns:a16="http://schemas.microsoft.com/office/drawing/2014/main" val="2442113583"/>
                  </a:ext>
                </a:extLst>
              </a:tr>
              <a:tr h="23485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Reumatología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176</a:t>
                      </a:r>
                    </a:p>
                  </a:txBody>
                  <a:tcPr marL="9525" marR="9525" marT="9525" marB="0" anchor="b">
                    <a:lnL>
                      <a:noFill/>
                    </a:lnL>
                    <a:lnR>
                      <a:noFill/>
                    </a:lnR>
                    <a:lnT>
                      <a:noFill/>
                    </a:lnT>
                    <a:lnB>
                      <a:noFill/>
                    </a:lnB>
                  </a:tcPr>
                </a:tc>
                <a:extLst>
                  <a:ext uri="{0D108BD9-81ED-4DB2-BD59-A6C34878D82A}">
                    <a16:rowId xmlns:a16="http://schemas.microsoft.com/office/drawing/2014/main" val="3658159406"/>
                  </a:ext>
                </a:extLst>
              </a:tr>
              <a:tr h="23485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Respiratorio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172</a:t>
                      </a:r>
                    </a:p>
                  </a:txBody>
                  <a:tcPr marL="9525" marR="9525" marT="9525" marB="0" anchor="b">
                    <a:lnL>
                      <a:noFill/>
                    </a:lnL>
                    <a:lnR>
                      <a:noFill/>
                    </a:lnR>
                    <a:lnT>
                      <a:noFill/>
                    </a:lnT>
                    <a:lnB>
                      <a:noFill/>
                    </a:lnB>
                  </a:tcPr>
                </a:tc>
                <a:extLst>
                  <a:ext uri="{0D108BD9-81ED-4DB2-BD59-A6C34878D82A}">
                    <a16:rowId xmlns:a16="http://schemas.microsoft.com/office/drawing/2014/main" val="1137650626"/>
                  </a:ext>
                </a:extLst>
              </a:tr>
              <a:tr h="23485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Endocrino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115</a:t>
                      </a:r>
                    </a:p>
                  </a:txBody>
                  <a:tcPr marL="9525" marR="9525" marT="9525" marB="0" anchor="b">
                    <a:lnL>
                      <a:noFill/>
                    </a:lnL>
                    <a:lnR>
                      <a:noFill/>
                    </a:lnR>
                    <a:lnT>
                      <a:noFill/>
                    </a:lnT>
                    <a:lnB>
                      <a:noFill/>
                    </a:lnB>
                  </a:tcPr>
                </a:tc>
                <a:extLst>
                  <a:ext uri="{0D108BD9-81ED-4DB2-BD59-A6C34878D82A}">
                    <a16:rowId xmlns:a16="http://schemas.microsoft.com/office/drawing/2014/main" val="1741032253"/>
                  </a:ext>
                </a:extLst>
              </a:tr>
              <a:tr h="23485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Dermatología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84</a:t>
                      </a:r>
                    </a:p>
                  </a:txBody>
                  <a:tcPr marL="9525" marR="9525" marT="9525" marB="0" anchor="b">
                    <a:lnL>
                      <a:noFill/>
                    </a:lnL>
                    <a:lnR>
                      <a:noFill/>
                    </a:lnR>
                    <a:lnT>
                      <a:noFill/>
                    </a:lnT>
                    <a:lnB>
                      <a:noFill/>
                    </a:lnB>
                  </a:tcPr>
                </a:tc>
                <a:extLst>
                  <a:ext uri="{0D108BD9-81ED-4DB2-BD59-A6C34878D82A}">
                    <a16:rowId xmlns:a16="http://schemas.microsoft.com/office/drawing/2014/main" val="70340888"/>
                  </a:ext>
                </a:extLst>
              </a:tr>
              <a:tr h="23485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Dolor y Anestesia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77</a:t>
                      </a:r>
                    </a:p>
                  </a:txBody>
                  <a:tcPr marL="9525" marR="9525" marT="9525" marB="0" anchor="b">
                    <a:lnL>
                      <a:noFill/>
                    </a:lnL>
                    <a:lnR>
                      <a:noFill/>
                    </a:lnR>
                    <a:lnT>
                      <a:noFill/>
                    </a:lnT>
                    <a:lnB>
                      <a:noFill/>
                    </a:lnB>
                  </a:tcPr>
                </a:tc>
                <a:extLst>
                  <a:ext uri="{0D108BD9-81ED-4DB2-BD59-A6C34878D82A}">
                    <a16:rowId xmlns:a16="http://schemas.microsoft.com/office/drawing/2014/main" val="4008175662"/>
                  </a:ext>
                </a:extLst>
              </a:tr>
            </a:tbl>
          </a:graphicData>
        </a:graphic>
      </p:graphicFrame>
    </p:spTree>
    <p:extLst>
      <p:ext uri="{BB962C8B-B14F-4D97-AF65-F5344CB8AC3E}">
        <p14:creationId xmlns:p14="http://schemas.microsoft.com/office/powerpoint/2010/main" val="313807324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C4F5A0B-4E31-BE2A-527E-681E11DA34A7}"/>
              </a:ext>
            </a:extLst>
          </p:cNvPr>
          <p:cNvPicPr>
            <a:picLocks noChangeAspect="1"/>
          </p:cNvPicPr>
          <p:nvPr/>
        </p:nvPicPr>
        <p:blipFill>
          <a:blip r:embed="rId2"/>
          <a:stretch>
            <a:fillRect/>
          </a:stretch>
        </p:blipFill>
        <p:spPr>
          <a:xfrm>
            <a:off x="1332001" y="1548001"/>
            <a:ext cx="7199395" cy="4536000"/>
          </a:xfrm>
          <a:prstGeom prst="rect">
            <a:avLst/>
          </a:prstGeom>
        </p:spPr>
      </p:pic>
      <p:sp>
        <p:nvSpPr>
          <p:cNvPr id="2" name="Title 1"/>
          <p:cNvSpPr>
            <a:spLocks noGrp="1"/>
          </p:cNvSpPr>
          <p:nvPr>
            <p:ph type="title"/>
          </p:nvPr>
        </p:nvSpPr>
        <p:spPr/>
        <p:txBody>
          <a:bodyPr/>
          <a:lstStyle/>
          <a:p>
            <a:r>
              <a:rPr lang="es-ES_tradnl" dirty="0"/>
              <a:t>Autorización AEMPS</a:t>
            </a:r>
            <a:endParaRPr lang="es-ES" dirty="0"/>
          </a:p>
        </p:txBody>
      </p:sp>
      <p:sp>
        <p:nvSpPr>
          <p:cNvPr id="1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112</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TextBox 6"/>
          <p:cNvSpPr txBox="1"/>
          <p:nvPr/>
        </p:nvSpPr>
        <p:spPr>
          <a:xfrm>
            <a:off x="326572" y="908720"/>
            <a:ext cx="813386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2000" b="0" i="0" u="none" strike="noStrike" kern="1200" cap="none" spc="0" normalizeH="0" baseline="0" noProof="0" dirty="0">
                <a:ln>
                  <a:noFill/>
                </a:ln>
                <a:solidFill>
                  <a:prstClr val="black"/>
                </a:solidFill>
                <a:effectLst/>
                <a:uLnTx/>
                <a:uFillTx/>
                <a:latin typeface="Tahoma" pitchFamily="34" charset="0"/>
                <a:ea typeface="+mn-ea"/>
                <a:cs typeface="Tahoma" pitchFamily="34" charset="0"/>
              </a:rPr>
              <a:t>La evolución del Tiempo de Autorización AEMPS muestra en los últimos cuatro años una tendencia ascendente</a:t>
            </a:r>
            <a:endParaRPr kumimoji="0" lang="es-ES" sz="2000" i="0" u="none" strike="noStrike" kern="1200" cap="none" spc="0" normalizeH="0" baseline="0" noProof="0" dirty="0">
              <a:ln>
                <a:noFill/>
              </a:ln>
              <a:solidFill>
                <a:prstClr val="black"/>
              </a:solidFill>
              <a:effectLst/>
              <a:uLnTx/>
              <a:uFillTx/>
              <a:latin typeface="Tahoma" pitchFamily="34" charset="0"/>
              <a:ea typeface="+mn-ea"/>
              <a:cs typeface="Tahoma" pitchFamily="34" charset="0"/>
            </a:endParaRPr>
          </a:p>
        </p:txBody>
      </p:sp>
      <p:sp>
        <p:nvSpPr>
          <p:cNvPr id="8" name="TextBox 7"/>
          <p:cNvSpPr txBox="1"/>
          <p:nvPr/>
        </p:nvSpPr>
        <p:spPr>
          <a:xfrm>
            <a:off x="6097348" y="1609149"/>
            <a:ext cx="2214578" cy="1077218"/>
          </a:xfrm>
          <a:prstGeom prst="rect">
            <a:avLst/>
          </a:prstGeom>
          <a:solidFill>
            <a:schemeClr val="bg1"/>
          </a:solidFill>
          <a:ln>
            <a:solidFill>
              <a:schemeClr val="tx1"/>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600" b="0" i="0" u="none" strike="noStrike" kern="1200" cap="none" spc="0" normalizeH="0" baseline="0" noProof="0" dirty="0">
                <a:ln>
                  <a:noFill/>
                </a:ln>
                <a:solidFill>
                  <a:prstClr val="black"/>
                </a:solidFill>
                <a:effectLst/>
                <a:uLnTx/>
                <a:uFillTx/>
                <a:latin typeface="Tahoma" pitchFamily="34" charset="0"/>
                <a:ea typeface="+mn-ea"/>
                <a:cs typeface="Tahoma" pitchFamily="34" charset="0"/>
              </a:rPr>
              <a:t>Tiempo desde la emisión del Dictamen a la Autorización de la AEMPS</a:t>
            </a:r>
            <a:endParaRPr kumimoji="0" lang="es-ES" sz="1600" b="0" i="0" u="none" strike="noStrike" kern="1200" cap="none" spc="0" normalizeH="0" baseline="0" noProof="0" dirty="0">
              <a:ln>
                <a:noFill/>
              </a:ln>
              <a:solidFill>
                <a:prstClr val="black"/>
              </a:solidFill>
              <a:effectLst/>
              <a:uLnTx/>
              <a:uFillTx/>
              <a:latin typeface="Tahoma" pitchFamily="34" charset="0"/>
              <a:ea typeface="+mn-ea"/>
              <a:cs typeface="Tahoma" pitchFamily="34" charset="0"/>
            </a:endParaRPr>
          </a:p>
        </p:txBody>
      </p:sp>
      <p:sp>
        <p:nvSpPr>
          <p:cNvPr id="10" name="Text Box 26"/>
          <p:cNvSpPr txBox="1">
            <a:spLocks noChangeArrowheads="1"/>
          </p:cNvSpPr>
          <p:nvPr/>
        </p:nvSpPr>
        <p:spPr bwMode="auto">
          <a:xfrm>
            <a:off x="226560" y="1949860"/>
            <a:ext cx="1319211" cy="738664"/>
          </a:xfrm>
          <a:prstGeom prst="rect">
            <a:avLst/>
          </a:prstGeom>
          <a:solidFill>
            <a:schemeClr val="bg1">
              <a:lumMod val="95000"/>
            </a:schemeClr>
          </a:solidFill>
          <a:ln w="9525">
            <a:solidFill>
              <a:schemeClr val="tx1"/>
            </a:solidFill>
            <a:miter lim="800000"/>
            <a:headEnd/>
            <a:tailEnd/>
          </a:ln>
          <a:effectLst/>
        </p:spPr>
        <p:txBody>
          <a:bodyPr wrap="square">
            <a:spAutoFit/>
          </a:body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de los tiempos en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13" name="Line Callout 2 12">
            <a:extLst>
              <a:ext uri="{FF2B5EF4-FFF2-40B4-BE49-F238E27FC236}">
                <a16:creationId xmlns:a16="http://schemas.microsoft.com/office/drawing/2014/main" id="{D60F1D3B-17E9-4F19-8852-3B786FDB01FA}"/>
              </a:ext>
            </a:extLst>
          </p:cNvPr>
          <p:cNvSpPr/>
          <p:nvPr/>
        </p:nvSpPr>
        <p:spPr>
          <a:xfrm flipH="1">
            <a:off x="4860032" y="2681919"/>
            <a:ext cx="977447" cy="307777"/>
          </a:xfrm>
          <a:prstGeom prst="borderCallout2">
            <a:avLst>
              <a:gd name="adj1" fmla="val 70150"/>
              <a:gd name="adj2" fmla="val -2541"/>
              <a:gd name="adj3" fmla="val 194188"/>
              <a:gd name="adj4" fmla="val -19976"/>
              <a:gd name="adj5" fmla="val 420646"/>
              <a:gd name="adj6" fmla="val -27430"/>
            </a:avLst>
          </a:prstGeom>
          <a:solidFill>
            <a:schemeClr val="bg1"/>
          </a:solidFill>
          <a:ln>
            <a:solidFill>
              <a:srgbClr val="76838F"/>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spAutoFit/>
          </a:bodyPr>
          <a:lstStyle/>
          <a:p>
            <a:pPr algn="ctr"/>
            <a:r>
              <a:rPr lang="es-ES_tradnl" sz="1400" dirty="0">
                <a:solidFill>
                  <a:srgbClr val="76838F"/>
                </a:solidFill>
                <a:latin typeface="Tahoma" pitchFamily="34" charset="0"/>
                <a:ea typeface="Tahoma" pitchFamily="34" charset="0"/>
                <a:cs typeface="Tahoma" pitchFamily="34" charset="0"/>
              </a:rPr>
              <a:t>Tendencia</a:t>
            </a:r>
            <a:endParaRPr lang="es-ES" sz="1400" dirty="0">
              <a:solidFill>
                <a:srgbClr val="76838F"/>
              </a:solidFill>
              <a:latin typeface="Tahoma" pitchFamily="34" charset="0"/>
              <a:ea typeface="Tahoma" pitchFamily="34" charset="0"/>
              <a:cs typeface="Tahoma" pitchFamily="34" charset="0"/>
            </a:endParaRPr>
          </a:p>
        </p:txBody>
      </p:sp>
    </p:spTree>
    <p:extLst>
      <p:ext uri="{BB962C8B-B14F-4D97-AF65-F5344CB8AC3E}">
        <p14:creationId xmlns:p14="http://schemas.microsoft.com/office/powerpoint/2010/main" val="3924924848"/>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181D60B-2366-20F2-5C41-13B0873ACB49}"/>
              </a:ext>
            </a:extLst>
          </p:cNvPr>
          <p:cNvPicPr>
            <a:picLocks noChangeAspect="1"/>
          </p:cNvPicPr>
          <p:nvPr/>
        </p:nvPicPr>
        <p:blipFill>
          <a:blip r:embed="rId2"/>
          <a:stretch>
            <a:fillRect/>
          </a:stretch>
        </p:blipFill>
        <p:spPr>
          <a:xfrm>
            <a:off x="324000" y="1887817"/>
            <a:ext cx="8278938" cy="4412183"/>
          </a:xfrm>
          <a:prstGeom prst="rect">
            <a:avLst/>
          </a:prstGeom>
        </p:spPr>
      </p:pic>
      <p:sp>
        <p:nvSpPr>
          <p:cNvPr id="2" name="Title 1"/>
          <p:cNvSpPr>
            <a:spLocks noGrp="1"/>
          </p:cNvSpPr>
          <p:nvPr>
            <p:ph type="title"/>
          </p:nvPr>
        </p:nvSpPr>
        <p:spPr/>
        <p:txBody>
          <a:bodyPr/>
          <a:lstStyle/>
          <a:p>
            <a:r>
              <a:rPr lang="es-ES_tradnl" dirty="0"/>
              <a:t>Etapa Inclusión del Primer Paciente</a:t>
            </a:r>
            <a:endParaRPr lang="es-ES" dirty="0">
              <a:solidFill>
                <a:srgbClr val="FF0000"/>
              </a:solidFill>
            </a:endParaRPr>
          </a:p>
        </p:txBody>
      </p:sp>
      <p:sp>
        <p:nvSpPr>
          <p:cNvPr id="13"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113</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6" name="Rectangle 5"/>
          <p:cNvSpPr>
            <a:spLocks noChangeArrowheads="1"/>
          </p:cNvSpPr>
          <p:nvPr/>
        </p:nvSpPr>
        <p:spPr bwMode="auto">
          <a:xfrm>
            <a:off x="395536" y="900000"/>
            <a:ext cx="8398856" cy="987817"/>
          </a:xfrm>
          <a:prstGeom prst="rect">
            <a:avLst/>
          </a:prstGeom>
          <a:solidFill>
            <a:schemeClr val="bg1">
              <a:lumMod val="95000"/>
            </a:schemeClr>
          </a:solidFill>
          <a:ln w="9525">
            <a:noFill/>
            <a:miter lim="800000"/>
            <a:headEnd/>
            <a:tailEnd/>
          </a:ln>
          <a:effectLst/>
        </p:spPr>
        <p:txBody>
          <a:bodyPr wrap="square" tIns="118800" bIns="118800">
            <a:spAutoFit/>
          </a:bodyPr>
          <a:lstStyle/>
          <a:p>
            <a:pPr lvl="0" eaLnBrk="0" hangingPunct="0">
              <a:lnSpc>
                <a:spcPct val="90000"/>
              </a:lnSpc>
              <a:buSzPct val="75000"/>
              <a:defRPr/>
            </a:pP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En </a:t>
            </a:r>
            <a:r>
              <a:rPr kumimoji="0" lang="es-ES_tradnl" sz="1800" b="0" i="0" u="none" strike="noStrike" kern="1200" cap="none" spc="0" normalizeH="0" baseline="0" noProof="0" dirty="0" err="1">
                <a:ln>
                  <a:noFill/>
                </a:ln>
                <a:solidFill>
                  <a:srgbClr val="2D2323"/>
                </a:solidFill>
                <a:effectLst/>
                <a:uLnTx/>
                <a:uFillTx/>
                <a:latin typeface="Tahoma" pitchFamily="34" charset="0"/>
                <a:ea typeface="+mn-ea"/>
                <a:cs typeface="+mn-cs"/>
              </a:rPr>
              <a:t>BDMetrics</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1800" b="0" i="0" u="none" strike="noStrike" kern="1200" cap="none" spc="0" normalizeH="0" baseline="0" noProof="0" dirty="0">
                <a:ln>
                  <a:noFill/>
                </a:ln>
                <a:effectLst/>
                <a:uLnTx/>
                <a:uFillTx/>
                <a:latin typeface="Tahoma" pitchFamily="34" charset="0"/>
                <a:ea typeface="+mn-ea"/>
                <a:cs typeface="+mn-cs"/>
              </a:rPr>
              <a:t>hay </a:t>
            </a:r>
            <a:r>
              <a:rPr lang="es-ES_tradnl" b="1" dirty="0">
                <a:latin typeface="Tahoma" pitchFamily="34" charset="0"/>
              </a:rPr>
              <a:t>1.845 </a:t>
            </a:r>
            <a:r>
              <a:rPr kumimoji="0" lang="es-ES_tradnl" sz="1800" b="1" i="0" u="none" strike="noStrike" kern="1200" cap="none" spc="0" normalizeH="0" baseline="0" noProof="0" dirty="0">
                <a:ln>
                  <a:noFill/>
                </a:ln>
                <a:solidFill>
                  <a:srgbClr val="2D2323"/>
                </a:solidFill>
                <a:effectLst/>
                <a:uLnTx/>
                <a:uFillTx/>
                <a:latin typeface="Tahoma" pitchFamily="34" charset="0"/>
                <a:ea typeface="+mn-ea"/>
                <a:cs typeface="+mn-cs"/>
              </a:rPr>
              <a:t>ensayos clínicos</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 (más </a:t>
            </a:r>
            <a:r>
              <a:rPr kumimoji="0" lang="es-ES_tradnl" sz="1800" b="0" i="0" u="none" strike="noStrike" kern="1200" cap="none" spc="0" normalizeH="0" baseline="0" noProof="0" dirty="0">
                <a:ln>
                  <a:noFill/>
                </a:ln>
                <a:effectLst/>
                <a:uLnTx/>
                <a:uFillTx/>
                <a:latin typeface="Tahoma" pitchFamily="34" charset="0"/>
                <a:ea typeface="+mn-ea"/>
                <a:cs typeface="+mn-cs"/>
              </a:rPr>
              <a:t>del 50% de </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los considerados) en los que algún centro logra reclutar el primer paciente </a:t>
            </a:r>
            <a:r>
              <a:rPr kumimoji="0" lang="es-ES_tradnl" sz="1800" b="1" i="0" u="none" strike="noStrike" kern="1200" cap="none" spc="0" normalizeH="0" baseline="0" noProof="0" dirty="0">
                <a:ln>
                  <a:noFill/>
                </a:ln>
                <a:solidFill>
                  <a:srgbClr val="2D2323"/>
                </a:solidFill>
                <a:effectLst/>
                <a:uLnTx/>
                <a:uFillTx/>
                <a:latin typeface="Tahoma" pitchFamily="34" charset="0"/>
                <a:ea typeface="+mn-ea"/>
                <a:cs typeface="+mn-cs"/>
              </a:rPr>
              <a:t>en 30 días</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sz="1800" b="1" i="0" u="none" strike="noStrike" kern="1200" cap="none" spc="0" normalizeH="0" baseline="0" noProof="0" dirty="0">
                <a:ln>
                  <a:noFill/>
                </a:ln>
                <a:solidFill>
                  <a:srgbClr val="2D2323"/>
                </a:solidFill>
                <a:effectLst/>
                <a:uLnTx/>
                <a:uFillTx/>
                <a:latin typeface="Tahoma" pitchFamily="34" charset="0"/>
                <a:ea typeface="+mn-ea"/>
                <a:cs typeface="+mn-cs"/>
              </a:rPr>
              <a:t>o menos</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 desde la firma del </a:t>
            </a:r>
            <a:r>
              <a:rPr kumimoji="0" lang="es-ES_tradnl" sz="1800" b="0" i="0" u="none" strike="noStrike" kern="1200" cap="none" spc="0" normalizeH="0" baseline="0" noProof="0" dirty="0">
                <a:ln>
                  <a:noFill/>
                </a:ln>
                <a:effectLst/>
                <a:uLnTx/>
                <a:uFillTx/>
                <a:latin typeface="Tahoma" pitchFamily="34" charset="0"/>
                <a:ea typeface="+mn-ea"/>
                <a:cs typeface="+mn-cs"/>
              </a:rPr>
              <a:t>contrato (4.554 PCEC de un total de </a:t>
            </a:r>
            <a:r>
              <a:rPr lang="es-ES_tradnl" dirty="0">
                <a:latin typeface="Tahoma" pitchFamily="34" charset="0"/>
              </a:rPr>
              <a:t>21.254 </a:t>
            </a:r>
            <a:r>
              <a:rPr kumimoji="0" lang="es-ES_tradnl" sz="1800" b="0" i="0" u="none" strike="noStrike" kern="1200" cap="none" spc="0" normalizeH="0" baseline="0" noProof="0" dirty="0">
                <a:ln>
                  <a:noFill/>
                </a:ln>
                <a:effectLst/>
                <a:uLnTx/>
                <a:uFillTx/>
                <a:latin typeface="Tahoma" pitchFamily="34" charset="0"/>
                <a:ea typeface="+mn-ea"/>
                <a:cs typeface="+mn-cs"/>
              </a:rPr>
              <a:t>participaciones</a:t>
            </a:r>
            <a:r>
              <a:rPr kumimoji="0" lang="es-ES_tradnl" sz="1800" b="0" i="0" u="none" strike="noStrike" kern="1200" cap="none" spc="0" normalizeH="0" baseline="0" noProof="0" dirty="0">
                <a:ln>
                  <a:noFill/>
                </a:ln>
                <a:solidFill>
                  <a:srgbClr val="2D2323"/>
                </a:solidFill>
                <a:effectLst/>
                <a:uLnTx/>
                <a:uFillTx/>
                <a:latin typeface="Tahoma" pitchFamily="34" charset="0"/>
                <a:ea typeface="+mn-ea"/>
                <a:cs typeface="+mn-cs"/>
              </a:rPr>
              <a:t>)</a:t>
            </a:r>
            <a:endParaRPr kumimoji="0" lang="es-ES" sz="18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
        <p:nvSpPr>
          <p:cNvPr id="8" name="AutoShape 8"/>
          <p:cNvSpPr>
            <a:spLocks/>
          </p:cNvSpPr>
          <p:nvPr/>
        </p:nvSpPr>
        <p:spPr bwMode="auto">
          <a:xfrm>
            <a:off x="592652" y="2031818"/>
            <a:ext cx="883004" cy="3989470"/>
          </a:xfrm>
          <a:prstGeom prst="borderCallout1">
            <a:avLst>
              <a:gd name="adj1" fmla="val 3144"/>
              <a:gd name="adj2" fmla="val 114634"/>
              <a:gd name="adj3" fmla="val 11046"/>
              <a:gd name="adj4" fmla="val 314329"/>
            </a:avLst>
          </a:prstGeom>
          <a:noFill/>
          <a:ln w="28575">
            <a:solidFill>
              <a:srgbClr val="FF0000"/>
            </a:solidFill>
            <a:miter lim="800000"/>
            <a:headEnd/>
            <a:tailEnd/>
          </a:ln>
          <a:effectLst/>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Rectangle 9"/>
          <p:cNvSpPr>
            <a:spLocks noChangeArrowheads="1"/>
          </p:cNvSpPr>
          <p:nvPr/>
        </p:nvSpPr>
        <p:spPr bwMode="auto">
          <a:xfrm>
            <a:off x="3243617" y="2195582"/>
            <a:ext cx="2076450" cy="461519"/>
          </a:xfrm>
          <a:prstGeom prst="rect">
            <a:avLst/>
          </a:prstGeom>
          <a:solidFill>
            <a:schemeClr val="bg1"/>
          </a:solidFill>
          <a:ln w="28575">
            <a:solidFill>
              <a:srgbClr val="FF0000"/>
            </a:solidFill>
            <a:miter lim="800000"/>
            <a:headEnd/>
            <a:tailEnd/>
          </a:ln>
          <a:effectLst/>
        </p:spPr>
        <p:txBody>
          <a:bodyPr wrap="square" tIns="118800" bIns="118800">
            <a:spAutoFit/>
          </a:bodyPr>
          <a:lstStyle/>
          <a:p>
            <a:pPr marL="0" marR="0" lvl="0" indent="0" algn="l" defTabSz="914400" rtl="0" eaLnBrk="0" fontAlgn="auto" latinLnBrk="0" hangingPunct="0">
              <a:lnSpc>
                <a:spcPct val="90000"/>
              </a:lnSpc>
              <a:spcBef>
                <a:spcPct val="30000"/>
              </a:spcBef>
              <a:spcAft>
                <a:spcPct val="30000"/>
              </a:spcAft>
              <a:buClrTx/>
              <a:buSzPct val="75000"/>
              <a:buFont typeface="Wingdings" pitchFamily="2" charset="2"/>
              <a:buNone/>
              <a:tabLst/>
              <a:defRPr/>
            </a:pPr>
            <a:r>
              <a:rPr kumimoji="0" lang="es-ES_tradnl" sz="1600" b="1" i="0" u="none" strike="noStrike" kern="1200" cap="none" spc="0" normalizeH="0" baseline="0" noProof="0" dirty="0">
                <a:ln>
                  <a:noFill/>
                </a:ln>
                <a:solidFill>
                  <a:srgbClr val="FF0000"/>
                </a:solidFill>
                <a:effectLst/>
                <a:uLnTx/>
                <a:uFillTx/>
                <a:latin typeface="Tahoma" pitchFamily="34" charset="0"/>
                <a:ea typeface="+mn-ea"/>
                <a:cs typeface="+mn-cs"/>
              </a:rPr>
              <a:t>30 días o menos</a:t>
            </a:r>
            <a:endParaRPr kumimoji="0" lang="es-ES" sz="1600" b="0" i="0" u="none" strike="noStrike" kern="1200" cap="none" spc="0" normalizeH="0" baseline="0" noProof="0" dirty="0">
              <a:ln>
                <a:noFill/>
              </a:ln>
              <a:solidFill>
                <a:srgbClr val="FF0000"/>
              </a:solidFill>
              <a:effectLst/>
              <a:uLnTx/>
              <a:uFillTx/>
              <a:latin typeface="Tahoma" pitchFamily="34" charset="0"/>
              <a:ea typeface="+mn-ea"/>
              <a:cs typeface="+mn-cs"/>
            </a:endParaRPr>
          </a:p>
        </p:txBody>
      </p:sp>
    </p:spTree>
    <p:extLst>
      <p:ext uri="{BB962C8B-B14F-4D97-AF65-F5344CB8AC3E}">
        <p14:creationId xmlns:p14="http://schemas.microsoft.com/office/powerpoint/2010/main" val="3824022063"/>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D037B1BF-0932-BE39-F7B5-010BB123BE76}"/>
              </a:ext>
            </a:extLst>
          </p:cNvPr>
          <p:cNvPicPr>
            <a:picLocks noChangeAspect="1"/>
          </p:cNvPicPr>
          <p:nvPr/>
        </p:nvPicPr>
        <p:blipFill>
          <a:blip r:embed="rId2"/>
          <a:stretch>
            <a:fillRect/>
          </a:stretch>
        </p:blipFill>
        <p:spPr>
          <a:xfrm rot="5400000">
            <a:off x="3640200" y="1165812"/>
            <a:ext cx="5091204" cy="5195818"/>
          </a:xfrm>
          <a:prstGeom prst="rect">
            <a:avLst/>
          </a:prstGeom>
        </p:spPr>
      </p:pic>
      <p:pic>
        <p:nvPicPr>
          <p:cNvPr id="24" name="Imagen 23">
            <a:extLst>
              <a:ext uri="{FF2B5EF4-FFF2-40B4-BE49-F238E27FC236}">
                <a16:creationId xmlns:a16="http://schemas.microsoft.com/office/drawing/2014/main" id="{528079BB-5A10-41BA-A63D-CD94A42C5F97}"/>
              </a:ext>
            </a:extLst>
          </p:cNvPr>
          <p:cNvPicPr>
            <a:picLocks noChangeAspect="1"/>
          </p:cNvPicPr>
          <p:nvPr/>
        </p:nvPicPr>
        <p:blipFill>
          <a:blip r:embed="rId3"/>
          <a:stretch>
            <a:fillRect/>
          </a:stretch>
        </p:blipFill>
        <p:spPr>
          <a:xfrm>
            <a:off x="428596" y="986827"/>
            <a:ext cx="3133616" cy="1792379"/>
          </a:xfrm>
          <a:prstGeom prst="rect">
            <a:avLst/>
          </a:prstGeom>
        </p:spPr>
      </p:pic>
      <p:sp>
        <p:nvSpPr>
          <p:cNvPr id="2" name="Title 1"/>
          <p:cNvSpPr>
            <a:spLocks noGrp="1"/>
          </p:cNvSpPr>
          <p:nvPr>
            <p:ph type="title"/>
          </p:nvPr>
        </p:nvSpPr>
        <p:spPr/>
        <p:txBody>
          <a:bodyPr/>
          <a:lstStyle/>
          <a:p>
            <a:r>
              <a:rPr lang="es-ES_tradnl" dirty="0"/>
              <a:t>Etapa Inclusión del Primer Paciente</a:t>
            </a:r>
            <a:endParaRPr lang="es-ES" dirty="0"/>
          </a:p>
        </p:txBody>
      </p:sp>
      <p:sp>
        <p:nvSpPr>
          <p:cNvPr id="16"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114</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13" name="Rectangle 6"/>
          <p:cNvSpPr>
            <a:spLocks noChangeArrowheads="1"/>
          </p:cNvSpPr>
          <p:nvPr/>
        </p:nvSpPr>
        <p:spPr bwMode="auto">
          <a:xfrm>
            <a:off x="642910" y="3101975"/>
            <a:ext cx="2754313" cy="1200329"/>
          </a:xfrm>
          <a:prstGeom prst="rect">
            <a:avLst/>
          </a:prstGeom>
          <a:solidFill>
            <a:schemeClr val="bg1">
              <a:lumMod val="95000"/>
            </a:schemeClr>
          </a:solidFill>
          <a:ln w="9525">
            <a:noFill/>
            <a:miter lim="800000"/>
            <a:headEnd/>
            <a:tailEnd/>
          </a:ln>
          <a:effectLst/>
        </p:spPr>
        <p:txBody>
          <a:bodyPr>
            <a:spAutoFit/>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400" b="0" i="0" u="none" strike="noStrike" kern="1200" cap="none" spc="0" normalizeH="0" baseline="0" noProof="0">
                <a:ln>
                  <a:noFill/>
                </a:ln>
                <a:solidFill>
                  <a:srgbClr val="2D2323"/>
                </a:solidFill>
                <a:effectLst/>
                <a:uLnTx/>
                <a:uFillTx/>
                <a:latin typeface="Tahoma" pitchFamily="34" charset="0"/>
                <a:ea typeface="+mn-ea"/>
                <a:cs typeface="+mn-cs"/>
              </a:rPr>
              <a:t>Influencia del </a:t>
            </a:r>
            <a:r>
              <a:rPr kumimoji="0" lang="es-ES" sz="2400" b="1" i="0" u="none" strike="noStrike" kern="1200" cap="none" spc="0" normalizeH="0" baseline="0" noProof="0">
                <a:ln>
                  <a:noFill/>
                </a:ln>
                <a:solidFill>
                  <a:srgbClr val="2D2323"/>
                </a:solidFill>
                <a:effectLst/>
                <a:uLnTx/>
                <a:uFillTx/>
                <a:latin typeface="Tahoma" pitchFamily="34" charset="0"/>
                <a:ea typeface="+mn-ea"/>
                <a:cs typeface="+mn-cs"/>
              </a:rPr>
              <a:t>área</a:t>
            </a:r>
            <a:r>
              <a:rPr kumimoji="0" lang="es-ES" sz="2400" b="0" i="0" u="none" strike="noStrike" kern="1200" cap="none" spc="0" normalizeH="0" baseline="0" noProof="0">
                <a:ln>
                  <a:noFill/>
                </a:ln>
                <a:solidFill>
                  <a:srgbClr val="2D2323"/>
                </a:solidFill>
                <a:effectLst/>
                <a:uLnTx/>
                <a:uFillTx/>
                <a:latin typeface="Tahoma" pitchFamily="34" charset="0"/>
                <a:ea typeface="+mn-ea"/>
                <a:cs typeface="+mn-cs"/>
              </a:rPr>
              <a:t> </a:t>
            </a:r>
            <a:r>
              <a:rPr kumimoji="0" lang="es-ES" sz="2400" b="1" i="0" u="none" strike="noStrike" kern="1200" cap="none" spc="0" normalizeH="0" baseline="0" noProof="0">
                <a:ln>
                  <a:noFill/>
                </a:ln>
                <a:solidFill>
                  <a:srgbClr val="2D2323"/>
                </a:solidFill>
                <a:effectLst/>
                <a:uLnTx/>
                <a:uFillTx/>
                <a:latin typeface="Tahoma" pitchFamily="34" charset="0"/>
                <a:ea typeface="+mn-ea"/>
                <a:cs typeface="+mn-cs"/>
              </a:rPr>
              <a:t>terapéutica</a:t>
            </a:r>
            <a:r>
              <a:rPr kumimoji="0" lang="es-ES" sz="2400" b="0" i="0" u="none" strike="noStrike" kern="1200" cap="none" spc="0" normalizeH="0" baseline="0" noProof="0">
                <a:ln>
                  <a:noFill/>
                </a:ln>
                <a:solidFill>
                  <a:srgbClr val="2D2323"/>
                </a:solidFill>
                <a:effectLst/>
                <a:uLnTx/>
                <a:uFillTx/>
                <a:latin typeface="Tahoma" pitchFamily="34" charset="0"/>
                <a:ea typeface="+mn-ea"/>
                <a:cs typeface="+mn-cs"/>
              </a:rPr>
              <a:t> del </a:t>
            </a:r>
            <a:r>
              <a:rPr kumimoji="0" lang="es-ES_tradnl" sz="2400" b="0" i="0" u="none" strike="noStrike" kern="1200" cap="none" spc="0" normalizeH="0" baseline="0" noProof="0">
                <a:ln>
                  <a:noFill/>
                </a:ln>
                <a:solidFill>
                  <a:srgbClr val="2D2323"/>
                </a:solidFill>
                <a:effectLst/>
                <a:uLnTx/>
                <a:uFillTx/>
                <a:latin typeface="Tahoma" pitchFamily="34" charset="0"/>
                <a:ea typeface="+mn-ea"/>
                <a:cs typeface="+mn-cs"/>
              </a:rPr>
              <a:t>ensayo clínico</a:t>
            </a:r>
            <a:endParaRPr kumimoji="0" lang="es-ES" sz="2400" b="0" i="0" u="none" strike="noStrike" kern="1200" cap="none" spc="0" normalizeH="0" baseline="0" noProof="0">
              <a:ln>
                <a:noFill/>
              </a:ln>
              <a:solidFill>
                <a:srgbClr val="2D2323"/>
              </a:solidFill>
              <a:effectLst/>
              <a:uLnTx/>
              <a:uFillTx/>
              <a:latin typeface="Tahoma" pitchFamily="34" charset="0"/>
              <a:ea typeface="+mn-ea"/>
              <a:cs typeface="+mn-cs"/>
            </a:endParaRPr>
          </a:p>
        </p:txBody>
      </p:sp>
      <p:sp>
        <p:nvSpPr>
          <p:cNvPr id="15" name="Text Box 15"/>
          <p:cNvSpPr txBox="1">
            <a:spLocks noChangeArrowheads="1"/>
          </p:cNvSpPr>
          <p:nvPr/>
        </p:nvSpPr>
        <p:spPr bwMode="auto">
          <a:xfrm>
            <a:off x="406401" y="4513263"/>
            <a:ext cx="3360056" cy="1446550"/>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Se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tardan</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1" i="0" u="none" strike="noStrike" kern="1200" cap="none" spc="0" normalizeH="0" baseline="0" noProof="0" dirty="0">
                <a:ln>
                  <a:noFill/>
                </a:ln>
                <a:solidFill>
                  <a:prstClr val="black"/>
                </a:solidFill>
                <a:effectLst/>
                <a:uLnTx/>
                <a:uFillTx/>
                <a:latin typeface="Tahoma" pitchFamily="34" charset="0"/>
                <a:ea typeface="+mn-ea"/>
                <a:cs typeface="+mn-cs"/>
              </a:rPr>
              <a:t>77 días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desde</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la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recepción</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del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Contrato</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firmado</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por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todas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las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partes</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hasta la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inclusión</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del primer </a:t>
            </a:r>
            <a:r>
              <a:rPr kumimoji="0" lang="en-GB" sz="1600" b="0" i="0" u="none" strike="noStrike" kern="1200" cap="none" spc="0" normalizeH="0" baseline="0" noProof="0" dirty="0" err="1">
                <a:ln>
                  <a:noFill/>
                </a:ln>
                <a:solidFill>
                  <a:prstClr val="black"/>
                </a:solidFill>
                <a:effectLst/>
                <a:uLnTx/>
                <a:uFillTx/>
                <a:latin typeface="Tahoma" pitchFamily="34" charset="0"/>
                <a:ea typeface="+mn-ea"/>
                <a:cs typeface="+mn-cs"/>
              </a:rPr>
              <a:t>paciente</a:t>
            </a:r>
            <a:r>
              <a:rPr kumimoji="0" lang="en-GB" sz="1600" b="0" i="0" u="none" strike="noStrike" kern="1200" cap="none" spc="0" normalizeH="0" baseline="0" noProof="0" dirty="0">
                <a:ln>
                  <a:noFill/>
                </a:ln>
                <a:solidFill>
                  <a:prstClr val="black"/>
                </a:solidFill>
                <a:effectLst/>
                <a:uLnTx/>
                <a:uFillTx/>
                <a:latin typeface="Tahoma" pitchFamily="34" charset="0"/>
                <a:ea typeface="+mn-ea"/>
                <a:cs typeface="+mn-cs"/>
              </a:rPr>
              <a:t> en el EC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Tahoma" pitchFamily="34" charset="0"/>
                <a:ea typeface="+mn-ea"/>
                <a:cs typeface="+mn-cs"/>
              </a:rPr>
              <a:t>(</a:t>
            </a:r>
            <a:r>
              <a:rPr kumimoji="0" lang="en-GB" sz="1200" b="0" i="0" u="none" strike="noStrike" kern="1200" cap="none" spc="0" normalizeH="0" baseline="0" noProof="0" dirty="0" err="1">
                <a:ln>
                  <a:noFill/>
                </a:ln>
                <a:solidFill>
                  <a:prstClr val="black"/>
                </a:solidFill>
                <a:effectLst/>
                <a:uLnTx/>
                <a:uFillTx/>
                <a:latin typeface="Tahoma" pitchFamily="34" charset="0"/>
                <a:ea typeface="+mn-ea"/>
                <a:cs typeface="+mn-cs"/>
              </a:rPr>
              <a:t>mediana</a:t>
            </a:r>
            <a:r>
              <a:rPr kumimoji="0" lang="en-GB" sz="1200" b="0" i="0" u="none" strike="noStrike" kern="1200" cap="none" spc="0" normalizeH="0" baseline="0" noProof="0" dirty="0">
                <a:ln>
                  <a:noFill/>
                </a:ln>
                <a:solidFill>
                  <a:prstClr val="black"/>
                </a:solidFill>
                <a:effectLst/>
                <a:uLnTx/>
                <a:uFillTx/>
                <a:latin typeface="Tahoma" pitchFamily="34" charset="0"/>
                <a:ea typeface="+mn-ea"/>
                <a:cs typeface="+mn-cs"/>
              </a:rPr>
              <a:t> de </a:t>
            </a:r>
            <a:r>
              <a:rPr kumimoji="0" lang="en-GB" sz="1200" b="0" i="0" u="none" strike="noStrike" kern="1200" cap="none" spc="0" normalizeH="0" baseline="0" noProof="0" dirty="0" err="1">
                <a:ln>
                  <a:noFill/>
                </a:ln>
                <a:solidFill>
                  <a:prstClr val="black"/>
                </a:solidFill>
                <a:effectLst/>
                <a:uLnTx/>
                <a:uFillTx/>
                <a:latin typeface="Tahoma" pitchFamily="34" charset="0"/>
                <a:ea typeface="+mn-ea"/>
                <a:cs typeface="+mn-cs"/>
              </a:rPr>
              <a:t>todos</a:t>
            </a:r>
            <a:r>
              <a:rPr kumimoji="0" lang="en-GB" sz="1200" b="0" i="0" u="none" strike="noStrike" kern="1200" cap="none" spc="0" normalizeH="0" baseline="0" noProof="0" dirty="0">
                <a:ln>
                  <a:noFill/>
                </a:ln>
                <a:solidFill>
                  <a:prstClr val="black"/>
                </a:solidFill>
                <a:effectLst/>
                <a:uLnTx/>
                <a:uFillTx/>
                <a:latin typeface="Tahoma" pitchFamily="34" charset="0"/>
                <a:ea typeface="+mn-ea"/>
                <a:cs typeface="+mn-cs"/>
              </a:rPr>
              <a:t> los </a:t>
            </a:r>
            <a:r>
              <a:rPr kumimoji="0" lang="en-GB" sz="1200" b="0" i="0" u="none" strike="noStrike" kern="1200" cap="none" spc="0" normalizeH="0" baseline="0" noProof="0" dirty="0" err="1">
                <a:ln>
                  <a:noFill/>
                </a:ln>
                <a:solidFill>
                  <a:prstClr val="black"/>
                </a:solidFill>
                <a:effectLst/>
                <a:uLnTx/>
                <a:uFillTx/>
                <a:latin typeface="Tahoma" pitchFamily="34" charset="0"/>
                <a:ea typeface="+mn-ea"/>
                <a:cs typeface="+mn-cs"/>
              </a:rPr>
              <a:t>tiempos</a:t>
            </a:r>
            <a:r>
              <a:rPr kumimoji="0" lang="en-GB" sz="1200" b="0" i="0" u="none" strike="noStrike" kern="1200" cap="none" spc="0" normalizeH="0" baseline="0" noProof="0" dirty="0">
                <a:ln>
                  <a:noFill/>
                </a:ln>
                <a:solidFill>
                  <a:prstClr val="black"/>
                </a:solidFill>
                <a:effectLst/>
                <a:uLnTx/>
                <a:uFillTx/>
                <a:latin typeface="Tahoma" pitchFamily="34" charset="0"/>
                <a:ea typeface="+mn-ea"/>
                <a:cs typeface="+mn-cs"/>
              </a:rPr>
              <a:t> en </a:t>
            </a:r>
            <a:r>
              <a:rPr kumimoji="0" lang="en-GB" sz="1200" b="0" i="0" u="none" strike="noStrike" kern="1200" cap="none" spc="0" normalizeH="0" baseline="0" noProof="0" dirty="0" err="1">
                <a:ln>
                  <a:noFill/>
                </a:ln>
                <a:solidFill>
                  <a:prstClr val="black"/>
                </a:solidFill>
                <a:effectLst/>
                <a:uLnTx/>
                <a:uFillTx/>
                <a:latin typeface="Tahoma" pitchFamily="34" charset="0"/>
                <a:ea typeface="+mn-ea"/>
                <a:cs typeface="+mn-cs"/>
              </a:rPr>
              <a:t>casos</a:t>
            </a:r>
            <a:r>
              <a:rPr kumimoji="0" lang="en-GB" sz="1200" b="0" i="0" u="none" strike="noStrike" kern="1200" cap="none" spc="0" normalizeH="0" baseline="0" noProof="0" dirty="0">
                <a:ln>
                  <a:noFill/>
                </a:ln>
                <a:solidFill>
                  <a:prstClr val="black"/>
                </a:solidFill>
                <a:effectLst/>
                <a:uLnTx/>
                <a:uFillTx/>
                <a:latin typeface="Tahoma" pitchFamily="34" charset="0"/>
                <a:ea typeface="+mn-ea"/>
                <a:cs typeface="+mn-cs"/>
              </a:rPr>
              <a:t> </a:t>
            </a:r>
            <a:r>
              <a:rPr kumimoji="0" lang="en-GB" sz="1200" b="0" i="0" u="none" strike="noStrike" kern="1200" cap="none" spc="0" normalizeH="0" baseline="0" noProof="0" dirty="0" err="1">
                <a:ln>
                  <a:noFill/>
                </a:ln>
                <a:solidFill>
                  <a:prstClr val="black"/>
                </a:solidFill>
                <a:effectLst/>
                <a:uLnTx/>
                <a:uFillTx/>
                <a:latin typeface="Tahoma" pitchFamily="34" charset="0"/>
                <a:ea typeface="+mn-ea"/>
                <a:cs typeface="+mn-cs"/>
              </a:rPr>
              <a:t>válidos</a:t>
            </a:r>
            <a:r>
              <a:rPr kumimoji="0" lang="en-GB" sz="1200" b="0" i="0" u="none" strike="noStrike" kern="1200" cap="none" spc="0" normalizeH="0" baseline="0" noProof="0" dirty="0">
                <a:ln>
                  <a:noFill/>
                </a:ln>
                <a:solidFill>
                  <a:prstClr val="black"/>
                </a:solidFill>
                <a:effectLst/>
                <a:uLnTx/>
                <a:uFillTx/>
                <a:latin typeface="Tahoma" pitchFamily="34" charset="0"/>
                <a:ea typeface="+mn-ea"/>
                <a:cs typeface="+mn-cs"/>
              </a:rPr>
              <a:t>: 21.254 </a:t>
            </a:r>
            <a:r>
              <a:rPr kumimoji="0" lang="en-GB" sz="1200" b="0" i="0" u="none" strike="noStrike" kern="1200" cap="none" spc="0" normalizeH="0" baseline="0" noProof="0" dirty="0" err="1">
                <a:ln>
                  <a:noFill/>
                </a:ln>
                <a:solidFill>
                  <a:prstClr val="black"/>
                </a:solidFill>
                <a:effectLst/>
                <a:uLnTx/>
                <a:uFillTx/>
                <a:latin typeface="Tahoma" pitchFamily="34" charset="0"/>
                <a:ea typeface="+mn-ea"/>
                <a:cs typeface="+mn-cs"/>
              </a:rPr>
              <a:t>participaciones</a:t>
            </a:r>
            <a:r>
              <a:rPr kumimoji="0" lang="en-GB" sz="1200" b="0" i="0" u="none" strike="noStrike" kern="1200" cap="none" spc="0" normalizeH="0" baseline="0" noProof="0" dirty="0">
                <a:ln>
                  <a:noFill/>
                </a:ln>
                <a:solidFill>
                  <a:prstClr val="black"/>
                </a:solidFill>
                <a:effectLst/>
                <a:uLnTx/>
                <a:uFillTx/>
                <a:latin typeface="Tahoma" pitchFamily="34" charset="0"/>
                <a:ea typeface="+mn-ea"/>
                <a:cs typeface="+mn-cs"/>
              </a:rPr>
              <a:t>)</a:t>
            </a:r>
          </a:p>
        </p:txBody>
      </p:sp>
      <p:grpSp>
        <p:nvGrpSpPr>
          <p:cNvPr id="18" name="Group 14">
            <a:extLst>
              <a:ext uri="{FF2B5EF4-FFF2-40B4-BE49-F238E27FC236}">
                <a16:creationId xmlns:a16="http://schemas.microsoft.com/office/drawing/2014/main" id="{875047B4-CA7F-4E61-A16D-1419337975D8}"/>
              </a:ext>
            </a:extLst>
          </p:cNvPr>
          <p:cNvGrpSpPr>
            <a:grpSpLocks/>
          </p:cNvGrpSpPr>
          <p:nvPr/>
        </p:nvGrpSpPr>
        <p:grpSpPr bwMode="auto">
          <a:xfrm>
            <a:off x="4211960" y="910144"/>
            <a:ext cx="4783139" cy="315911"/>
            <a:chOff x="2740" y="550"/>
            <a:chExt cx="3013" cy="199"/>
          </a:xfrm>
        </p:grpSpPr>
        <p:sp>
          <p:nvSpPr>
            <p:cNvPr id="19" name="Rectangle 15">
              <a:extLst>
                <a:ext uri="{FF2B5EF4-FFF2-40B4-BE49-F238E27FC236}">
                  <a16:creationId xmlns:a16="http://schemas.microsoft.com/office/drawing/2014/main" id="{F3DA76E7-54D7-4FD1-96B3-1D19DEA81809}"/>
                </a:ext>
              </a:extLst>
            </p:cNvPr>
            <p:cNvSpPr>
              <a:spLocks noChangeArrowheads="1"/>
            </p:cNvSpPr>
            <p:nvPr/>
          </p:nvSpPr>
          <p:spPr bwMode="auto">
            <a:xfrm>
              <a:off x="2740" y="575"/>
              <a:ext cx="388" cy="147"/>
            </a:xfrm>
            <a:prstGeom prst="rect">
              <a:avLst/>
            </a:prstGeom>
            <a:solidFill>
              <a:srgbClr val="F09686"/>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Line 16">
              <a:extLst>
                <a:ext uri="{FF2B5EF4-FFF2-40B4-BE49-F238E27FC236}">
                  <a16:creationId xmlns:a16="http://schemas.microsoft.com/office/drawing/2014/main" id="{936AF5E3-056A-4689-8C9D-0B20AFD28703}"/>
                </a:ext>
              </a:extLst>
            </p:cNvPr>
            <p:cNvSpPr>
              <a:spLocks noChangeShapeType="1"/>
            </p:cNvSpPr>
            <p:nvPr/>
          </p:nvSpPr>
          <p:spPr bwMode="auto">
            <a:xfrm>
              <a:off x="4089" y="670"/>
              <a:ext cx="476" cy="0"/>
            </a:xfrm>
            <a:prstGeom prst="line">
              <a:avLst/>
            </a:prstGeom>
            <a:noFill/>
            <a:ln w="19050">
              <a:solidFill>
                <a:srgbClr val="FF0000"/>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Oval 17">
              <a:extLst>
                <a:ext uri="{FF2B5EF4-FFF2-40B4-BE49-F238E27FC236}">
                  <a16:creationId xmlns:a16="http://schemas.microsoft.com/office/drawing/2014/main" id="{414BCD08-F904-4CAA-9B15-1517CF337069}"/>
                </a:ext>
              </a:extLst>
            </p:cNvPr>
            <p:cNvSpPr>
              <a:spLocks noChangeArrowheads="1"/>
            </p:cNvSpPr>
            <p:nvPr/>
          </p:nvSpPr>
          <p:spPr bwMode="auto">
            <a:xfrm>
              <a:off x="4320" y="634"/>
              <a:ext cx="74" cy="74"/>
            </a:xfrm>
            <a:prstGeom prst="ellipse">
              <a:avLst/>
            </a:prstGeom>
            <a:solidFill>
              <a:srgbClr val="FF0000"/>
            </a:solidFill>
            <a:ln w="9525">
              <a:solidFill>
                <a:srgbClr val="FF0000"/>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Text Box 18">
              <a:extLst>
                <a:ext uri="{FF2B5EF4-FFF2-40B4-BE49-F238E27FC236}">
                  <a16:creationId xmlns:a16="http://schemas.microsoft.com/office/drawing/2014/main" id="{633DCDF5-7EFD-4270-B98B-E4368CD758FC}"/>
                </a:ext>
              </a:extLst>
            </p:cNvPr>
            <p:cNvSpPr txBox="1">
              <a:spLocks noChangeArrowheads="1"/>
            </p:cNvSpPr>
            <p:nvPr/>
          </p:nvSpPr>
          <p:spPr bwMode="auto">
            <a:xfrm>
              <a:off x="3149" y="555"/>
              <a:ext cx="1085" cy="194"/>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23" name="Text Box 19">
              <a:extLst>
                <a:ext uri="{FF2B5EF4-FFF2-40B4-BE49-F238E27FC236}">
                  <a16:creationId xmlns:a16="http://schemas.microsoft.com/office/drawing/2014/main" id="{CF75361C-69E9-46F6-B3E4-7D213B26F3F3}"/>
                </a:ext>
              </a:extLst>
            </p:cNvPr>
            <p:cNvSpPr txBox="1">
              <a:spLocks noChangeArrowheads="1"/>
            </p:cNvSpPr>
            <p:nvPr/>
          </p:nvSpPr>
          <p:spPr bwMode="auto">
            <a:xfrm>
              <a:off x="4565" y="550"/>
              <a:ext cx="1188" cy="194"/>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err="1">
                  <a:ln>
                    <a:noFill/>
                  </a:ln>
                  <a:solidFill>
                    <a:prstClr val="black"/>
                  </a:solidFill>
                  <a:effectLst/>
                  <a:uLnTx/>
                  <a:uFillTx/>
                  <a:latin typeface="Verdana" pitchFamily="34" charset="0"/>
                  <a:ea typeface="+mn-ea"/>
                  <a:cs typeface="+mn-cs"/>
                </a:rPr>
                <a:t>Nº</a:t>
              </a: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 </a:t>
              </a:r>
              <a:r>
                <a:rPr lang="es-ES_tradnl" sz="1400" dirty="0">
                  <a:solidFill>
                    <a:prstClr val="black"/>
                  </a:solidFill>
                  <a:latin typeface="Verdana" pitchFamily="34" charset="0"/>
                </a:rPr>
                <a:t>Participaciones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spTree>
    <p:extLst>
      <p:ext uri="{BB962C8B-B14F-4D97-AF65-F5344CB8AC3E}">
        <p14:creationId xmlns:p14="http://schemas.microsoft.com/office/powerpoint/2010/main" val="582567290"/>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9FBA5096-E39E-863C-6CBC-C12495A626BD}"/>
              </a:ext>
            </a:extLst>
          </p:cNvPr>
          <p:cNvPicPr>
            <a:picLocks noChangeAspect="1"/>
          </p:cNvPicPr>
          <p:nvPr/>
        </p:nvPicPr>
        <p:blipFill>
          <a:blip r:embed="rId2"/>
          <a:stretch>
            <a:fillRect/>
          </a:stretch>
        </p:blipFill>
        <p:spPr>
          <a:xfrm rot="5400000">
            <a:off x="3982894" y="1205479"/>
            <a:ext cx="4438273" cy="5017443"/>
          </a:xfrm>
          <a:prstGeom prst="rect">
            <a:avLst/>
          </a:prstGeom>
        </p:spPr>
      </p:pic>
      <p:pic>
        <p:nvPicPr>
          <p:cNvPr id="24" name="Imagen 23">
            <a:extLst>
              <a:ext uri="{FF2B5EF4-FFF2-40B4-BE49-F238E27FC236}">
                <a16:creationId xmlns:a16="http://schemas.microsoft.com/office/drawing/2014/main" id="{C6C573B4-8533-41CC-BC4E-661455277CF1}"/>
              </a:ext>
            </a:extLst>
          </p:cNvPr>
          <p:cNvPicPr>
            <a:picLocks noChangeAspect="1"/>
          </p:cNvPicPr>
          <p:nvPr/>
        </p:nvPicPr>
        <p:blipFill>
          <a:blip r:embed="rId3"/>
          <a:stretch>
            <a:fillRect/>
          </a:stretch>
        </p:blipFill>
        <p:spPr>
          <a:xfrm>
            <a:off x="428596" y="986827"/>
            <a:ext cx="3133616" cy="1792379"/>
          </a:xfrm>
          <a:prstGeom prst="rect">
            <a:avLst/>
          </a:prstGeom>
        </p:spPr>
      </p:pic>
      <p:sp>
        <p:nvSpPr>
          <p:cNvPr id="2" name="Title 1"/>
          <p:cNvSpPr>
            <a:spLocks noGrp="1"/>
          </p:cNvSpPr>
          <p:nvPr>
            <p:ph type="title"/>
          </p:nvPr>
        </p:nvSpPr>
        <p:spPr/>
        <p:txBody>
          <a:bodyPr/>
          <a:lstStyle/>
          <a:p>
            <a:r>
              <a:rPr lang="es-ES_tradnl" dirty="0"/>
              <a:t>Etapa Inclusión del Primer Paciente</a:t>
            </a:r>
            <a:endParaRPr lang="es-ES" dirty="0"/>
          </a:p>
        </p:txBody>
      </p:sp>
      <p:sp>
        <p:nvSpPr>
          <p:cNvPr id="16"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115</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Rectangle 4"/>
          <p:cNvSpPr>
            <a:spLocks noChangeArrowheads="1"/>
          </p:cNvSpPr>
          <p:nvPr/>
        </p:nvSpPr>
        <p:spPr bwMode="auto">
          <a:xfrm>
            <a:off x="611560" y="3124200"/>
            <a:ext cx="2220913" cy="1200329"/>
          </a:xfrm>
          <a:prstGeom prst="rect">
            <a:avLst/>
          </a:prstGeom>
          <a:solidFill>
            <a:srgbClr val="EAEAEA"/>
          </a:solidFill>
          <a:ln w="9525">
            <a:noFill/>
            <a:miter lim="800000"/>
            <a:headEnd/>
            <a:tailEnd/>
          </a:ln>
          <a:effectLst/>
        </p:spPr>
        <p:txBody>
          <a:bodyPr>
            <a:spAutoFit/>
          </a:bodyPr>
          <a:lstStyle/>
          <a:p>
            <a:pPr marL="0" marR="0" lvl="0" indent="0" algn="l" defTabSz="914400" rtl="0" eaLnBrk="0" fontAlgn="auto" latinLnBrk="0" hangingPunct="0">
              <a:lnSpc>
                <a:spcPct val="100000"/>
              </a:lnSpc>
              <a:spcBef>
                <a:spcPct val="30000"/>
              </a:spcBef>
              <a:spcAft>
                <a:spcPct val="30000"/>
              </a:spcAft>
              <a:buClrTx/>
              <a:buSzPct val="75000"/>
              <a:buFont typeface="Wingdings" pitchFamily="2" charset="2"/>
              <a:buNone/>
              <a:tabLst/>
              <a:defRPr/>
            </a:pPr>
            <a:r>
              <a:rPr kumimoji="0" lang="es-ES_tradnl" sz="2400" b="0" i="0" u="none" strike="noStrike" kern="1200" cap="none" spc="0" normalizeH="0" baseline="0" noProof="0">
                <a:ln>
                  <a:noFill/>
                </a:ln>
                <a:solidFill>
                  <a:srgbClr val="2D2323"/>
                </a:solidFill>
                <a:effectLst/>
                <a:uLnTx/>
                <a:uFillTx/>
                <a:latin typeface="Tahoma" pitchFamily="34" charset="0"/>
                <a:ea typeface="+mn-ea"/>
                <a:cs typeface="+mn-cs"/>
              </a:rPr>
              <a:t>Influencia de la </a:t>
            </a:r>
            <a:r>
              <a:rPr kumimoji="0" lang="es-ES_tradnl" sz="2400" b="1" i="0" u="none" strike="noStrike" kern="1200" cap="none" spc="0" normalizeH="0" baseline="0" noProof="0">
                <a:ln>
                  <a:noFill/>
                </a:ln>
                <a:solidFill>
                  <a:srgbClr val="2D2323"/>
                </a:solidFill>
                <a:effectLst/>
                <a:uLnTx/>
                <a:uFillTx/>
                <a:latin typeface="Tahoma" pitchFamily="34" charset="0"/>
                <a:ea typeface="+mn-ea"/>
                <a:cs typeface="+mn-cs"/>
              </a:rPr>
              <a:t>fase</a:t>
            </a:r>
            <a:r>
              <a:rPr kumimoji="0" lang="es-ES_tradnl" sz="2400" b="0" i="0" u="none" strike="noStrike" kern="1200" cap="none" spc="0" normalizeH="0" baseline="0" noProof="0">
                <a:ln>
                  <a:noFill/>
                </a:ln>
                <a:solidFill>
                  <a:srgbClr val="2D2323"/>
                </a:solidFill>
                <a:effectLst/>
                <a:uLnTx/>
                <a:uFillTx/>
                <a:latin typeface="Tahoma" pitchFamily="34" charset="0"/>
                <a:ea typeface="+mn-ea"/>
                <a:cs typeface="+mn-cs"/>
              </a:rPr>
              <a:t> de la investigación</a:t>
            </a:r>
            <a:endParaRPr kumimoji="0" lang="es-ES" sz="2400" b="0" i="0" u="none" strike="noStrike" kern="1200" cap="none" spc="0" normalizeH="0" baseline="0" noProof="0">
              <a:ln>
                <a:noFill/>
              </a:ln>
              <a:solidFill>
                <a:srgbClr val="2D2323"/>
              </a:solidFill>
              <a:effectLst/>
              <a:uLnTx/>
              <a:uFillTx/>
              <a:latin typeface="Tahoma" pitchFamily="34" charset="0"/>
              <a:ea typeface="+mn-ea"/>
              <a:cs typeface="+mn-cs"/>
            </a:endParaRPr>
          </a:p>
        </p:txBody>
      </p:sp>
      <p:sp>
        <p:nvSpPr>
          <p:cNvPr id="8" name="Text Box 5"/>
          <p:cNvSpPr txBox="1">
            <a:spLocks noChangeArrowheads="1"/>
          </p:cNvSpPr>
          <p:nvPr/>
        </p:nvSpPr>
        <p:spPr bwMode="auto">
          <a:xfrm>
            <a:off x="395536" y="4437112"/>
            <a:ext cx="3168352" cy="1200329"/>
          </a:xfrm>
          <a:prstGeom prst="rect">
            <a:avLst/>
          </a:prstGeom>
          <a:solidFill>
            <a:schemeClr val="bg1"/>
          </a:solidFill>
          <a:ln w="9525">
            <a:solidFill>
              <a:schemeClr val="tx1"/>
            </a:solidFill>
            <a:miter lim="800000"/>
            <a:headEnd/>
            <a:tailEnd/>
          </a:ln>
          <a:effectLst/>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800" b="0" i="0" u="none" strike="noStrike" kern="1200" cap="none" spc="0" normalizeH="0" baseline="0" noProof="0" dirty="0">
                <a:ln>
                  <a:noFill/>
                </a:ln>
                <a:solidFill>
                  <a:prstClr val="black"/>
                </a:solidFill>
                <a:effectLst/>
                <a:uLnTx/>
                <a:uFillTx/>
                <a:latin typeface="Tahoma" pitchFamily="34" charset="0"/>
                <a:ea typeface="+mn-ea"/>
                <a:cs typeface="+mn-cs"/>
              </a:rPr>
              <a:t>Los EC en </a:t>
            </a:r>
            <a:r>
              <a:rPr kumimoji="0" lang="es-ES" sz="1800" b="1" i="0" u="none" strike="noStrike" kern="1200" cap="none" spc="0" normalizeH="0" baseline="0" noProof="0" dirty="0">
                <a:ln>
                  <a:noFill/>
                </a:ln>
                <a:solidFill>
                  <a:prstClr val="black"/>
                </a:solidFill>
                <a:effectLst/>
                <a:uLnTx/>
                <a:uFillTx/>
                <a:latin typeface="Tahoma" pitchFamily="34" charset="0"/>
                <a:ea typeface="+mn-ea"/>
                <a:cs typeface="+mn-cs"/>
              </a:rPr>
              <a:t>fases tempranas </a:t>
            </a:r>
            <a:r>
              <a:rPr kumimoji="0" lang="es-ES" sz="1800" b="0" i="0" u="none" strike="noStrike" kern="1200" cap="none" spc="0" normalizeH="0" baseline="0" noProof="0" dirty="0">
                <a:ln>
                  <a:noFill/>
                </a:ln>
                <a:solidFill>
                  <a:prstClr val="black"/>
                </a:solidFill>
                <a:effectLst/>
                <a:uLnTx/>
                <a:uFillTx/>
                <a:latin typeface="Tahoma" pitchFamily="34" charset="0"/>
                <a:ea typeface="+mn-ea"/>
                <a:cs typeface="+mn-cs"/>
              </a:rPr>
              <a:t>en conjunto, fases I y II, tardan en incluir al primer paciente 83 días. </a:t>
            </a:r>
          </a:p>
        </p:txBody>
      </p:sp>
      <p:grpSp>
        <p:nvGrpSpPr>
          <p:cNvPr id="18" name="Group 14">
            <a:extLst>
              <a:ext uri="{FF2B5EF4-FFF2-40B4-BE49-F238E27FC236}">
                <a16:creationId xmlns:a16="http://schemas.microsoft.com/office/drawing/2014/main" id="{C30F71EF-49B4-4E1F-A394-5244483CF9EF}"/>
              </a:ext>
            </a:extLst>
          </p:cNvPr>
          <p:cNvGrpSpPr>
            <a:grpSpLocks/>
          </p:cNvGrpSpPr>
          <p:nvPr/>
        </p:nvGrpSpPr>
        <p:grpSpPr bwMode="auto">
          <a:xfrm>
            <a:off x="4211960" y="1112865"/>
            <a:ext cx="4783139" cy="315911"/>
            <a:chOff x="2740" y="550"/>
            <a:chExt cx="3013" cy="199"/>
          </a:xfrm>
        </p:grpSpPr>
        <p:sp>
          <p:nvSpPr>
            <p:cNvPr id="19" name="Rectangle 15">
              <a:extLst>
                <a:ext uri="{FF2B5EF4-FFF2-40B4-BE49-F238E27FC236}">
                  <a16:creationId xmlns:a16="http://schemas.microsoft.com/office/drawing/2014/main" id="{16906632-A3A0-4456-812B-DCAFCBBFBBC6}"/>
                </a:ext>
              </a:extLst>
            </p:cNvPr>
            <p:cNvSpPr>
              <a:spLocks noChangeArrowheads="1"/>
            </p:cNvSpPr>
            <p:nvPr/>
          </p:nvSpPr>
          <p:spPr bwMode="auto">
            <a:xfrm>
              <a:off x="2740" y="575"/>
              <a:ext cx="388" cy="147"/>
            </a:xfrm>
            <a:prstGeom prst="rect">
              <a:avLst/>
            </a:prstGeom>
            <a:solidFill>
              <a:srgbClr val="F09686"/>
            </a:solidFill>
            <a:ln w="9525">
              <a:noFill/>
              <a:miter lim="800000"/>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Line 16">
              <a:extLst>
                <a:ext uri="{FF2B5EF4-FFF2-40B4-BE49-F238E27FC236}">
                  <a16:creationId xmlns:a16="http://schemas.microsoft.com/office/drawing/2014/main" id="{D4BB5659-685A-40E3-A5E6-5B886F4D19F0}"/>
                </a:ext>
              </a:extLst>
            </p:cNvPr>
            <p:cNvSpPr>
              <a:spLocks noChangeShapeType="1"/>
            </p:cNvSpPr>
            <p:nvPr/>
          </p:nvSpPr>
          <p:spPr bwMode="auto">
            <a:xfrm>
              <a:off x="4089" y="670"/>
              <a:ext cx="476" cy="0"/>
            </a:xfrm>
            <a:prstGeom prst="line">
              <a:avLst/>
            </a:prstGeom>
            <a:noFill/>
            <a:ln w="19050">
              <a:solidFill>
                <a:srgbClr val="FF0000"/>
              </a:solidFill>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Oval 17">
              <a:extLst>
                <a:ext uri="{FF2B5EF4-FFF2-40B4-BE49-F238E27FC236}">
                  <a16:creationId xmlns:a16="http://schemas.microsoft.com/office/drawing/2014/main" id="{598BE1D1-A0E1-4017-A51F-74F99E2CDCE2}"/>
                </a:ext>
              </a:extLst>
            </p:cNvPr>
            <p:cNvSpPr>
              <a:spLocks noChangeArrowheads="1"/>
            </p:cNvSpPr>
            <p:nvPr/>
          </p:nvSpPr>
          <p:spPr bwMode="auto">
            <a:xfrm>
              <a:off x="4320" y="634"/>
              <a:ext cx="74" cy="74"/>
            </a:xfrm>
            <a:prstGeom prst="ellipse">
              <a:avLst/>
            </a:prstGeom>
            <a:solidFill>
              <a:srgbClr val="FF0000"/>
            </a:solidFill>
            <a:ln w="9525">
              <a:solidFill>
                <a:srgbClr val="FF0000"/>
              </a:solid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Text Box 18">
              <a:extLst>
                <a:ext uri="{FF2B5EF4-FFF2-40B4-BE49-F238E27FC236}">
                  <a16:creationId xmlns:a16="http://schemas.microsoft.com/office/drawing/2014/main" id="{053DBDE2-3F34-423D-80B9-854BE20155B6}"/>
                </a:ext>
              </a:extLst>
            </p:cNvPr>
            <p:cNvSpPr txBox="1">
              <a:spLocks noChangeArrowheads="1"/>
            </p:cNvSpPr>
            <p:nvPr/>
          </p:nvSpPr>
          <p:spPr bwMode="auto">
            <a:xfrm>
              <a:off x="3149" y="555"/>
              <a:ext cx="1085" cy="194"/>
            </a:xfrm>
            <a:prstGeom prst="rect">
              <a:avLst/>
            </a:prstGeom>
            <a:noFill/>
            <a:ln w="9525">
              <a:noFill/>
              <a:miter lim="800000"/>
              <a:headEnd/>
              <a:tailEnd/>
            </a:ln>
            <a:effectLst/>
          </p:spPr>
          <p:txBody>
            <a:bodyPr>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Mediana (días)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sp>
          <p:nvSpPr>
            <p:cNvPr id="23" name="Text Box 19">
              <a:extLst>
                <a:ext uri="{FF2B5EF4-FFF2-40B4-BE49-F238E27FC236}">
                  <a16:creationId xmlns:a16="http://schemas.microsoft.com/office/drawing/2014/main" id="{5627F23E-C306-4838-9013-DE82BF648E16}"/>
                </a:ext>
              </a:extLst>
            </p:cNvPr>
            <p:cNvSpPr txBox="1">
              <a:spLocks noChangeArrowheads="1"/>
            </p:cNvSpPr>
            <p:nvPr/>
          </p:nvSpPr>
          <p:spPr bwMode="auto">
            <a:xfrm>
              <a:off x="4565" y="550"/>
              <a:ext cx="1188" cy="194"/>
            </a:xfrm>
            <a:prstGeom prst="rect">
              <a:avLst/>
            </a:prstGeom>
            <a:noFill/>
            <a:ln w="9525">
              <a:noFill/>
              <a:miter lim="800000"/>
              <a:headEnd/>
              <a:tailEnd/>
            </a:ln>
            <a:effectLst/>
          </p:spPr>
          <p:txBody>
            <a:bodyPr wrap="square">
              <a:spAutoFit/>
            </a:bodyPr>
            <a:lstStyle/>
            <a:p>
              <a:pPr marL="0" marR="0" lvl="0" indent="0" algn="l" defTabSz="914400" rtl="0" eaLnBrk="1" fontAlgn="auto" latinLnBrk="0" hangingPunct="1">
                <a:lnSpc>
                  <a:spcPct val="100000"/>
                </a:lnSpc>
                <a:spcBef>
                  <a:spcPct val="50000"/>
                </a:spcBef>
                <a:spcAft>
                  <a:spcPts val="0"/>
                </a:spcAft>
                <a:buClrTx/>
                <a:buSzTx/>
                <a:buFontTx/>
                <a:buNone/>
                <a:tabLst/>
                <a:defRPr/>
              </a:pPr>
              <a:r>
                <a:rPr kumimoji="0" lang="es-ES_tradnl" sz="1400" b="0" i="0" u="none" strike="noStrike" kern="1200" cap="none" spc="0" normalizeH="0" baseline="0" noProof="0" dirty="0" err="1">
                  <a:ln>
                    <a:noFill/>
                  </a:ln>
                  <a:solidFill>
                    <a:prstClr val="black"/>
                  </a:solidFill>
                  <a:effectLst/>
                  <a:uLnTx/>
                  <a:uFillTx/>
                  <a:latin typeface="Verdana" pitchFamily="34" charset="0"/>
                  <a:ea typeface="+mn-ea"/>
                  <a:cs typeface="+mn-cs"/>
                </a:rPr>
                <a:t>Nº</a:t>
              </a:r>
              <a:r>
                <a:rPr kumimoji="0" lang="es-ES_tradnl" sz="1400" b="0" i="0" u="none" strike="noStrike" kern="1200" cap="none" spc="0" normalizeH="0" baseline="0" noProof="0" dirty="0">
                  <a:ln>
                    <a:noFill/>
                  </a:ln>
                  <a:solidFill>
                    <a:prstClr val="black"/>
                  </a:solidFill>
                  <a:effectLst/>
                  <a:uLnTx/>
                  <a:uFillTx/>
                  <a:latin typeface="Verdana" pitchFamily="34" charset="0"/>
                  <a:ea typeface="+mn-ea"/>
                  <a:cs typeface="+mn-cs"/>
                </a:rPr>
                <a:t> </a:t>
              </a:r>
              <a:r>
                <a:rPr lang="es-ES_tradnl" sz="1400" dirty="0">
                  <a:solidFill>
                    <a:prstClr val="black"/>
                  </a:solidFill>
                  <a:latin typeface="Verdana" pitchFamily="34" charset="0"/>
                </a:rPr>
                <a:t>Participaciones</a:t>
              </a:r>
              <a:endParaRPr kumimoji="0" lang="es-ES" sz="1400" b="0" i="0" u="none" strike="noStrike" kern="1200" cap="none" spc="0" normalizeH="0" baseline="0" noProof="0" dirty="0">
                <a:ln>
                  <a:noFill/>
                </a:ln>
                <a:solidFill>
                  <a:prstClr val="black"/>
                </a:solidFill>
                <a:effectLst/>
                <a:uLnTx/>
                <a:uFillTx/>
                <a:latin typeface="Verdana" pitchFamily="34" charset="0"/>
                <a:ea typeface="+mn-ea"/>
                <a:cs typeface="+mn-cs"/>
              </a:endParaRPr>
            </a:p>
          </p:txBody>
        </p:sp>
      </p:grpSp>
    </p:spTree>
    <p:extLst>
      <p:ext uri="{BB962C8B-B14F-4D97-AF65-F5344CB8AC3E}">
        <p14:creationId xmlns:p14="http://schemas.microsoft.com/office/powerpoint/2010/main" val="2032615639"/>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FBA7111B-7FAF-6CAF-2F89-A722BA5F7AAA}"/>
              </a:ext>
            </a:extLst>
          </p:cNvPr>
          <p:cNvPicPr>
            <a:picLocks noChangeAspect="1"/>
          </p:cNvPicPr>
          <p:nvPr/>
        </p:nvPicPr>
        <p:blipFill>
          <a:blip r:embed="rId2"/>
          <a:stretch>
            <a:fillRect/>
          </a:stretch>
        </p:blipFill>
        <p:spPr>
          <a:xfrm>
            <a:off x="2844001" y="2520000"/>
            <a:ext cx="6119571" cy="3708000"/>
          </a:xfrm>
          <a:prstGeom prst="rect">
            <a:avLst/>
          </a:prstGeom>
        </p:spPr>
      </p:pic>
      <p:pic>
        <p:nvPicPr>
          <p:cNvPr id="45" name="Imagen 44">
            <a:extLst>
              <a:ext uri="{FF2B5EF4-FFF2-40B4-BE49-F238E27FC236}">
                <a16:creationId xmlns:a16="http://schemas.microsoft.com/office/drawing/2014/main" id="{3525B621-8689-4464-85FC-C4086DAD60C6}"/>
              </a:ext>
            </a:extLst>
          </p:cNvPr>
          <p:cNvPicPr>
            <a:picLocks noChangeAspect="1"/>
          </p:cNvPicPr>
          <p:nvPr/>
        </p:nvPicPr>
        <p:blipFill>
          <a:blip r:embed="rId3"/>
          <a:stretch>
            <a:fillRect/>
          </a:stretch>
        </p:blipFill>
        <p:spPr>
          <a:xfrm>
            <a:off x="443251" y="953521"/>
            <a:ext cx="2160240" cy="1395359"/>
          </a:xfrm>
          <a:prstGeom prst="rect">
            <a:avLst/>
          </a:prstGeom>
        </p:spPr>
      </p:pic>
      <p:sp>
        <p:nvSpPr>
          <p:cNvPr id="2" name="Title 1"/>
          <p:cNvSpPr>
            <a:spLocks noGrp="1"/>
          </p:cNvSpPr>
          <p:nvPr>
            <p:ph type="title"/>
          </p:nvPr>
        </p:nvSpPr>
        <p:spPr/>
        <p:txBody>
          <a:bodyPr/>
          <a:lstStyle/>
          <a:p>
            <a:r>
              <a:rPr lang="es-ES" dirty="0"/>
              <a:t>Reclutamiento del primer paciente</a:t>
            </a:r>
            <a:endParaRPr lang="es-ES" dirty="0">
              <a:solidFill>
                <a:srgbClr val="FF0000"/>
              </a:solidFill>
            </a:endParaRPr>
          </a:p>
        </p:txBody>
      </p:sp>
      <p:sp>
        <p:nvSpPr>
          <p:cNvPr id="7" name="Content Placeholder 1"/>
          <p:cNvSpPr>
            <a:spLocks noGrp="1"/>
          </p:cNvSpPr>
          <p:nvPr>
            <p:ph idx="1"/>
          </p:nvPr>
        </p:nvSpPr>
        <p:spPr>
          <a:xfrm>
            <a:off x="3059832" y="908720"/>
            <a:ext cx="5688632" cy="1600438"/>
          </a:xfrm>
          <a:prstGeom prst="rect">
            <a:avLst/>
          </a:prstGeom>
        </p:spPr>
        <p:txBody>
          <a:bodyPr wrap="square">
            <a:spAutoFit/>
          </a:bodyPr>
          <a:lstStyle/>
          <a:p>
            <a:pPr marL="0" indent="0">
              <a:buNone/>
            </a:pPr>
            <a:r>
              <a:rPr lang="es-ES_tradnl" sz="2400" dirty="0">
                <a:latin typeface="Tahoma" pitchFamily="34" charset="0"/>
                <a:ea typeface="Tahoma" pitchFamily="34" charset="0"/>
                <a:cs typeface="Tahoma" pitchFamily="34" charset="0"/>
              </a:rPr>
              <a:t>Desde la primera visita del promotor al investigador se tarda </a:t>
            </a:r>
            <a:r>
              <a:rPr lang="es-ES_tradnl" sz="2400" b="1" dirty="0">
                <a:latin typeface="Tahoma" pitchFamily="34" charset="0"/>
                <a:ea typeface="Tahoma" pitchFamily="34" charset="0"/>
                <a:cs typeface="Tahoma" pitchFamily="34" charset="0"/>
              </a:rPr>
              <a:t>37 días </a:t>
            </a:r>
            <a:r>
              <a:rPr lang="es-ES_tradnl" sz="2400" dirty="0">
                <a:latin typeface="Tahoma" pitchFamily="34" charset="0"/>
                <a:ea typeface="Tahoma" pitchFamily="34" charset="0"/>
                <a:cs typeface="Tahoma" pitchFamily="34" charset="0"/>
              </a:rPr>
              <a:t>en </a:t>
            </a:r>
            <a:r>
              <a:rPr lang="es-ES_tradnl" sz="2400" b="1" dirty="0">
                <a:latin typeface="Tahoma" pitchFamily="34" charset="0"/>
                <a:ea typeface="Tahoma" pitchFamily="34" charset="0"/>
                <a:cs typeface="Tahoma" pitchFamily="34" charset="0"/>
              </a:rPr>
              <a:t>reclutar al primer paciente</a:t>
            </a:r>
            <a:r>
              <a:rPr lang="es-ES_tradnl" sz="2400" dirty="0">
                <a:latin typeface="Tahoma" pitchFamily="34" charset="0"/>
                <a:ea typeface="Tahoma" pitchFamily="34" charset="0"/>
                <a:cs typeface="Tahoma" pitchFamily="34" charset="0"/>
              </a:rPr>
              <a:t>.</a:t>
            </a:r>
          </a:p>
          <a:p>
            <a:r>
              <a:rPr lang="es-ES_tradnl" sz="1600" dirty="0">
                <a:latin typeface="Tahoma" pitchFamily="34" charset="0"/>
                <a:ea typeface="Tahoma" pitchFamily="34" charset="0"/>
                <a:cs typeface="Tahoma" pitchFamily="34" charset="0"/>
              </a:rPr>
              <a:t>Mediana de todos los casos con datos válidos </a:t>
            </a:r>
            <a:r>
              <a:rPr lang="es-ES_tradnl" sz="1600" dirty="0"/>
              <a:t>(22.059 </a:t>
            </a:r>
            <a:r>
              <a:rPr lang="es-ES_tradnl" sz="1600" dirty="0">
                <a:latin typeface="Tahoma" pitchFamily="34" charset="0"/>
                <a:ea typeface="Tahoma" pitchFamily="34" charset="0"/>
                <a:cs typeface="Tahoma" pitchFamily="34" charset="0"/>
              </a:rPr>
              <a:t>PCEC)</a:t>
            </a:r>
            <a:endParaRPr lang="es-ES" sz="1600" dirty="0">
              <a:latin typeface="Tahoma" pitchFamily="34" charset="0"/>
              <a:ea typeface="Tahoma" pitchFamily="34" charset="0"/>
              <a:cs typeface="Tahoma" pitchFamily="34" charset="0"/>
            </a:endParaRPr>
          </a:p>
        </p:txBody>
      </p:sp>
      <p:sp>
        <p:nvSpPr>
          <p:cNvPr id="15"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116</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9" name="Rectangle 8"/>
          <p:cNvSpPr/>
          <p:nvPr/>
        </p:nvSpPr>
        <p:spPr>
          <a:xfrm>
            <a:off x="3275857" y="2661878"/>
            <a:ext cx="241192" cy="3254127"/>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Line Callout 3 9"/>
          <p:cNvSpPr/>
          <p:nvPr/>
        </p:nvSpPr>
        <p:spPr>
          <a:xfrm>
            <a:off x="5868144" y="3508815"/>
            <a:ext cx="1584176" cy="648072"/>
          </a:xfrm>
          <a:prstGeom prst="borderCallout3">
            <a:avLst>
              <a:gd name="adj1" fmla="val 18750"/>
              <a:gd name="adj2" fmla="val -8333"/>
              <a:gd name="adj3" fmla="val 23048"/>
              <a:gd name="adj4" fmla="val -19460"/>
              <a:gd name="adj5" fmla="val 29694"/>
              <a:gd name="adj6" fmla="val -35664"/>
              <a:gd name="adj7" fmla="val 53672"/>
              <a:gd name="adj8" fmla="val -144012"/>
            </a:avLst>
          </a:prstGeom>
          <a:solidFill>
            <a:schemeClr val="bg1"/>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s-ES_tradnl" sz="2000" b="0" i="0" u="none" strike="noStrike" kern="1200" cap="none" spc="0" normalizeH="0" baseline="0" noProof="0" dirty="0">
                <a:ln>
                  <a:noFill/>
                </a:ln>
                <a:solidFill>
                  <a:srgbClr val="FF0000"/>
                </a:solidFill>
                <a:effectLst/>
                <a:uLnTx/>
                <a:uFillTx/>
                <a:latin typeface="Calibri"/>
                <a:ea typeface="+mn-ea"/>
                <a:cs typeface="+mn-cs"/>
              </a:rPr>
              <a:t>15 días o menos</a:t>
            </a:r>
            <a:endParaRPr kumimoji="0" lang="es-ES" sz="2000" b="0" i="0" u="none" strike="noStrike" kern="1200" cap="none" spc="0" normalizeH="0" baseline="0" noProof="0" dirty="0">
              <a:ln>
                <a:noFill/>
              </a:ln>
              <a:solidFill>
                <a:srgbClr val="FF0000"/>
              </a:solidFill>
              <a:effectLst/>
              <a:uLnTx/>
              <a:uFillTx/>
              <a:latin typeface="Calibri"/>
              <a:ea typeface="+mn-ea"/>
              <a:cs typeface="+mn-cs"/>
            </a:endParaRPr>
          </a:p>
        </p:txBody>
      </p:sp>
      <p:sp>
        <p:nvSpPr>
          <p:cNvPr id="11" name="Rectangle 12"/>
          <p:cNvSpPr>
            <a:spLocks noChangeArrowheads="1"/>
          </p:cNvSpPr>
          <p:nvPr/>
        </p:nvSpPr>
        <p:spPr bwMode="auto">
          <a:xfrm>
            <a:off x="539552" y="2662952"/>
            <a:ext cx="2160240" cy="3253053"/>
          </a:xfrm>
          <a:prstGeom prst="rect">
            <a:avLst/>
          </a:prstGeom>
          <a:noFill/>
          <a:ln w="31750">
            <a:solidFill>
              <a:schemeClr val="bg1">
                <a:lumMod val="50000"/>
              </a:schemeClr>
            </a:solidFill>
            <a:miter lim="800000"/>
            <a:headEnd/>
            <a:tailEnd/>
          </a:ln>
          <a:effectLst/>
        </p:spPr>
        <p:txBody>
          <a:bodyPr wrap="square" tIns="118800" bIns="118800">
            <a:spAutoFit/>
          </a:bodyPr>
          <a:lstStyle/>
          <a:p>
            <a:pPr lvl="0" eaLnBrk="0" hangingPunct="0">
              <a:spcAft>
                <a:spcPts val="600"/>
              </a:spcAft>
              <a:buSzPct val="75000"/>
              <a:defRPr/>
            </a:pPr>
            <a:r>
              <a:rPr kumimoji="0" lang="es-ES_tradnl" b="0" i="0" u="none" strike="noStrike" kern="1200" cap="none" spc="0" normalizeH="0" baseline="0" noProof="0" dirty="0">
                <a:ln>
                  <a:noFill/>
                </a:ln>
                <a:solidFill>
                  <a:srgbClr val="2D2323"/>
                </a:solidFill>
                <a:effectLst/>
                <a:uLnTx/>
                <a:uFillTx/>
                <a:latin typeface="Tahoma" pitchFamily="34" charset="0"/>
                <a:ea typeface="+mn-ea"/>
                <a:cs typeface="+mn-cs"/>
              </a:rPr>
              <a:t>Sin embargo, hay </a:t>
            </a:r>
            <a:r>
              <a:rPr lang="es-ES_tradnl" b="1" dirty="0">
                <a:latin typeface="Tahoma" pitchFamily="34" charset="0"/>
              </a:rPr>
              <a:t>2.324</a:t>
            </a:r>
            <a:r>
              <a:rPr kumimoji="0" lang="es-ES_tradnl"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b="1" i="0" u="none" strike="noStrike" kern="1200" cap="none" spc="0" normalizeH="0" baseline="0" noProof="0" dirty="0">
                <a:ln>
                  <a:noFill/>
                </a:ln>
                <a:solidFill>
                  <a:srgbClr val="2D2323"/>
                </a:solidFill>
                <a:effectLst/>
                <a:uLnTx/>
                <a:uFillTx/>
                <a:latin typeface="Tahoma" pitchFamily="34" charset="0"/>
                <a:ea typeface="+mn-ea"/>
                <a:cs typeface="+mn-cs"/>
              </a:rPr>
              <a:t>ensayos clínicos</a:t>
            </a:r>
            <a:r>
              <a:rPr kumimoji="0" lang="es-ES_tradnl" b="0" i="0" u="none" strike="noStrike" kern="1200" cap="none" spc="0" normalizeH="0" baseline="0" noProof="0" dirty="0">
                <a:ln>
                  <a:noFill/>
                </a:ln>
                <a:solidFill>
                  <a:srgbClr val="2D2323"/>
                </a:solidFill>
                <a:effectLst/>
                <a:uLnTx/>
                <a:uFillTx/>
                <a:latin typeface="Tahoma" pitchFamily="34" charset="0"/>
                <a:ea typeface="+mn-ea"/>
                <a:cs typeface="+mn-cs"/>
              </a:rPr>
              <a:t> de un total de </a:t>
            </a:r>
            <a:r>
              <a:rPr lang="es-ES_tradnl" dirty="0">
                <a:latin typeface="Tahoma" pitchFamily="34" charset="0"/>
              </a:rPr>
              <a:t>3.536</a:t>
            </a:r>
            <a:r>
              <a:rPr lang="es-ES_tradnl" dirty="0">
                <a:solidFill>
                  <a:srgbClr val="2D2323"/>
                </a:solidFill>
                <a:latin typeface="Tahoma" pitchFamily="34" charset="0"/>
              </a:rPr>
              <a:t> </a:t>
            </a:r>
            <a:r>
              <a:rPr kumimoji="0" lang="es-ES_tradnl" b="0" i="0" u="none" strike="noStrike" kern="1200" cap="none" spc="0" normalizeH="0" baseline="0" noProof="0" dirty="0">
                <a:ln>
                  <a:noFill/>
                </a:ln>
                <a:solidFill>
                  <a:srgbClr val="2D2323"/>
                </a:solidFill>
                <a:effectLst/>
                <a:uLnTx/>
                <a:uFillTx/>
                <a:latin typeface="Tahoma" pitchFamily="34" charset="0"/>
                <a:ea typeface="+mn-ea"/>
                <a:cs typeface="+mn-cs"/>
              </a:rPr>
              <a:t>en los que algún Centro logra reclutar el primer paciente </a:t>
            </a:r>
            <a:r>
              <a:rPr kumimoji="0" lang="es-ES_tradnl" b="1" i="0" u="none" strike="noStrike" kern="1200" cap="none" spc="0" normalizeH="0" baseline="0" noProof="0" dirty="0">
                <a:ln>
                  <a:noFill/>
                </a:ln>
                <a:solidFill>
                  <a:srgbClr val="2D2323"/>
                </a:solidFill>
                <a:effectLst/>
                <a:uLnTx/>
                <a:uFillTx/>
                <a:latin typeface="Tahoma" pitchFamily="34" charset="0"/>
                <a:ea typeface="+mn-ea"/>
                <a:cs typeface="+mn-cs"/>
              </a:rPr>
              <a:t>en 15 días</a:t>
            </a:r>
            <a:r>
              <a:rPr kumimoji="0" lang="es-ES_tradnl" b="0" i="0" u="none" strike="noStrike" kern="1200" cap="none" spc="0" normalizeH="0" baseline="0" noProof="0" dirty="0">
                <a:ln>
                  <a:noFill/>
                </a:ln>
                <a:solidFill>
                  <a:srgbClr val="2D2323"/>
                </a:solidFill>
                <a:effectLst/>
                <a:uLnTx/>
                <a:uFillTx/>
                <a:latin typeface="Tahoma" pitchFamily="34" charset="0"/>
                <a:ea typeface="+mn-ea"/>
                <a:cs typeface="+mn-cs"/>
              </a:rPr>
              <a:t> </a:t>
            </a:r>
            <a:r>
              <a:rPr kumimoji="0" lang="es-ES_tradnl" b="1" i="0" u="none" strike="noStrike" kern="1200" cap="none" spc="0" normalizeH="0" baseline="0" noProof="0" dirty="0">
                <a:ln>
                  <a:noFill/>
                </a:ln>
                <a:solidFill>
                  <a:srgbClr val="2D2323"/>
                </a:solidFill>
                <a:effectLst/>
                <a:uLnTx/>
                <a:uFillTx/>
                <a:latin typeface="Tahoma" pitchFamily="34" charset="0"/>
                <a:ea typeface="+mn-ea"/>
                <a:cs typeface="+mn-cs"/>
              </a:rPr>
              <a:t>o menos</a:t>
            </a:r>
          </a:p>
          <a:p>
            <a:pPr lvl="0" eaLnBrk="0" hangingPunct="0">
              <a:lnSpc>
                <a:spcPct val="90000"/>
              </a:lnSpc>
              <a:spcAft>
                <a:spcPts val="600"/>
              </a:spcAft>
              <a:buSzPct val="75000"/>
              <a:defRPr/>
            </a:pPr>
            <a:r>
              <a:rPr lang="es-ES_tradnl" sz="1600" dirty="0">
                <a:solidFill>
                  <a:srgbClr val="2D2323"/>
                </a:solidFill>
                <a:latin typeface="Tahoma" pitchFamily="34" charset="0"/>
              </a:rPr>
              <a:t>(6.589 </a:t>
            </a:r>
            <a:r>
              <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rPr>
              <a:t>participaciones del total de </a:t>
            </a:r>
            <a:r>
              <a:rPr lang="es-ES_tradnl" sz="1600" dirty="0">
                <a:latin typeface="Tahoma" pitchFamily="34" charset="0"/>
              </a:rPr>
              <a:t>22.059</a:t>
            </a:r>
            <a:r>
              <a:rPr lang="es-ES_tradnl" sz="1600" dirty="0">
                <a:solidFill>
                  <a:srgbClr val="2D2323"/>
                </a:solidFill>
                <a:latin typeface="Tahoma" pitchFamily="34" charset="0"/>
              </a:rPr>
              <a:t>)</a:t>
            </a:r>
            <a:endParaRPr kumimoji="0" lang="es-ES_tradnl" sz="1600" b="0" i="0" u="none" strike="noStrike" kern="1200" cap="none" spc="0" normalizeH="0" baseline="0" noProof="0" dirty="0">
              <a:ln>
                <a:noFill/>
              </a:ln>
              <a:solidFill>
                <a:srgbClr val="2D2323"/>
              </a:solidFill>
              <a:effectLst/>
              <a:uLnTx/>
              <a:uFillTx/>
              <a:latin typeface="Tahoma" pitchFamily="34" charset="0"/>
              <a:ea typeface="+mn-ea"/>
              <a:cs typeface="+mn-cs"/>
            </a:endParaRPr>
          </a:p>
        </p:txBody>
      </p:sp>
    </p:spTree>
    <p:extLst>
      <p:ext uri="{BB962C8B-B14F-4D97-AF65-F5344CB8AC3E}">
        <p14:creationId xmlns:p14="http://schemas.microsoft.com/office/powerpoint/2010/main" val="313044329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A4C63B9-0A81-9E58-DF86-B4960AB71D4F}"/>
              </a:ext>
            </a:extLst>
          </p:cNvPr>
          <p:cNvPicPr>
            <a:picLocks noChangeAspect="1"/>
          </p:cNvPicPr>
          <p:nvPr/>
        </p:nvPicPr>
        <p:blipFill>
          <a:blip r:embed="rId2"/>
          <a:stretch>
            <a:fillRect/>
          </a:stretch>
        </p:blipFill>
        <p:spPr>
          <a:xfrm>
            <a:off x="576000" y="1728000"/>
            <a:ext cx="8030131" cy="4428000"/>
          </a:xfrm>
          <a:prstGeom prst="rect">
            <a:avLst/>
          </a:prstGeom>
        </p:spPr>
      </p:pic>
      <p:sp>
        <p:nvSpPr>
          <p:cNvPr id="2" name="Title 1"/>
          <p:cNvSpPr>
            <a:spLocks noGrp="1"/>
          </p:cNvSpPr>
          <p:nvPr>
            <p:ph type="title"/>
          </p:nvPr>
        </p:nvSpPr>
        <p:spPr/>
        <p:txBody>
          <a:bodyPr/>
          <a:lstStyle/>
          <a:p>
            <a:r>
              <a:rPr lang="es-ES" dirty="0"/>
              <a:t>Reclutamiento del primer paciente </a:t>
            </a:r>
          </a:p>
        </p:txBody>
      </p:sp>
      <p:sp>
        <p:nvSpPr>
          <p:cNvPr id="9" name="Content Placeholder 1"/>
          <p:cNvSpPr>
            <a:spLocks noGrp="1"/>
          </p:cNvSpPr>
          <p:nvPr>
            <p:ph idx="1"/>
          </p:nvPr>
        </p:nvSpPr>
        <p:spPr>
          <a:xfrm>
            <a:off x="468000" y="836712"/>
            <a:ext cx="8208000" cy="961802"/>
          </a:xfrm>
          <a:prstGeom prst="rect">
            <a:avLst/>
          </a:prstGeom>
        </p:spPr>
        <p:txBody>
          <a:bodyPr wrap="square">
            <a:spAutoFit/>
          </a:bodyPr>
          <a:lstStyle/>
          <a:p>
            <a:pPr marL="0" indent="0">
              <a:spcBef>
                <a:spcPts val="0"/>
              </a:spcBef>
              <a:spcAft>
                <a:spcPts val="300"/>
              </a:spcAft>
              <a:buNone/>
            </a:pPr>
            <a:r>
              <a:rPr lang="es-ES_tradnl" sz="1800" dirty="0">
                <a:latin typeface="Tahoma" pitchFamily="34" charset="0"/>
                <a:ea typeface="Tahoma" pitchFamily="34" charset="0"/>
                <a:cs typeface="Tahoma" pitchFamily="34" charset="0"/>
              </a:rPr>
              <a:t>Desde la recepción del contrato a la primera visita del promotor al investigador se tardan </a:t>
            </a:r>
            <a:r>
              <a:rPr lang="es-ES_tradnl" sz="1800" b="1" dirty="0">
                <a:latin typeface="Tahoma" pitchFamily="34" charset="0"/>
                <a:ea typeface="Tahoma" pitchFamily="34" charset="0"/>
                <a:cs typeface="Tahoma" pitchFamily="34" charset="0"/>
              </a:rPr>
              <a:t>22 días</a:t>
            </a:r>
            <a:r>
              <a:rPr lang="es-ES_tradnl" sz="1800" dirty="0">
                <a:latin typeface="Tahoma" pitchFamily="34" charset="0"/>
                <a:ea typeface="Tahoma" pitchFamily="34" charset="0"/>
                <a:cs typeface="Tahoma" pitchFamily="34" charset="0"/>
              </a:rPr>
              <a:t>.</a:t>
            </a:r>
          </a:p>
          <a:p>
            <a:pPr marL="0" indent="0">
              <a:spcBef>
                <a:spcPts val="0"/>
              </a:spcBef>
              <a:spcAft>
                <a:spcPts val="300"/>
              </a:spcAft>
              <a:buNone/>
            </a:pPr>
            <a:r>
              <a:rPr lang="es-ES_tradnl" sz="1800" dirty="0">
                <a:latin typeface="Tahoma" pitchFamily="34" charset="0"/>
                <a:ea typeface="Tahoma" pitchFamily="34" charset="0"/>
                <a:cs typeface="Tahoma" pitchFamily="34" charset="0"/>
              </a:rPr>
              <a:t>En el 9,1% de los casos esta visita se produce antes de recibir el contrato.</a:t>
            </a:r>
          </a:p>
        </p:txBody>
      </p:sp>
      <p:sp>
        <p:nvSpPr>
          <p:cNvPr id="13"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Datos y Análisis 31ª Publicación </a:t>
            </a:r>
            <a:r>
              <a:rPr kumimoji="0" lang="es-ES" sz="1200" b="0" i="0" u="none" strike="noStrike" kern="1200" cap="none" spc="0" normalizeH="0" baseline="0" noProof="0" dirty="0" err="1">
                <a:ln>
                  <a:noFill/>
                </a:ln>
                <a:solidFill>
                  <a:prstClr val="black">
                    <a:lumMod val="65000"/>
                    <a:lumOff val="35000"/>
                  </a:prstClr>
                </a:solidFill>
                <a:effectLst/>
                <a:uLnTx/>
                <a:uFillTx/>
                <a:latin typeface="Calibri"/>
                <a:ea typeface="+mn-ea"/>
                <a:cs typeface="+mn-cs"/>
              </a:rPr>
              <a:t>BDMetrics</a:t>
            </a:r>
            <a:r>
              <a:rPr kumimoji="0" lang="es-ES" sz="1200" b="0" i="0" u="none" strike="noStrike" kern="1200" cap="none" spc="0" normalizeH="0" baseline="0" noProof="0" dirty="0">
                <a:ln>
                  <a:noFill/>
                </a:ln>
                <a:solidFill>
                  <a:prstClr val="black">
                    <a:lumMod val="65000"/>
                    <a:lumOff val="35000"/>
                  </a:prstClr>
                </a:solidFill>
                <a:effectLst/>
                <a:uLnTx/>
                <a:uFillTx/>
                <a:latin typeface="Calibri"/>
                <a:ea typeface="+mn-ea"/>
                <a:cs typeface="+mn-cs"/>
              </a:rPr>
              <a:t>  17 de mayo de 2022 </a:t>
            </a: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419BED6A-9DA2-43AC-BC7D-13EADAE94253}" type="slidenum">
              <a:rPr kumimoji="0" lang="es-ES" sz="1200" b="0" i="0" u="none" strike="noStrike" kern="1200" cap="none" spc="0" normalizeH="0" baseline="0" noProof="0" smtClean="0">
                <a:ln>
                  <a:noFill/>
                </a:ln>
                <a:solidFill>
                  <a:prstClr val="black">
                    <a:lumMod val="65000"/>
                    <a:lumOff val="35000"/>
                  </a:prstClr>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117</a:t>
            </a:fld>
            <a:endParaRPr kumimoji="0" lang="es-ES" sz="1200" b="0" i="0" u="none" strike="noStrike" kern="1200" cap="none" spc="0" normalizeH="0" baseline="0" noProof="0">
              <a:ln>
                <a:noFill/>
              </a:ln>
              <a:solidFill>
                <a:prstClr val="black">
                  <a:lumMod val="65000"/>
                  <a:lumOff val="35000"/>
                </a:prstClr>
              </a:solidFill>
              <a:effectLst/>
              <a:uLnTx/>
              <a:uFillTx/>
              <a:latin typeface="Calibri"/>
              <a:ea typeface="+mn-ea"/>
              <a:cs typeface="+mn-cs"/>
            </a:endParaRPr>
          </a:p>
        </p:txBody>
      </p:sp>
      <p:sp>
        <p:nvSpPr>
          <p:cNvPr id="7" name="TextBox 6"/>
          <p:cNvSpPr txBox="1"/>
          <p:nvPr/>
        </p:nvSpPr>
        <p:spPr>
          <a:xfrm rot="16200000">
            <a:off x="97631" y="3851176"/>
            <a:ext cx="720080"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400" b="1" i="0" u="none" strike="noStrike" kern="1200" cap="none" spc="0" normalizeH="0" baseline="0" noProof="0" dirty="0">
                <a:ln>
                  <a:noFill/>
                </a:ln>
                <a:solidFill>
                  <a:prstClr val="black"/>
                </a:solidFill>
                <a:effectLst/>
                <a:uLnTx/>
                <a:uFillTx/>
                <a:latin typeface="Verdana" pitchFamily="34" charset="0"/>
                <a:ea typeface="Verdana" pitchFamily="34" charset="0"/>
                <a:cs typeface="Verdana" pitchFamily="34" charset="0"/>
              </a:rPr>
              <a:t>Días</a:t>
            </a:r>
            <a:endParaRPr kumimoji="0" lang="es-ES" sz="1400" b="1" i="0" u="none" strike="noStrike" kern="1200" cap="none" spc="0" normalizeH="0" baseline="0" noProof="0" dirty="0">
              <a:ln>
                <a:noFill/>
              </a:ln>
              <a:solidFill>
                <a:prstClr val="black"/>
              </a:solidFill>
              <a:effectLst/>
              <a:uLnTx/>
              <a:uFillTx/>
              <a:latin typeface="Verdana" pitchFamily="34" charset="0"/>
              <a:ea typeface="Verdana" pitchFamily="34" charset="0"/>
              <a:cs typeface="Verdana" pitchFamily="34" charset="0"/>
            </a:endParaRPr>
          </a:p>
        </p:txBody>
      </p:sp>
      <p:sp>
        <p:nvSpPr>
          <p:cNvPr id="8" name="TextBox 7"/>
          <p:cNvSpPr txBox="1"/>
          <p:nvPr/>
        </p:nvSpPr>
        <p:spPr>
          <a:xfrm rot="16200000">
            <a:off x="8146269" y="3887180"/>
            <a:ext cx="122413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sz="1400" b="1" i="0" u="none" strike="noStrike" kern="1200" cap="none" spc="0" normalizeH="0" baseline="0" noProof="0" dirty="0">
                <a:ln>
                  <a:noFill/>
                </a:ln>
                <a:solidFill>
                  <a:prstClr val="black"/>
                </a:solidFill>
                <a:effectLst/>
                <a:uLnTx/>
                <a:uFillTx/>
                <a:latin typeface="Verdana" pitchFamily="34" charset="0"/>
                <a:ea typeface="Verdana" pitchFamily="34" charset="0"/>
                <a:cs typeface="Verdana" pitchFamily="34" charset="0"/>
              </a:rPr>
              <a:t>Nº PCEC</a:t>
            </a:r>
            <a:endParaRPr kumimoji="0" lang="es-ES" sz="1400" b="1" i="0" u="none" strike="noStrike" kern="1200" cap="none" spc="0" normalizeH="0" baseline="0" noProof="0" dirty="0">
              <a:ln>
                <a:noFill/>
              </a:ln>
              <a:solidFill>
                <a:prstClr val="black"/>
              </a:solidFill>
              <a:effectLst/>
              <a:uLnTx/>
              <a:uFillTx/>
              <a:latin typeface="Verdana" pitchFamily="34" charset="0"/>
              <a:ea typeface="Verdana" pitchFamily="34" charset="0"/>
              <a:cs typeface="Verdana" pitchFamily="34" charset="0"/>
            </a:endParaRPr>
          </a:p>
        </p:txBody>
      </p:sp>
    </p:spTree>
    <p:extLst>
      <p:ext uri="{BB962C8B-B14F-4D97-AF65-F5344CB8AC3E}">
        <p14:creationId xmlns:p14="http://schemas.microsoft.com/office/powerpoint/2010/main" val="3396889159"/>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s-ES_tradnl" i="1" dirty="0"/>
              <a:t>Benchmarking</a:t>
            </a:r>
            <a:r>
              <a:rPr lang="es-ES_tradnl" dirty="0"/>
              <a:t> internacional de tiempos</a:t>
            </a:r>
            <a:endParaRPr lang="es-ES" dirty="0">
              <a:solidFill>
                <a:srgbClr val="FF0000"/>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118</a:t>
            </a:fld>
            <a:endParaRPr lang="es-ES"/>
          </a:p>
        </p:txBody>
      </p:sp>
      <p:sp>
        <p:nvSpPr>
          <p:cNvPr id="7"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
        <p:nvSpPr>
          <p:cNvPr id="4" name="Marcador de contenido 3">
            <a:extLst>
              <a:ext uri="{FF2B5EF4-FFF2-40B4-BE49-F238E27FC236}">
                <a16:creationId xmlns:a16="http://schemas.microsoft.com/office/drawing/2014/main" id="{1F26A9A8-6E1A-4A8E-9A8F-C776E76BE477}"/>
              </a:ext>
            </a:extLst>
          </p:cNvPr>
          <p:cNvSpPr>
            <a:spLocks noGrp="1"/>
          </p:cNvSpPr>
          <p:nvPr>
            <p:ph idx="1"/>
          </p:nvPr>
        </p:nvSpPr>
        <p:spPr/>
        <p:txBody>
          <a:bodyPr/>
          <a:lstStyle/>
          <a:p>
            <a:endParaRPr lang="es-ES"/>
          </a:p>
        </p:txBody>
      </p:sp>
      <p:sp>
        <p:nvSpPr>
          <p:cNvPr id="8" name="Content Placeholder 2">
            <a:extLst>
              <a:ext uri="{FF2B5EF4-FFF2-40B4-BE49-F238E27FC236}">
                <a16:creationId xmlns:a16="http://schemas.microsoft.com/office/drawing/2014/main" id="{B282D4D5-49FC-4D96-B28F-A7462E2303A0}"/>
              </a:ext>
            </a:extLst>
          </p:cNvPr>
          <p:cNvSpPr txBox="1">
            <a:spLocks/>
          </p:cNvSpPr>
          <p:nvPr/>
        </p:nvSpPr>
        <p:spPr>
          <a:xfrm>
            <a:off x="370113" y="928670"/>
            <a:ext cx="8382000" cy="5214974"/>
          </a:xfrm>
          <a:prstGeom prst="rect">
            <a:avLst/>
          </a:prstGeom>
          <a:solidFill>
            <a:srgbClr val="F0E0DD"/>
          </a:solidFill>
        </p:spPr>
        <p:txBody>
          <a:bodyPr vert="horz" wrap="square" lIns="91440" tIns="45720" rIns="91440" bIns="45720" rtlCol="0">
            <a:spAutoFit/>
          </a:bodyPr>
          <a:lstStyle>
            <a:lvl1pPr marL="342900" indent="-342900" algn="l" defTabSz="914400" rtl="0" eaLnBrk="1" latinLnBrk="0" hangingPunct="1">
              <a:spcBef>
                <a:spcPts val="600"/>
              </a:spcBef>
              <a:spcAft>
                <a:spcPts val="600"/>
              </a:spcAft>
              <a:buFont typeface="Arial" pitchFamily="34" charset="0"/>
              <a:buNone/>
              <a:defRPr sz="2400" kern="1200">
                <a:solidFill>
                  <a:schemeClr val="tx1"/>
                </a:solidFill>
                <a:latin typeface="Tahoma" pitchFamily="34" charset="0"/>
                <a:ea typeface="Tahoma" pitchFamily="34" charset="0"/>
                <a:cs typeface="Tahoma" pitchFamily="34" charset="0"/>
              </a:defRPr>
            </a:lvl1pPr>
            <a:lvl2pPr marL="742950" indent="-285750" algn="l" defTabSz="914400" rtl="0" eaLnBrk="1" latinLnBrk="0" hangingPunct="1">
              <a:spcBef>
                <a:spcPct val="20000"/>
              </a:spcBef>
              <a:spcAft>
                <a:spcPts val="400"/>
              </a:spcAft>
              <a:buSzPct val="70000"/>
              <a:buFont typeface="Wingdings" pitchFamily="2" charset="2"/>
              <a:buChar char="q"/>
              <a:defRPr sz="2000" kern="1200">
                <a:solidFill>
                  <a:schemeClr val="tx1"/>
                </a:solidFill>
                <a:latin typeface="Tahoma" pitchFamily="34" charset="0"/>
                <a:ea typeface="Tahoma" pitchFamily="34" charset="0"/>
                <a:cs typeface="Tahoma" pitchFamily="34" charset="0"/>
              </a:defRPr>
            </a:lvl2pPr>
            <a:lvl3pPr marL="1143000" indent="-228600" algn="l" defTabSz="914400" rtl="0" eaLnBrk="1" latinLnBrk="0" hangingPunct="1">
              <a:spcBef>
                <a:spcPct val="20000"/>
              </a:spcBef>
              <a:buFont typeface="Wingdings" pitchFamily="2" charset="2"/>
              <a:buChar char="§"/>
              <a:defRPr sz="1600" kern="1200">
                <a:solidFill>
                  <a:schemeClr val="tx1"/>
                </a:solidFill>
                <a:latin typeface="Tahoma" pitchFamily="34" charset="0"/>
                <a:ea typeface="Tahoma" pitchFamily="34" charset="0"/>
                <a:cs typeface="Tahoma" pitchFamily="34" charset="0"/>
              </a:defRPr>
            </a:lvl3pPr>
            <a:lvl4pPr marL="1600200" indent="-228600" algn="l" defTabSz="914400" rtl="0" eaLnBrk="1" latinLnBrk="0" hangingPunct="1">
              <a:spcBef>
                <a:spcPct val="20000"/>
              </a:spcBef>
              <a:buFont typeface="Arial" pitchFamily="34" charset="0"/>
              <a:buChar char="–"/>
              <a:defRPr sz="1400" kern="1200">
                <a:solidFill>
                  <a:schemeClr val="tx1"/>
                </a:solidFill>
                <a:latin typeface="Tahoma" pitchFamily="34" charset="0"/>
                <a:ea typeface="Tahoma" pitchFamily="34" charset="0"/>
                <a:cs typeface="Tahoma" pitchFamily="34" charset="0"/>
              </a:defRPr>
            </a:lvl4pPr>
            <a:lvl5pPr marL="2057400" indent="-228600" algn="l" defTabSz="914400" rtl="0" eaLnBrk="1" latinLnBrk="0" hangingPunct="1">
              <a:spcBef>
                <a:spcPct val="20000"/>
              </a:spcBef>
              <a:buFont typeface="Arial" pitchFamily="34" charset="0"/>
              <a:buChar char="•"/>
              <a:defRPr sz="1200" kern="1200">
                <a:solidFill>
                  <a:schemeClr val="tx1"/>
                </a:solidFill>
                <a:latin typeface="Tahoma" pitchFamily="34" charset="0"/>
                <a:ea typeface="Tahoma" pitchFamily="34" charset="0"/>
                <a:cs typeface="Tahom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r>
              <a:rPr lang="es-ES" sz="1800" dirty="0"/>
              <a:t>En esta sección se presentan los resultados de la </a:t>
            </a:r>
            <a:r>
              <a:rPr lang="es-ES" sz="1800" b="1" dirty="0"/>
              <a:t>comparación</a:t>
            </a:r>
            <a:r>
              <a:rPr lang="es-ES" sz="1800" dirty="0"/>
              <a:t> entre los indicadores de España con los indicadores de un conjunto de países europeos para los mismos ensayos clínicos.</a:t>
            </a:r>
          </a:p>
          <a:p>
            <a:pPr marL="0" indent="0">
              <a:spcBef>
                <a:spcPts val="0"/>
              </a:spcBef>
            </a:pPr>
            <a:r>
              <a:rPr lang="es-ES" sz="1800" dirty="0"/>
              <a:t>Se presentan los resultados a partir de los datos contenidos en </a:t>
            </a:r>
            <a:r>
              <a:rPr lang="es-ES" sz="1800" dirty="0" err="1"/>
              <a:t>BDMetrics</a:t>
            </a:r>
            <a:r>
              <a:rPr lang="es-ES" sz="1800" dirty="0"/>
              <a:t> dentro del Módulo de Benchmarking internacional introducidos por los laboratorios a fecha </a:t>
            </a:r>
            <a:r>
              <a:rPr lang="es-ES" sz="1800" b="1" dirty="0"/>
              <a:t>20/10/2021</a:t>
            </a:r>
            <a:r>
              <a:rPr lang="es-ES" sz="1800" dirty="0"/>
              <a:t>. En este sólo se consideran:</a:t>
            </a:r>
          </a:p>
          <a:p>
            <a:pPr lvl="1">
              <a:spcBef>
                <a:spcPts val="0"/>
              </a:spcBef>
            </a:pPr>
            <a:r>
              <a:rPr lang="es-ES" sz="1600" dirty="0"/>
              <a:t>Ensayos Clínicos de fase II y III con reclutamiento finalizado y que el estudio se hubiera realizado en 3 </a:t>
            </a:r>
            <a:r>
              <a:rPr lang="es-ES" sz="1600" dirty="0" err="1"/>
              <a:t>ó</a:t>
            </a:r>
            <a:r>
              <a:rPr lang="es-ES" sz="1600" dirty="0"/>
              <a:t> más países europeos. </a:t>
            </a:r>
          </a:p>
          <a:p>
            <a:pPr>
              <a:spcBef>
                <a:spcPts val="0"/>
              </a:spcBef>
            </a:pPr>
            <a:r>
              <a:rPr lang="es-ES" sz="1800" dirty="0"/>
              <a:t>En particular se presenta:</a:t>
            </a:r>
          </a:p>
          <a:p>
            <a:pPr lvl="1">
              <a:spcBef>
                <a:spcPts val="0"/>
              </a:spcBef>
            </a:pPr>
            <a:r>
              <a:rPr lang="es-ES" sz="1600" dirty="0"/>
              <a:t>La distribución por fases, áreas terapéuticas y países de la investigación clínica considerada.</a:t>
            </a:r>
          </a:p>
          <a:p>
            <a:pPr lvl="1">
              <a:spcBef>
                <a:spcPts val="0"/>
              </a:spcBef>
            </a:pPr>
            <a:r>
              <a:rPr lang="es-ES" sz="1600" dirty="0"/>
              <a:t>La distribución de centros y pacientes por países.</a:t>
            </a:r>
          </a:p>
          <a:p>
            <a:pPr lvl="1">
              <a:spcBef>
                <a:spcPts val="0"/>
              </a:spcBef>
            </a:pPr>
            <a:r>
              <a:rPr lang="es-ES" sz="1600" b="1" dirty="0"/>
              <a:t>Comparaciones bilaterales </a:t>
            </a:r>
            <a:r>
              <a:rPr lang="es-ES" sz="1600" dirty="0"/>
              <a:t>(País X - España): se compara la mediana de los tiempos empleados en la ejecución de cada una de las fases de un EC para España y para cada uno de los países de la muestra. Siempre se comparan los mejores datos de cada país (por ejemplo, el primer centro en reclutar un paciente)</a:t>
            </a:r>
          </a:p>
          <a:p>
            <a:pPr lvl="1">
              <a:spcBef>
                <a:spcPts val="0"/>
              </a:spcBef>
            </a:pPr>
            <a:r>
              <a:rPr lang="es-ES" sz="1600" dirty="0"/>
              <a:t>La comparación bilateral para la etapa </a:t>
            </a:r>
            <a:r>
              <a:rPr lang="es-ES" sz="1600" i="1" dirty="0" err="1"/>
              <a:t>Initiation</a:t>
            </a:r>
            <a:r>
              <a:rPr lang="es-ES" sz="1600" dirty="0"/>
              <a:t> circunscrita a los ensayos en </a:t>
            </a:r>
            <a:r>
              <a:rPr lang="es-ES" sz="1600" b="1" dirty="0"/>
              <a:t>Oncología.</a:t>
            </a: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Imagen 9">
            <a:extLst>
              <a:ext uri="{FF2B5EF4-FFF2-40B4-BE49-F238E27FC236}">
                <a16:creationId xmlns:a16="http://schemas.microsoft.com/office/drawing/2014/main" id="{94776E02-DF9E-CDDD-026B-2CDBB97D6F78}"/>
              </a:ext>
            </a:extLst>
          </p:cNvPr>
          <p:cNvPicPr>
            <a:picLocks noChangeAspect="1"/>
          </p:cNvPicPr>
          <p:nvPr/>
        </p:nvPicPr>
        <p:blipFill>
          <a:blip r:embed="rId2"/>
          <a:stretch>
            <a:fillRect/>
          </a:stretch>
        </p:blipFill>
        <p:spPr>
          <a:xfrm>
            <a:off x="866657" y="1958401"/>
            <a:ext cx="7636542" cy="3560446"/>
          </a:xfrm>
          <a:prstGeom prst="rect">
            <a:avLst/>
          </a:prstGeom>
        </p:spPr>
      </p:pic>
      <p:sp>
        <p:nvSpPr>
          <p:cNvPr id="2" name="Title 1"/>
          <p:cNvSpPr>
            <a:spLocks noGrp="1"/>
          </p:cNvSpPr>
          <p:nvPr>
            <p:ph type="title"/>
          </p:nvPr>
        </p:nvSpPr>
        <p:spPr/>
        <p:txBody>
          <a:bodyPr/>
          <a:lstStyle/>
          <a:p>
            <a:r>
              <a:rPr lang="es-ES_tradnl" dirty="0"/>
              <a:t>Módulo </a:t>
            </a:r>
            <a:r>
              <a:rPr lang="es-ES_tradnl" i="1" dirty="0"/>
              <a:t>Benchmarking</a:t>
            </a:r>
            <a:r>
              <a:rPr lang="es-ES_tradnl" dirty="0"/>
              <a:t> internacional</a:t>
            </a:r>
            <a:endParaRPr lang="es-ES" dirty="0">
              <a:solidFill>
                <a:srgbClr val="FF0000"/>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119</a:t>
            </a:fld>
            <a:endParaRPr lang="es-ES"/>
          </a:p>
        </p:txBody>
      </p:sp>
      <p:sp>
        <p:nvSpPr>
          <p:cNvPr id="7" name="Rectangle 22"/>
          <p:cNvSpPr txBox="1">
            <a:spLocks noChangeArrowheads="1"/>
          </p:cNvSpPr>
          <p:nvPr/>
        </p:nvSpPr>
        <p:spPr>
          <a:xfrm>
            <a:off x="381000" y="1028700"/>
            <a:ext cx="8382000" cy="461665"/>
          </a:xfrm>
          <a:prstGeom prst="rect">
            <a:avLst/>
          </a:prstGeom>
          <a:noFill/>
          <a:ln/>
        </p:spPr>
        <p:txBody>
          <a:bodyPr vert="horz" lIns="91440" tIns="45720" rIns="91440" bIns="45720" rtlCol="0">
            <a:spAutoFit/>
          </a:bodyPr>
          <a:lstStyle/>
          <a:p>
            <a:pPr marL="342900" marR="0" lvl="0" indent="-34290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4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Contenido del Módulo de </a:t>
            </a:r>
            <a:r>
              <a:rPr kumimoji="0" lang="es-ES_tradnl" sz="2400" b="0" i="1"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Benchmarking</a:t>
            </a:r>
            <a:r>
              <a:rPr kumimoji="0" lang="es-ES_tradnl" sz="24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internacional</a:t>
            </a:r>
          </a:p>
        </p:txBody>
      </p:sp>
      <p:sp>
        <p:nvSpPr>
          <p:cNvPr id="8"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p:cNvGraphicFramePr>
            <a:graphicFrameLocks noGrp="1"/>
          </p:cNvGraphicFramePr>
          <p:nvPr>
            <p:extLst>
              <p:ext uri="{D42A27DB-BD31-4B8C-83A1-F6EECF244321}">
                <p14:modId xmlns:p14="http://schemas.microsoft.com/office/powerpoint/2010/main" val="3628659332"/>
              </p:ext>
            </p:extLst>
          </p:nvPr>
        </p:nvGraphicFramePr>
        <p:xfrm>
          <a:off x="720001" y="1619998"/>
          <a:ext cx="7812439" cy="3609202"/>
        </p:xfrm>
        <a:graphic>
          <a:graphicData uri="http://schemas.openxmlformats.org/drawingml/2006/table">
            <a:tbl>
              <a:tblPr/>
              <a:tblGrid>
                <a:gridCol w="4698112">
                  <a:extLst>
                    <a:ext uri="{9D8B030D-6E8A-4147-A177-3AD203B41FA5}">
                      <a16:colId xmlns:a16="http://schemas.microsoft.com/office/drawing/2014/main" val="545110141"/>
                    </a:ext>
                  </a:extLst>
                </a:gridCol>
                <a:gridCol w="1556741">
                  <a:extLst>
                    <a:ext uri="{9D8B030D-6E8A-4147-A177-3AD203B41FA5}">
                      <a16:colId xmlns:a16="http://schemas.microsoft.com/office/drawing/2014/main" val="706142332"/>
                    </a:ext>
                  </a:extLst>
                </a:gridCol>
                <a:gridCol w="1557586">
                  <a:extLst>
                    <a:ext uri="{9D8B030D-6E8A-4147-A177-3AD203B41FA5}">
                      <a16:colId xmlns:a16="http://schemas.microsoft.com/office/drawing/2014/main" val="76431606"/>
                    </a:ext>
                  </a:extLst>
                </a:gridCol>
              </a:tblGrid>
              <a:tr h="572700">
                <a:tc>
                  <a:txBody>
                    <a:bodyPr/>
                    <a:lstStyle/>
                    <a:p>
                      <a:pPr marL="36195" algn="l">
                        <a:spcAft>
                          <a:spcPts val="0"/>
                        </a:spcAft>
                      </a:pPr>
                      <a:r>
                        <a:rPr lang="es-ES" sz="1400" b="1"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Resumen de casos en Benchmarking International</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w="19050" cap="flat" cmpd="sng" algn="ctr">
                      <a:noFill/>
                      <a:prstDash val="solid"/>
                      <a:round/>
                      <a:headEnd type="none" w="med" len="med"/>
                      <a:tailEnd type="none" w="med" len="med"/>
                    </a:lnL>
                    <a:lnR>
                      <a:noFill/>
                    </a:lnR>
                    <a:lnT w="19050" cap="flat" cmpd="sng" algn="ctr">
                      <a:noFill/>
                      <a:prstDash val="solid"/>
                      <a:round/>
                      <a:headEnd type="none" w="med" len="med"/>
                      <a:tailEnd type="none" w="med" len="med"/>
                    </a:lnT>
                    <a:lnB>
                      <a:noFill/>
                    </a:lnB>
                    <a:lnTlToBr w="12700" cmpd="sng">
                      <a:noFill/>
                      <a:prstDash val="solid"/>
                    </a:lnTlToBr>
                    <a:lnBlToTr w="12700" cmpd="sng">
                      <a:noFill/>
                      <a:prstDash val="solid"/>
                    </a:lnBlToTr>
                    <a:solidFill>
                      <a:srgbClr val="F09686"/>
                    </a:solidFill>
                  </a:tcPr>
                </a:tc>
                <a:tc>
                  <a:txBody>
                    <a:bodyPr/>
                    <a:lstStyle/>
                    <a:p>
                      <a:pPr marR="107950" algn="r">
                        <a:spcAft>
                          <a:spcPts val="0"/>
                        </a:spcAft>
                      </a:pPr>
                      <a:r>
                        <a:rPr lang="es-ES" sz="1400" dirty="0" err="1">
                          <a:solidFill>
                            <a:srgbClr val="FFFFFF"/>
                          </a:solidFill>
                          <a:effectLst/>
                          <a:latin typeface="Verdana" panose="020B0604030504040204" pitchFamily="34" charset="0"/>
                          <a:ea typeface="Times New Roman" panose="02020603050405020304" pitchFamily="18" charset="0"/>
                          <a:cs typeface="Arial" panose="020B0604020202020204" pitchFamily="34" charset="0"/>
                        </a:rPr>
                        <a:t>Nº</a:t>
                      </a:r>
                      <a:r>
                        <a:rPr lang="es-ES" sz="14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 Válidos</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09686"/>
                    </a:solidFill>
                  </a:tcPr>
                </a:tc>
                <a:tc>
                  <a:txBody>
                    <a:bodyPr/>
                    <a:lstStyle/>
                    <a:p>
                      <a:pPr marR="107950" algn="r">
                        <a:spcAft>
                          <a:spcPts val="0"/>
                        </a:spcAft>
                      </a:pPr>
                      <a:r>
                        <a:rPr lang="es-ES" sz="14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Porcentaje</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w="19050" cap="flat" cmpd="sng" algn="ctr">
                      <a:noFill/>
                      <a:prstDash val="solid"/>
                      <a:round/>
                      <a:headEnd type="none" w="med" len="med"/>
                      <a:tailEnd type="none" w="med" len="med"/>
                    </a:lnR>
                    <a:lnT w="1905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F09686"/>
                    </a:solidFill>
                  </a:tcPr>
                </a:tc>
                <a:extLst>
                  <a:ext uri="{0D108BD9-81ED-4DB2-BD59-A6C34878D82A}">
                    <a16:rowId xmlns:a16="http://schemas.microsoft.com/office/drawing/2014/main" val="3973687173"/>
                  </a:ext>
                </a:extLst>
              </a:tr>
              <a:tr h="433786">
                <a:tc>
                  <a:txBody>
                    <a:bodyPr/>
                    <a:lstStyle/>
                    <a:p>
                      <a:pPr marL="36195" algn="l" defTabSz="914400" rtl="0" eaLnBrk="1" fontAlgn="b" latinLnBrk="0" hangingPunct="1">
                        <a:spcAft>
                          <a:spcPts val="0"/>
                        </a:spcAft>
                      </a:pPr>
                      <a:r>
                        <a:rPr lang="es-ES" sz="1400" kern="1200" dirty="0" err="1">
                          <a:solidFill>
                            <a:srgbClr val="FFFFFF"/>
                          </a:solidFill>
                          <a:effectLst/>
                          <a:latin typeface="Verdana" panose="020B0604030504040204" pitchFamily="34" charset="0"/>
                          <a:ea typeface="+mn-ea"/>
                          <a:cs typeface="Arial" panose="020B0604020202020204" pitchFamily="34" charset="0"/>
                        </a:rPr>
                        <a:t>Nº</a:t>
                      </a:r>
                      <a:r>
                        <a:rPr lang="es-ES" sz="1400" kern="1200" dirty="0">
                          <a:solidFill>
                            <a:srgbClr val="FFFFFF"/>
                          </a:solidFill>
                          <a:effectLst/>
                          <a:latin typeface="Verdana" panose="020B0604030504040204" pitchFamily="34" charset="0"/>
                          <a:ea typeface="+mn-ea"/>
                          <a:cs typeface="Arial" panose="020B0604020202020204" pitchFamily="34" charset="0"/>
                        </a:rPr>
                        <a:t> Total de datos</a:t>
                      </a:r>
                    </a:p>
                  </a:txBody>
                  <a:tcPr marL="9525" marR="9525" marT="9525" marB="0" anchor="b">
                    <a:lnL w="1905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rgbClr val="579CAD"/>
                    </a:solidFill>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7.545</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100,0%</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376779308"/>
                  </a:ext>
                </a:extLst>
              </a:tr>
              <a:tr h="433786">
                <a:tc>
                  <a:txBody>
                    <a:bodyPr/>
                    <a:lstStyle/>
                    <a:p>
                      <a:pPr marL="36195" algn="l" defTabSz="914400" rtl="0" eaLnBrk="1" fontAlgn="b" latinLnBrk="0" hangingPunct="1">
                        <a:spcAft>
                          <a:spcPts val="0"/>
                        </a:spcAft>
                      </a:pPr>
                      <a:r>
                        <a:rPr lang="en-US" sz="1400" kern="1200" dirty="0">
                          <a:solidFill>
                            <a:srgbClr val="FFFFFF"/>
                          </a:solidFill>
                          <a:effectLst/>
                          <a:latin typeface="Verdana" panose="020B0604030504040204" pitchFamily="34" charset="0"/>
                          <a:ea typeface="+mn-ea"/>
                          <a:cs typeface="Arial" panose="020B0604020202020204" pitchFamily="34" charset="0"/>
                        </a:rPr>
                        <a:t>KPI1 Final Study Protocol Available</a:t>
                      </a:r>
                    </a:p>
                  </a:txBody>
                  <a:tcPr marL="9525" marR="9525" marT="9525" marB="0" anchor="b">
                    <a:lnL w="1905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rgbClr val="579CAD"/>
                    </a:solidFill>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6.538</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86,7%</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192036944"/>
                  </a:ext>
                </a:extLst>
              </a:tr>
              <a:tr h="433786">
                <a:tc>
                  <a:txBody>
                    <a:bodyPr/>
                    <a:lstStyle/>
                    <a:p>
                      <a:pPr marL="36195" algn="l" defTabSz="914400" rtl="0" eaLnBrk="1" fontAlgn="b" latinLnBrk="0" hangingPunct="1">
                        <a:spcAft>
                          <a:spcPts val="0"/>
                        </a:spcAft>
                      </a:pPr>
                      <a:r>
                        <a:rPr lang="es-ES" sz="1400" kern="1200" dirty="0">
                          <a:solidFill>
                            <a:srgbClr val="FFFFFF"/>
                          </a:solidFill>
                          <a:effectLst/>
                          <a:latin typeface="Verdana" panose="020B0604030504040204" pitchFamily="34" charset="0"/>
                          <a:ea typeface="+mn-ea"/>
                          <a:cs typeface="Arial" panose="020B0604020202020204" pitchFamily="34" charset="0"/>
                        </a:rPr>
                        <a:t>KPI2 IRB/EC </a:t>
                      </a:r>
                      <a:r>
                        <a:rPr lang="es-ES" sz="1400" kern="1200" dirty="0" err="1">
                          <a:solidFill>
                            <a:srgbClr val="FFFFFF"/>
                          </a:solidFill>
                          <a:effectLst/>
                          <a:latin typeface="Verdana" panose="020B0604030504040204" pitchFamily="34" charset="0"/>
                          <a:ea typeface="+mn-ea"/>
                          <a:cs typeface="Arial" panose="020B0604020202020204" pitchFamily="34" charset="0"/>
                        </a:rPr>
                        <a:t>Approval</a:t>
                      </a:r>
                      <a:endParaRPr lang="es-ES" sz="1400" kern="1200" dirty="0">
                        <a:solidFill>
                          <a:srgbClr val="FFFFFF"/>
                        </a:solidFill>
                        <a:effectLst/>
                        <a:latin typeface="Verdana" panose="020B0604030504040204" pitchFamily="34" charset="0"/>
                        <a:ea typeface="+mn-ea"/>
                        <a:cs typeface="Arial" panose="020B0604020202020204" pitchFamily="34" charset="0"/>
                      </a:endParaRPr>
                    </a:p>
                  </a:txBody>
                  <a:tcPr marL="9525" marR="9525" marT="9525" marB="0" anchor="b">
                    <a:lnL w="1905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rgbClr val="579CAD"/>
                    </a:solidFill>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6.087</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80,7%</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9079649"/>
                  </a:ext>
                </a:extLst>
              </a:tr>
              <a:tr h="433786">
                <a:tc>
                  <a:txBody>
                    <a:bodyPr/>
                    <a:lstStyle/>
                    <a:p>
                      <a:pPr marL="36195" algn="l" defTabSz="914400" rtl="0" eaLnBrk="1" fontAlgn="b" latinLnBrk="0" hangingPunct="1">
                        <a:spcAft>
                          <a:spcPts val="0"/>
                        </a:spcAft>
                      </a:pPr>
                      <a:r>
                        <a:rPr lang="es-ES" sz="1400" kern="1200" dirty="0">
                          <a:solidFill>
                            <a:srgbClr val="FFFFFF"/>
                          </a:solidFill>
                          <a:effectLst/>
                          <a:latin typeface="Verdana" panose="020B0604030504040204" pitchFamily="34" charset="0"/>
                          <a:ea typeface="+mn-ea"/>
                          <a:cs typeface="Arial" panose="020B0604020202020204" pitchFamily="34" charset="0"/>
                        </a:rPr>
                        <a:t>KPI3 </a:t>
                      </a:r>
                      <a:r>
                        <a:rPr lang="es-ES" sz="1400" kern="1200" dirty="0" err="1">
                          <a:solidFill>
                            <a:srgbClr val="FFFFFF"/>
                          </a:solidFill>
                          <a:effectLst/>
                          <a:latin typeface="Verdana" panose="020B0604030504040204" pitchFamily="34" charset="0"/>
                          <a:ea typeface="+mn-ea"/>
                          <a:cs typeface="Arial" panose="020B0604020202020204" pitchFamily="34" charset="0"/>
                        </a:rPr>
                        <a:t>First</a:t>
                      </a:r>
                      <a:r>
                        <a:rPr lang="es-ES" sz="1400" kern="1200" dirty="0">
                          <a:solidFill>
                            <a:srgbClr val="FFFFFF"/>
                          </a:solidFill>
                          <a:effectLst/>
                          <a:latin typeface="Verdana" panose="020B0604030504040204" pitchFamily="34" charset="0"/>
                          <a:ea typeface="+mn-ea"/>
                          <a:cs typeface="Arial" panose="020B0604020202020204" pitchFamily="34" charset="0"/>
                        </a:rPr>
                        <a:t> </a:t>
                      </a:r>
                      <a:r>
                        <a:rPr lang="es-ES" sz="1400" kern="1200" dirty="0" err="1">
                          <a:solidFill>
                            <a:srgbClr val="FFFFFF"/>
                          </a:solidFill>
                          <a:effectLst/>
                          <a:latin typeface="Verdana" panose="020B0604030504040204" pitchFamily="34" charset="0"/>
                          <a:ea typeface="+mn-ea"/>
                          <a:cs typeface="Arial" panose="020B0604020202020204" pitchFamily="34" charset="0"/>
                        </a:rPr>
                        <a:t>Initiation</a:t>
                      </a:r>
                      <a:r>
                        <a:rPr lang="es-ES" sz="1400" kern="1200" dirty="0">
                          <a:solidFill>
                            <a:srgbClr val="FFFFFF"/>
                          </a:solidFill>
                          <a:effectLst/>
                          <a:latin typeface="Verdana" panose="020B0604030504040204" pitchFamily="34" charset="0"/>
                          <a:ea typeface="+mn-ea"/>
                          <a:cs typeface="Arial" panose="020B0604020202020204" pitchFamily="34" charset="0"/>
                        </a:rPr>
                        <a:t> </a:t>
                      </a:r>
                      <a:r>
                        <a:rPr lang="es-ES" sz="1400" kern="1200" dirty="0" err="1">
                          <a:solidFill>
                            <a:srgbClr val="FFFFFF"/>
                          </a:solidFill>
                          <a:effectLst/>
                          <a:latin typeface="Verdana" panose="020B0604030504040204" pitchFamily="34" charset="0"/>
                          <a:ea typeface="+mn-ea"/>
                          <a:cs typeface="Arial" panose="020B0604020202020204" pitchFamily="34" charset="0"/>
                        </a:rPr>
                        <a:t>Visit</a:t>
                      </a:r>
                      <a:endParaRPr lang="es-ES" sz="1400" kern="1200" dirty="0">
                        <a:solidFill>
                          <a:srgbClr val="FFFFFF"/>
                        </a:solidFill>
                        <a:effectLst/>
                        <a:latin typeface="Verdana" panose="020B0604030504040204" pitchFamily="34" charset="0"/>
                        <a:ea typeface="+mn-ea"/>
                        <a:cs typeface="Arial" panose="020B0604020202020204" pitchFamily="34" charset="0"/>
                      </a:endParaRPr>
                    </a:p>
                  </a:txBody>
                  <a:tcPr marL="9525" marR="9525" marT="9525" marB="0" anchor="b">
                    <a:lnL w="1905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rgbClr val="579CAD"/>
                    </a:solidFill>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5.175</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68,6%</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688944230"/>
                  </a:ext>
                </a:extLst>
              </a:tr>
              <a:tr h="433786">
                <a:tc>
                  <a:txBody>
                    <a:bodyPr/>
                    <a:lstStyle/>
                    <a:p>
                      <a:pPr marL="36195" algn="l" defTabSz="914400" rtl="0" eaLnBrk="1" fontAlgn="b" latinLnBrk="0" hangingPunct="1">
                        <a:spcAft>
                          <a:spcPts val="0"/>
                        </a:spcAft>
                      </a:pPr>
                      <a:r>
                        <a:rPr lang="en-US" sz="1400" kern="1200" dirty="0">
                          <a:solidFill>
                            <a:srgbClr val="FFFFFF"/>
                          </a:solidFill>
                          <a:effectLst/>
                          <a:latin typeface="Verdana" panose="020B0604030504040204" pitchFamily="34" charset="0"/>
                          <a:ea typeface="+mn-ea"/>
                          <a:cs typeface="Arial" panose="020B0604020202020204" pitchFamily="34" charset="0"/>
                        </a:rPr>
                        <a:t>KPI4 FPI (First Patient In)</a:t>
                      </a:r>
                    </a:p>
                  </a:txBody>
                  <a:tcPr marL="9525" marR="9525" marT="9525" marB="0" anchor="b">
                    <a:lnL w="1905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rgbClr val="579CAD"/>
                    </a:solidFill>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7.107</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94,2%</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820425255"/>
                  </a:ext>
                </a:extLst>
              </a:tr>
              <a:tr h="433786">
                <a:tc>
                  <a:txBody>
                    <a:bodyPr/>
                    <a:lstStyle/>
                    <a:p>
                      <a:pPr marL="36195" algn="l" defTabSz="914400" rtl="0" eaLnBrk="1" fontAlgn="b" latinLnBrk="0" hangingPunct="1">
                        <a:spcAft>
                          <a:spcPts val="0"/>
                        </a:spcAft>
                      </a:pPr>
                      <a:r>
                        <a:rPr lang="es-ES" sz="1400" kern="1200" dirty="0">
                          <a:solidFill>
                            <a:srgbClr val="FFFFFF"/>
                          </a:solidFill>
                          <a:effectLst/>
                          <a:latin typeface="Verdana" panose="020B0604030504040204" pitchFamily="34" charset="0"/>
                          <a:ea typeface="+mn-ea"/>
                          <a:cs typeface="Arial" panose="020B0604020202020204" pitchFamily="34" charset="0"/>
                        </a:rPr>
                        <a:t>KPI5 Centros participantes</a:t>
                      </a:r>
                    </a:p>
                  </a:txBody>
                  <a:tcPr marL="9525" marR="9525" marT="9525" marB="0" anchor="b">
                    <a:lnL w="1905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a:noFill/>
                    </a:lnB>
                    <a:lnTlToBr w="12700" cmpd="sng">
                      <a:noFill/>
                      <a:prstDash val="solid"/>
                    </a:lnTlToBr>
                    <a:lnBlToTr w="12700" cmpd="sng">
                      <a:noFill/>
                      <a:prstDash val="solid"/>
                    </a:lnBlToTr>
                    <a:solidFill>
                      <a:srgbClr val="579CAD"/>
                    </a:solidFill>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7.522</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99,7%</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92978818"/>
                  </a:ext>
                </a:extLst>
              </a:tr>
              <a:tr h="433786">
                <a:tc>
                  <a:txBody>
                    <a:bodyPr/>
                    <a:lstStyle/>
                    <a:p>
                      <a:pPr marL="36195" algn="l" defTabSz="914400" rtl="0" eaLnBrk="1" fontAlgn="b" latinLnBrk="0" hangingPunct="1">
                        <a:spcAft>
                          <a:spcPts val="0"/>
                        </a:spcAft>
                      </a:pPr>
                      <a:r>
                        <a:rPr lang="es-ES" sz="1400" kern="1200" dirty="0">
                          <a:solidFill>
                            <a:srgbClr val="FFFFFF"/>
                          </a:solidFill>
                          <a:effectLst/>
                          <a:latin typeface="Verdana" panose="020B0604030504040204" pitchFamily="34" charset="0"/>
                          <a:ea typeface="+mn-ea"/>
                          <a:cs typeface="Arial" panose="020B0604020202020204" pitchFamily="34" charset="0"/>
                        </a:rPr>
                        <a:t>KPI6 Pacientes reclutados</a:t>
                      </a:r>
                    </a:p>
                  </a:txBody>
                  <a:tcPr marL="9525" marR="9525" marT="9525" marB="0" anchor="b">
                    <a:lnL w="19050" cap="flat" cmpd="sng" algn="ctr">
                      <a:noFill/>
                      <a:prstDash val="solid"/>
                      <a:round/>
                      <a:headEnd type="none" w="med" len="med"/>
                      <a:tailEnd type="none" w="med" len="med"/>
                    </a:lnL>
                    <a:lnR w="12700" cap="flat" cmpd="sng" algn="ctr">
                      <a:noFill/>
                      <a:prstDash val="solid"/>
                      <a:round/>
                      <a:headEnd type="none" w="med" len="med"/>
                      <a:tailEnd type="none" w="med" len="med"/>
                    </a:lnR>
                    <a:lnT>
                      <a:noFill/>
                    </a:lnT>
                    <a:lnB w="19050" cap="flat" cmpd="sng" algn="ctr">
                      <a:noFill/>
                      <a:prstDash val="solid"/>
                      <a:round/>
                      <a:headEnd type="none" w="med" len="med"/>
                      <a:tailEnd type="none" w="med" len="med"/>
                    </a:lnB>
                    <a:lnTlToBr w="12700" cmpd="sng">
                      <a:noFill/>
                      <a:prstDash val="solid"/>
                    </a:lnTlToBr>
                    <a:lnBlToTr w="12700" cmpd="sng">
                      <a:noFill/>
                      <a:prstDash val="solid"/>
                    </a:lnBlToTr>
                    <a:solidFill>
                      <a:srgbClr val="579CAD"/>
                    </a:solidFill>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7.500</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71755" algn="r" defTabSz="914400" rtl="0" eaLnBrk="1" fontAlgn="b" latinLnBrk="0" hangingPunct="1">
                        <a:spcAft>
                          <a:spcPts val="0"/>
                        </a:spcAft>
                      </a:pPr>
                      <a:r>
                        <a:rPr lang="es-ES" sz="1400" kern="1200" dirty="0">
                          <a:solidFill>
                            <a:schemeClr val="tx1"/>
                          </a:solidFill>
                          <a:effectLst/>
                          <a:latin typeface="Verdana" panose="020B0604030504040204" pitchFamily="34" charset="0"/>
                          <a:ea typeface="+mn-ea"/>
                          <a:cs typeface="Arial" panose="020B0604020202020204" pitchFamily="34" charset="0"/>
                        </a:rPr>
                        <a:t>99,4%</a:t>
                      </a:r>
                    </a:p>
                  </a:txBody>
                  <a:tcPr marL="9525" marR="9525" marT="9525" marB="0" anchor="b">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687136266"/>
                  </a:ext>
                </a:extLst>
              </a:tr>
            </a:tbl>
          </a:graphicData>
        </a:graphic>
      </p:graphicFrame>
      <p:sp>
        <p:nvSpPr>
          <p:cNvPr id="2" name="Title 1"/>
          <p:cNvSpPr>
            <a:spLocks noGrp="1"/>
          </p:cNvSpPr>
          <p:nvPr>
            <p:ph type="title"/>
          </p:nvPr>
        </p:nvSpPr>
        <p:spPr/>
        <p:txBody>
          <a:bodyPr/>
          <a:lstStyle/>
          <a:p>
            <a:r>
              <a:rPr lang="es-ES_tradnl" dirty="0">
                <a:solidFill>
                  <a:schemeClr val="tx1"/>
                </a:solidFill>
              </a:rPr>
              <a:t>Módulo </a:t>
            </a:r>
            <a:r>
              <a:rPr lang="es-ES_tradnl" i="1" dirty="0">
                <a:solidFill>
                  <a:schemeClr val="tx1"/>
                </a:solidFill>
              </a:rPr>
              <a:t>Benchmarking</a:t>
            </a:r>
            <a:r>
              <a:rPr lang="es-ES_tradnl" dirty="0">
                <a:solidFill>
                  <a:schemeClr val="tx1"/>
                </a:solidFill>
              </a:rPr>
              <a:t> internacional</a:t>
            </a:r>
            <a:endParaRPr lang="es-ES" dirty="0">
              <a:solidFill>
                <a:schemeClr val="tx1"/>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120</a:t>
            </a:fld>
            <a:endParaRPr lang="es-ES"/>
          </a:p>
        </p:txBody>
      </p:sp>
      <p:sp>
        <p:nvSpPr>
          <p:cNvPr id="6" name="Rectangle 1028"/>
          <p:cNvSpPr>
            <a:spLocks noChangeArrowheads="1"/>
          </p:cNvSpPr>
          <p:nvPr/>
        </p:nvSpPr>
        <p:spPr bwMode="auto">
          <a:xfrm>
            <a:off x="381000" y="1003300"/>
            <a:ext cx="8382000" cy="461665"/>
          </a:xfrm>
          <a:prstGeom prst="rect">
            <a:avLst/>
          </a:prstGeom>
          <a:noFill/>
          <a:ln w="9525">
            <a:noFill/>
            <a:miter lim="800000"/>
            <a:headEnd/>
            <a:tailEnd/>
          </a:ln>
          <a:effectLst/>
        </p:spPr>
        <p:txBody>
          <a:bodyPr>
            <a:spAutoFit/>
          </a:bodyPr>
          <a:lstStyle/>
          <a:p>
            <a:pPr eaLnBrk="0" hangingPunct="0">
              <a:spcBef>
                <a:spcPct val="30000"/>
              </a:spcBef>
              <a:spcAft>
                <a:spcPct val="30000"/>
              </a:spcAft>
              <a:buSzPct val="75000"/>
              <a:buFont typeface="Wingdings" pitchFamily="2" charset="2"/>
              <a:buNone/>
            </a:pPr>
            <a:r>
              <a:rPr lang="es-ES" sz="2400" dirty="0">
                <a:solidFill>
                  <a:srgbClr val="2D2323"/>
                </a:solidFill>
                <a:latin typeface="Tahoma" pitchFamily="34" charset="0"/>
              </a:rPr>
              <a:t>Resumen de casos incluidos en la muestra</a:t>
            </a:r>
          </a:p>
        </p:txBody>
      </p:sp>
      <p:sp>
        <p:nvSpPr>
          <p:cNvPr id="8" name="Rectangle 1029"/>
          <p:cNvSpPr>
            <a:spLocks noChangeArrowheads="1"/>
          </p:cNvSpPr>
          <p:nvPr/>
        </p:nvSpPr>
        <p:spPr bwMode="auto">
          <a:xfrm>
            <a:off x="357158" y="5376882"/>
            <a:ext cx="8420100" cy="707886"/>
          </a:xfrm>
          <a:prstGeom prst="rect">
            <a:avLst/>
          </a:prstGeom>
          <a:noFill/>
          <a:ln w="9525">
            <a:noFill/>
            <a:miter lim="800000"/>
            <a:headEnd/>
            <a:tailEnd/>
          </a:ln>
          <a:effectLst/>
        </p:spPr>
        <p:txBody>
          <a:bodyPr>
            <a:spAutoFit/>
          </a:bodyPr>
          <a:lstStyle/>
          <a:p>
            <a:pPr eaLnBrk="0" hangingPunct="0">
              <a:spcBef>
                <a:spcPct val="30000"/>
              </a:spcBef>
              <a:spcAft>
                <a:spcPct val="30000"/>
              </a:spcAft>
              <a:buSzPct val="75000"/>
              <a:buFont typeface="Wingdings" pitchFamily="2" charset="2"/>
              <a:buNone/>
            </a:pPr>
            <a:r>
              <a:rPr lang="es-ES" sz="2000" dirty="0">
                <a:solidFill>
                  <a:srgbClr val="2D2323"/>
                </a:solidFill>
                <a:latin typeface="Tahoma" pitchFamily="34" charset="0"/>
              </a:rPr>
              <a:t>Es de destacar la elevada compleción de la muestra obtenida en la mayoría de los indicadores</a:t>
            </a:r>
            <a:r>
              <a:rPr lang="es-ES_tradnl" sz="2000" dirty="0">
                <a:solidFill>
                  <a:srgbClr val="2D2323"/>
                </a:solidFill>
                <a:latin typeface="Tahoma" pitchFamily="34" charset="0"/>
              </a:rPr>
              <a:t>, salvo en el KPI3 </a:t>
            </a:r>
            <a:r>
              <a:rPr lang="es-ES_tradnl" sz="2000" dirty="0" err="1">
                <a:solidFill>
                  <a:srgbClr val="2D2323"/>
                </a:solidFill>
                <a:latin typeface="Tahoma" pitchFamily="34" charset="0"/>
              </a:rPr>
              <a:t>First</a:t>
            </a:r>
            <a:r>
              <a:rPr lang="es-ES_tradnl" sz="2000" dirty="0">
                <a:solidFill>
                  <a:srgbClr val="2D2323"/>
                </a:solidFill>
                <a:latin typeface="Tahoma" pitchFamily="34" charset="0"/>
              </a:rPr>
              <a:t> </a:t>
            </a:r>
            <a:r>
              <a:rPr lang="es-ES_tradnl" sz="2000" dirty="0" err="1">
                <a:solidFill>
                  <a:srgbClr val="2D2323"/>
                </a:solidFill>
                <a:latin typeface="Tahoma" pitchFamily="34" charset="0"/>
              </a:rPr>
              <a:t>Initiation</a:t>
            </a:r>
            <a:r>
              <a:rPr lang="es-ES_tradnl" sz="2000" dirty="0">
                <a:solidFill>
                  <a:srgbClr val="2D2323"/>
                </a:solidFill>
                <a:latin typeface="Tahoma" pitchFamily="34" charset="0"/>
              </a:rPr>
              <a:t> </a:t>
            </a:r>
            <a:r>
              <a:rPr lang="es-ES_tradnl" sz="2000" dirty="0" err="1">
                <a:solidFill>
                  <a:srgbClr val="2D2323"/>
                </a:solidFill>
                <a:latin typeface="Tahoma" pitchFamily="34" charset="0"/>
              </a:rPr>
              <a:t>Visit</a:t>
            </a:r>
            <a:r>
              <a:rPr lang="es-ES_tradnl" sz="2000" dirty="0">
                <a:solidFill>
                  <a:srgbClr val="2D2323"/>
                </a:solidFill>
                <a:latin typeface="Tahoma" pitchFamily="34" charset="0"/>
              </a:rPr>
              <a:t>.</a:t>
            </a:r>
          </a:p>
        </p:txBody>
      </p:sp>
      <p:sp>
        <p:nvSpPr>
          <p:cNvPr id="9" name="AutoShape 1030"/>
          <p:cNvSpPr>
            <a:spLocks noChangeArrowheads="1"/>
          </p:cNvSpPr>
          <p:nvPr/>
        </p:nvSpPr>
        <p:spPr bwMode="auto">
          <a:xfrm>
            <a:off x="539552" y="3528241"/>
            <a:ext cx="8136904" cy="404815"/>
          </a:xfrm>
          <a:prstGeom prst="roundRect">
            <a:avLst>
              <a:gd name="adj" fmla="val 16667"/>
            </a:avLst>
          </a:prstGeom>
          <a:noFill/>
          <a:ln w="19050">
            <a:solidFill>
              <a:srgbClr val="FF0000"/>
            </a:solidFill>
            <a:round/>
            <a:headEnd/>
            <a:tailEnd/>
          </a:ln>
          <a:effectLst/>
        </p:spPr>
        <p:txBody>
          <a:bodyPr wrap="none" anchor="ctr"/>
          <a:lstStyle/>
          <a:p>
            <a:endParaRPr lang="es-ES"/>
          </a:p>
        </p:txBody>
      </p:sp>
      <p:sp>
        <p:nvSpPr>
          <p:cNvPr id="10"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solidFill>
                  <a:schemeClr val="tx1"/>
                </a:solidFill>
              </a:rPr>
              <a:t>Módulo </a:t>
            </a:r>
            <a:r>
              <a:rPr lang="es-ES_tradnl" i="1" dirty="0">
                <a:solidFill>
                  <a:schemeClr val="tx1"/>
                </a:solidFill>
              </a:rPr>
              <a:t>Benchmarking</a:t>
            </a:r>
            <a:r>
              <a:rPr lang="es-ES_tradnl" dirty="0">
                <a:solidFill>
                  <a:schemeClr val="tx1"/>
                </a:solidFill>
              </a:rPr>
              <a:t> internacional</a:t>
            </a:r>
            <a:endParaRPr lang="es-ES" dirty="0">
              <a:solidFill>
                <a:schemeClr val="tx1"/>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121</a:t>
            </a:fld>
            <a:endParaRPr lang="es-ES"/>
          </a:p>
        </p:txBody>
      </p:sp>
      <p:sp>
        <p:nvSpPr>
          <p:cNvPr id="6" name="Rectangle 3"/>
          <p:cNvSpPr txBox="1">
            <a:spLocks noChangeArrowheads="1"/>
          </p:cNvSpPr>
          <p:nvPr/>
        </p:nvSpPr>
        <p:spPr>
          <a:xfrm>
            <a:off x="5004048" y="1196752"/>
            <a:ext cx="3895447" cy="1015663"/>
          </a:xfrm>
          <a:prstGeom prst="rect">
            <a:avLst/>
          </a:prstGeom>
          <a:solidFill>
            <a:schemeClr val="bg1">
              <a:lumMod val="95000"/>
            </a:schemeClr>
          </a:solidFill>
        </p:spPr>
        <p:txBody>
          <a:bodyPr vert="horz" wrap="square" lIns="91440" tIns="45720" rIns="91440" bIns="45720" rtlCol="0">
            <a:spAutoFit/>
          </a:bodyPr>
          <a:lstStyle/>
          <a:p>
            <a:pPr marR="0" lvl="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Distribución de los ensayos en países (ECP) por fases y áreas terapéuticas</a:t>
            </a:r>
            <a:endParaRPr kumimoji="0" lang="es-ES"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p:txBody>
      </p:sp>
      <p:graphicFrame>
        <p:nvGraphicFramePr>
          <p:cNvPr id="4" name="Tabla 3"/>
          <p:cNvGraphicFramePr>
            <a:graphicFrameLocks noGrp="1"/>
          </p:cNvGraphicFramePr>
          <p:nvPr>
            <p:extLst>
              <p:ext uri="{D42A27DB-BD31-4B8C-83A1-F6EECF244321}">
                <p14:modId xmlns:p14="http://schemas.microsoft.com/office/powerpoint/2010/main" val="2194101366"/>
              </p:ext>
            </p:extLst>
          </p:nvPr>
        </p:nvGraphicFramePr>
        <p:xfrm>
          <a:off x="4719600" y="2520001"/>
          <a:ext cx="4179896" cy="1437190"/>
        </p:xfrm>
        <a:graphic>
          <a:graphicData uri="http://schemas.openxmlformats.org/drawingml/2006/table">
            <a:tbl>
              <a:tblPr/>
              <a:tblGrid>
                <a:gridCol w="1281040">
                  <a:extLst>
                    <a:ext uri="{9D8B030D-6E8A-4147-A177-3AD203B41FA5}">
                      <a16:colId xmlns:a16="http://schemas.microsoft.com/office/drawing/2014/main" val="12745912"/>
                    </a:ext>
                  </a:extLst>
                </a:gridCol>
                <a:gridCol w="1449428">
                  <a:extLst>
                    <a:ext uri="{9D8B030D-6E8A-4147-A177-3AD203B41FA5}">
                      <a16:colId xmlns:a16="http://schemas.microsoft.com/office/drawing/2014/main" val="4209266436"/>
                    </a:ext>
                  </a:extLst>
                </a:gridCol>
                <a:gridCol w="1449428">
                  <a:extLst>
                    <a:ext uri="{9D8B030D-6E8A-4147-A177-3AD203B41FA5}">
                      <a16:colId xmlns:a16="http://schemas.microsoft.com/office/drawing/2014/main" val="1987083072"/>
                    </a:ext>
                  </a:extLst>
                </a:gridCol>
              </a:tblGrid>
              <a:tr h="477346">
                <a:tc>
                  <a:txBody>
                    <a:bodyPr/>
                    <a:lstStyle/>
                    <a:p>
                      <a:pPr marL="36195" algn="l">
                        <a:spcAft>
                          <a:spcPts val="0"/>
                        </a:spcAft>
                      </a:pPr>
                      <a:r>
                        <a:rPr lang="es-ES" sz="1400"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R="71755" algn="r">
                        <a:spcAft>
                          <a:spcPts val="0"/>
                        </a:spcAft>
                      </a:pPr>
                      <a:r>
                        <a:rPr lang="es-ES" sz="14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Nº ECP</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solidFill>
                      <a:srgbClr val="F09686"/>
                    </a:solidFill>
                  </a:tcPr>
                </a:tc>
                <a:tc>
                  <a:txBody>
                    <a:bodyPr/>
                    <a:lstStyle/>
                    <a:p>
                      <a:pPr marR="71755" algn="r">
                        <a:spcAft>
                          <a:spcPts val="0"/>
                        </a:spcAft>
                      </a:pPr>
                      <a:r>
                        <a:rPr lang="es-ES" sz="14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Porcentaje</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solidFill>
                      <a:srgbClr val="F09686"/>
                    </a:solidFill>
                  </a:tcPr>
                </a:tc>
                <a:extLst>
                  <a:ext uri="{0D108BD9-81ED-4DB2-BD59-A6C34878D82A}">
                    <a16:rowId xmlns:a16="http://schemas.microsoft.com/office/drawing/2014/main" val="1366679659"/>
                  </a:ext>
                </a:extLst>
              </a:tr>
              <a:tr h="479922">
                <a:tc>
                  <a:txBody>
                    <a:bodyPr/>
                    <a:lstStyle/>
                    <a:p>
                      <a:pPr marL="0" algn="l" defTabSz="914400" rtl="0" eaLnBrk="1" fontAlgn="b" latinLnBrk="0" hangingPunct="1">
                        <a:spcAft>
                          <a:spcPts val="0"/>
                        </a:spcAft>
                      </a:pPr>
                      <a:r>
                        <a:rPr lang="es-ES" sz="1400" kern="1200" dirty="0">
                          <a:solidFill>
                            <a:srgbClr val="FFFFFF"/>
                          </a:solidFill>
                          <a:effectLst/>
                          <a:latin typeface="Verdana" panose="020B0604030504040204" pitchFamily="34" charset="0"/>
                          <a:ea typeface="+mn-ea"/>
                          <a:cs typeface="Arial" panose="020B0604020202020204" pitchFamily="34" charset="0"/>
                        </a:rPr>
                        <a:t>Fase II</a:t>
                      </a:r>
                    </a:p>
                  </a:txBody>
                  <a:tcPr marL="9525" marR="9525" marT="9525" marB="0" anchor="b">
                    <a:lnL>
                      <a:noFill/>
                    </a:lnL>
                    <a:lnR>
                      <a:noFill/>
                    </a:lnR>
                    <a:lnT>
                      <a:noFill/>
                    </a:lnT>
                    <a:lnB>
                      <a:noFill/>
                    </a:lnB>
                    <a:solidFill>
                      <a:srgbClr val="579CAD"/>
                    </a:solidFill>
                  </a:tcPr>
                </a:tc>
                <a:tc>
                  <a:txBody>
                    <a:bodyPr/>
                    <a:lstStyle/>
                    <a:p>
                      <a:pPr marL="0" marR="71755" algn="r" defTabSz="914400" rtl="0" eaLnBrk="1" fontAlgn="b" latinLnBrk="0" hangingPunct="1">
                        <a:spcAft>
                          <a:spcPts val="0"/>
                        </a:spcAft>
                      </a:pPr>
                      <a:r>
                        <a:rPr lang="es-ES" sz="1400" kern="1200" dirty="0">
                          <a:solidFill>
                            <a:srgbClr val="000000"/>
                          </a:solidFill>
                          <a:effectLst/>
                          <a:latin typeface="Verdana" panose="020B0604030504040204" pitchFamily="34" charset="0"/>
                          <a:ea typeface="+mn-ea"/>
                          <a:cs typeface="Arial" panose="020B0604020202020204" pitchFamily="34" charset="0"/>
                        </a:rPr>
                        <a:t>2.496</a:t>
                      </a:r>
                    </a:p>
                  </a:txBody>
                  <a:tcPr marL="9525" marR="9525" marT="9525" marB="0" anchor="b">
                    <a:lnL>
                      <a:noFill/>
                    </a:lnL>
                    <a:lnR>
                      <a:noFill/>
                    </a:lnR>
                    <a:lnT>
                      <a:noFill/>
                    </a:lnT>
                    <a:lnB>
                      <a:noFill/>
                    </a:lnB>
                  </a:tcPr>
                </a:tc>
                <a:tc>
                  <a:txBody>
                    <a:bodyPr/>
                    <a:lstStyle/>
                    <a:p>
                      <a:pPr marL="0" marR="71755" algn="r" defTabSz="914400" rtl="0" eaLnBrk="1" fontAlgn="b" latinLnBrk="0" hangingPunct="1">
                        <a:spcAft>
                          <a:spcPts val="0"/>
                        </a:spcAft>
                      </a:pPr>
                      <a:r>
                        <a:rPr lang="es-ES" sz="1400" kern="1200">
                          <a:solidFill>
                            <a:srgbClr val="000000"/>
                          </a:solidFill>
                          <a:effectLst/>
                          <a:latin typeface="Verdana" panose="020B0604030504040204" pitchFamily="34" charset="0"/>
                          <a:ea typeface="+mn-ea"/>
                          <a:cs typeface="Arial" panose="020B0604020202020204" pitchFamily="34" charset="0"/>
                        </a:rPr>
                        <a:t>33,1%</a:t>
                      </a:r>
                    </a:p>
                  </a:txBody>
                  <a:tcPr marL="9525" marR="9525" marT="9525" marB="0" anchor="b">
                    <a:lnL>
                      <a:noFill/>
                    </a:lnL>
                    <a:lnR>
                      <a:noFill/>
                    </a:lnR>
                    <a:lnT>
                      <a:noFill/>
                    </a:lnT>
                    <a:lnB>
                      <a:noFill/>
                    </a:lnB>
                  </a:tcPr>
                </a:tc>
                <a:extLst>
                  <a:ext uri="{0D108BD9-81ED-4DB2-BD59-A6C34878D82A}">
                    <a16:rowId xmlns:a16="http://schemas.microsoft.com/office/drawing/2014/main" val="1330546559"/>
                  </a:ext>
                </a:extLst>
              </a:tr>
              <a:tr h="479922">
                <a:tc>
                  <a:txBody>
                    <a:bodyPr/>
                    <a:lstStyle/>
                    <a:p>
                      <a:pPr marL="0" algn="l" defTabSz="914400" rtl="0" eaLnBrk="1" fontAlgn="b" latinLnBrk="0" hangingPunct="1">
                        <a:spcAft>
                          <a:spcPts val="0"/>
                        </a:spcAft>
                      </a:pPr>
                      <a:r>
                        <a:rPr lang="es-ES" sz="1400" kern="1200" dirty="0">
                          <a:solidFill>
                            <a:srgbClr val="FFFFFF"/>
                          </a:solidFill>
                          <a:effectLst/>
                          <a:latin typeface="Verdana" panose="020B0604030504040204" pitchFamily="34" charset="0"/>
                          <a:ea typeface="+mn-ea"/>
                          <a:cs typeface="Arial" panose="020B0604020202020204" pitchFamily="34" charset="0"/>
                        </a:rPr>
                        <a:t>Fase III</a:t>
                      </a:r>
                    </a:p>
                  </a:txBody>
                  <a:tcPr marL="9525" marR="9525" marT="9525" marB="0" anchor="b">
                    <a:lnL>
                      <a:noFill/>
                    </a:lnL>
                    <a:lnR>
                      <a:noFill/>
                    </a:lnR>
                    <a:lnT>
                      <a:noFill/>
                    </a:lnT>
                    <a:lnB>
                      <a:noFill/>
                    </a:lnB>
                    <a:solidFill>
                      <a:srgbClr val="579CAD"/>
                    </a:solidFill>
                  </a:tcPr>
                </a:tc>
                <a:tc>
                  <a:txBody>
                    <a:bodyPr/>
                    <a:lstStyle/>
                    <a:p>
                      <a:pPr marL="0" marR="71755" algn="r" defTabSz="914400" rtl="0" eaLnBrk="1" fontAlgn="b" latinLnBrk="0" hangingPunct="1">
                        <a:spcAft>
                          <a:spcPts val="0"/>
                        </a:spcAft>
                      </a:pPr>
                      <a:r>
                        <a:rPr lang="es-ES" sz="1400" kern="1200" dirty="0">
                          <a:solidFill>
                            <a:srgbClr val="000000"/>
                          </a:solidFill>
                          <a:effectLst/>
                          <a:latin typeface="Verdana" panose="020B0604030504040204" pitchFamily="34" charset="0"/>
                          <a:ea typeface="+mn-ea"/>
                          <a:cs typeface="Arial" panose="020B0604020202020204" pitchFamily="34" charset="0"/>
                        </a:rPr>
                        <a:t>5.049</a:t>
                      </a:r>
                    </a:p>
                  </a:txBody>
                  <a:tcPr marL="9525" marR="9525" marT="9525" marB="0" anchor="b">
                    <a:lnL>
                      <a:noFill/>
                    </a:lnL>
                    <a:lnR>
                      <a:noFill/>
                    </a:lnR>
                    <a:lnT>
                      <a:noFill/>
                    </a:lnT>
                    <a:lnB>
                      <a:noFill/>
                    </a:lnB>
                  </a:tcPr>
                </a:tc>
                <a:tc>
                  <a:txBody>
                    <a:bodyPr/>
                    <a:lstStyle/>
                    <a:p>
                      <a:pPr marL="0" marR="71755" algn="r" defTabSz="914400" rtl="0" eaLnBrk="1" fontAlgn="b" latinLnBrk="0" hangingPunct="1">
                        <a:spcAft>
                          <a:spcPts val="0"/>
                        </a:spcAft>
                      </a:pPr>
                      <a:r>
                        <a:rPr lang="es-ES" sz="1400" kern="1200" dirty="0">
                          <a:solidFill>
                            <a:srgbClr val="000000"/>
                          </a:solidFill>
                          <a:effectLst/>
                          <a:latin typeface="Verdana" panose="020B0604030504040204" pitchFamily="34" charset="0"/>
                          <a:ea typeface="+mn-ea"/>
                          <a:cs typeface="Arial" panose="020B0604020202020204" pitchFamily="34" charset="0"/>
                        </a:rPr>
                        <a:t>66,9%</a:t>
                      </a:r>
                    </a:p>
                  </a:txBody>
                  <a:tcPr marL="9525" marR="9525" marT="9525" marB="0" anchor="b">
                    <a:lnL>
                      <a:noFill/>
                    </a:lnL>
                    <a:lnR>
                      <a:noFill/>
                    </a:lnR>
                    <a:lnT>
                      <a:noFill/>
                    </a:lnT>
                    <a:lnB>
                      <a:noFill/>
                    </a:lnB>
                  </a:tcPr>
                </a:tc>
                <a:extLst>
                  <a:ext uri="{0D108BD9-81ED-4DB2-BD59-A6C34878D82A}">
                    <a16:rowId xmlns:a16="http://schemas.microsoft.com/office/drawing/2014/main" val="3494695875"/>
                  </a:ext>
                </a:extLst>
              </a:tr>
            </a:tbl>
          </a:graphicData>
        </a:graphic>
      </p:graphicFrame>
      <p:sp>
        <p:nvSpPr>
          <p:cNvPr id="10"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aphicFrame>
        <p:nvGraphicFramePr>
          <p:cNvPr id="7" name="Tabla 6">
            <a:extLst>
              <a:ext uri="{FF2B5EF4-FFF2-40B4-BE49-F238E27FC236}">
                <a16:creationId xmlns:a16="http://schemas.microsoft.com/office/drawing/2014/main" id="{AC2E9C64-1C6E-4B6B-BB5C-7FBF02D561DD}"/>
              </a:ext>
            </a:extLst>
          </p:cNvPr>
          <p:cNvGraphicFramePr>
            <a:graphicFrameLocks noGrp="1"/>
          </p:cNvGraphicFramePr>
          <p:nvPr>
            <p:extLst>
              <p:ext uri="{D42A27DB-BD31-4B8C-83A1-F6EECF244321}">
                <p14:modId xmlns:p14="http://schemas.microsoft.com/office/powerpoint/2010/main" val="283033662"/>
              </p:ext>
            </p:extLst>
          </p:nvPr>
        </p:nvGraphicFramePr>
        <p:xfrm>
          <a:off x="252000" y="1053035"/>
          <a:ext cx="3743935" cy="5265296"/>
        </p:xfrm>
        <a:graphic>
          <a:graphicData uri="http://schemas.openxmlformats.org/drawingml/2006/table">
            <a:tbl>
              <a:tblPr/>
              <a:tblGrid>
                <a:gridCol w="1658121">
                  <a:extLst>
                    <a:ext uri="{9D8B030D-6E8A-4147-A177-3AD203B41FA5}">
                      <a16:colId xmlns:a16="http://schemas.microsoft.com/office/drawing/2014/main" val="2608731028"/>
                    </a:ext>
                  </a:extLst>
                </a:gridCol>
                <a:gridCol w="1042907">
                  <a:extLst>
                    <a:ext uri="{9D8B030D-6E8A-4147-A177-3AD203B41FA5}">
                      <a16:colId xmlns:a16="http://schemas.microsoft.com/office/drawing/2014/main" val="2175768480"/>
                    </a:ext>
                  </a:extLst>
                </a:gridCol>
                <a:gridCol w="1042907">
                  <a:extLst>
                    <a:ext uri="{9D8B030D-6E8A-4147-A177-3AD203B41FA5}">
                      <a16:colId xmlns:a16="http://schemas.microsoft.com/office/drawing/2014/main" val="782991412"/>
                    </a:ext>
                  </a:extLst>
                </a:gridCol>
              </a:tblGrid>
              <a:tr h="234896">
                <a:tc>
                  <a:txBody>
                    <a:bodyPr/>
                    <a:lstStyle/>
                    <a:p>
                      <a:pPr marL="36195" algn="l">
                        <a:lnSpc>
                          <a:spcPct val="107000"/>
                        </a:lnSpc>
                        <a:spcAft>
                          <a:spcPts val="0"/>
                        </a:spcAft>
                      </a:pPr>
                      <a:r>
                        <a:rPr lang="es-ES" sz="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 </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6241" marR="36241" marT="0" marB="0" anchor="ctr">
                    <a:lnL>
                      <a:noFill/>
                    </a:lnL>
                    <a:lnR>
                      <a:noFill/>
                    </a:lnR>
                    <a:lnT>
                      <a:noFill/>
                    </a:lnT>
                    <a:lnB>
                      <a:noFill/>
                    </a:lnB>
                  </a:tcPr>
                </a:tc>
                <a:tc>
                  <a:txBody>
                    <a:bodyPr/>
                    <a:lstStyle/>
                    <a:p>
                      <a:pPr marR="71755" algn="r">
                        <a:lnSpc>
                          <a:spcPct val="107000"/>
                        </a:lnSpc>
                        <a:spcAft>
                          <a:spcPts val="0"/>
                        </a:spcAft>
                      </a:pPr>
                      <a:r>
                        <a:rPr lang="es-ES" sz="1200" dirty="0" err="1">
                          <a:solidFill>
                            <a:srgbClr val="FFFFFF"/>
                          </a:solidFill>
                          <a:effectLst/>
                          <a:latin typeface="Verdana" panose="020B0604030504040204" pitchFamily="34" charset="0"/>
                          <a:ea typeface="Times New Roman" panose="02020603050405020304" pitchFamily="18" charset="0"/>
                          <a:cs typeface="Arial" panose="020B0604020202020204" pitchFamily="34" charset="0"/>
                        </a:rPr>
                        <a:t>Nº</a:t>
                      </a:r>
                      <a:r>
                        <a:rPr lang="es-ES" sz="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 ECP</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6241" marR="36241" marT="0" marB="0" anchor="ctr">
                    <a:lnL>
                      <a:noFill/>
                    </a:lnL>
                    <a:lnR>
                      <a:noFill/>
                    </a:lnR>
                    <a:lnT>
                      <a:noFill/>
                    </a:lnT>
                    <a:lnB>
                      <a:noFill/>
                    </a:lnB>
                    <a:solidFill>
                      <a:srgbClr val="F09686"/>
                    </a:solidFill>
                  </a:tcPr>
                </a:tc>
                <a:tc>
                  <a:txBody>
                    <a:bodyPr/>
                    <a:lstStyle/>
                    <a:p>
                      <a:pPr marR="71755" algn="r">
                        <a:lnSpc>
                          <a:spcPct val="107000"/>
                        </a:lnSpc>
                        <a:spcAft>
                          <a:spcPts val="0"/>
                        </a:spcAft>
                      </a:pPr>
                      <a:r>
                        <a:rPr lang="es-ES" sz="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Porcentaje</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6241" marR="36241" marT="0" marB="0" anchor="ctr">
                    <a:lnL>
                      <a:noFill/>
                    </a:lnL>
                    <a:lnR>
                      <a:noFill/>
                    </a:lnR>
                    <a:lnT>
                      <a:noFill/>
                    </a:lnT>
                    <a:lnB>
                      <a:noFill/>
                    </a:lnB>
                    <a:solidFill>
                      <a:srgbClr val="F09686"/>
                    </a:solidFill>
                  </a:tcPr>
                </a:tc>
                <a:extLst>
                  <a:ext uri="{0D108BD9-81ED-4DB2-BD59-A6C34878D82A}">
                    <a16:rowId xmlns:a16="http://schemas.microsoft.com/office/drawing/2014/main" val="2863250471"/>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Oncología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1.875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24,9%</a:t>
                      </a:r>
                    </a:p>
                  </a:txBody>
                  <a:tcPr marL="9525" marR="9525" marT="9525" marB="0" anchor="b">
                    <a:lnL>
                      <a:noFill/>
                    </a:lnL>
                    <a:lnR>
                      <a:noFill/>
                    </a:lnR>
                    <a:lnT>
                      <a:noFill/>
                    </a:lnT>
                    <a:lnB>
                      <a:noFill/>
                    </a:lnB>
                  </a:tcPr>
                </a:tc>
                <a:extLst>
                  <a:ext uri="{0D108BD9-81ED-4DB2-BD59-A6C34878D82A}">
                    <a16:rowId xmlns:a16="http://schemas.microsoft.com/office/drawing/2014/main" val="492618076"/>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Cardiovascular</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1.155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15,3%</a:t>
                      </a:r>
                    </a:p>
                  </a:txBody>
                  <a:tcPr marL="9525" marR="9525" marT="9525" marB="0" anchor="b">
                    <a:lnL>
                      <a:noFill/>
                    </a:lnL>
                    <a:lnR>
                      <a:noFill/>
                    </a:lnR>
                    <a:lnT>
                      <a:noFill/>
                    </a:lnT>
                    <a:lnB>
                      <a:noFill/>
                    </a:lnB>
                  </a:tcPr>
                </a:tc>
                <a:extLst>
                  <a:ext uri="{0D108BD9-81ED-4DB2-BD59-A6C34878D82A}">
                    <a16:rowId xmlns:a16="http://schemas.microsoft.com/office/drawing/2014/main" val="4016420353"/>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Inmunología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563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7,5%</a:t>
                      </a:r>
                    </a:p>
                  </a:txBody>
                  <a:tcPr marL="9525" marR="9525" marT="9525" marB="0" anchor="b">
                    <a:lnL>
                      <a:noFill/>
                    </a:lnL>
                    <a:lnR>
                      <a:noFill/>
                    </a:lnR>
                    <a:lnT>
                      <a:noFill/>
                    </a:lnT>
                    <a:lnB>
                      <a:noFill/>
                    </a:lnB>
                  </a:tcPr>
                </a:tc>
                <a:extLst>
                  <a:ext uri="{0D108BD9-81ED-4DB2-BD59-A6C34878D82A}">
                    <a16:rowId xmlns:a16="http://schemas.microsoft.com/office/drawing/2014/main" val="3154114876"/>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Neurociencias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477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6,3%</a:t>
                      </a:r>
                    </a:p>
                  </a:txBody>
                  <a:tcPr marL="9525" marR="9525" marT="9525" marB="0" anchor="b">
                    <a:lnL>
                      <a:noFill/>
                    </a:lnL>
                    <a:lnR>
                      <a:noFill/>
                    </a:lnR>
                    <a:lnT>
                      <a:noFill/>
                    </a:lnT>
                    <a:lnB>
                      <a:noFill/>
                    </a:lnB>
                  </a:tcPr>
                </a:tc>
                <a:extLst>
                  <a:ext uri="{0D108BD9-81ED-4DB2-BD59-A6C34878D82A}">
                    <a16:rowId xmlns:a16="http://schemas.microsoft.com/office/drawing/2014/main" val="2511581248"/>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Antiinfecciosos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454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6,0%</a:t>
                      </a:r>
                    </a:p>
                  </a:txBody>
                  <a:tcPr marL="9525" marR="9525" marT="9525" marB="0" anchor="b">
                    <a:lnL>
                      <a:noFill/>
                    </a:lnL>
                    <a:lnR>
                      <a:noFill/>
                    </a:lnR>
                    <a:lnT>
                      <a:noFill/>
                    </a:lnT>
                    <a:lnB>
                      <a:noFill/>
                    </a:lnB>
                  </a:tcPr>
                </a:tc>
                <a:extLst>
                  <a:ext uri="{0D108BD9-81ED-4DB2-BD59-A6C34878D82A}">
                    <a16:rowId xmlns:a16="http://schemas.microsoft.com/office/drawing/2014/main" val="2196347894"/>
                  </a:ext>
                </a:extLst>
              </a:tr>
              <a:tr h="209600">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Respiratorio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439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5,8%</a:t>
                      </a:r>
                    </a:p>
                  </a:txBody>
                  <a:tcPr marL="9525" marR="9525" marT="9525" marB="0" anchor="b">
                    <a:lnL>
                      <a:noFill/>
                    </a:lnL>
                    <a:lnR>
                      <a:noFill/>
                    </a:lnR>
                    <a:lnT>
                      <a:noFill/>
                    </a:lnT>
                    <a:lnB>
                      <a:noFill/>
                    </a:lnB>
                  </a:tcPr>
                </a:tc>
                <a:extLst>
                  <a:ext uri="{0D108BD9-81ED-4DB2-BD59-A6C34878D82A}">
                    <a16:rowId xmlns:a16="http://schemas.microsoft.com/office/drawing/2014/main" val="2051024340"/>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Reumatología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342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4,5%</a:t>
                      </a:r>
                    </a:p>
                  </a:txBody>
                  <a:tcPr marL="9525" marR="9525" marT="9525" marB="0" anchor="b">
                    <a:lnL>
                      <a:noFill/>
                    </a:lnL>
                    <a:lnR>
                      <a:noFill/>
                    </a:lnR>
                    <a:lnT>
                      <a:noFill/>
                    </a:lnT>
                    <a:lnB>
                      <a:noFill/>
                    </a:lnB>
                  </a:tcPr>
                </a:tc>
                <a:extLst>
                  <a:ext uri="{0D108BD9-81ED-4DB2-BD59-A6C34878D82A}">
                    <a16:rowId xmlns:a16="http://schemas.microsoft.com/office/drawing/2014/main" val="2087126769"/>
                  </a:ext>
                </a:extLst>
              </a:tr>
              <a:tr h="209600">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Endocrino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331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4,4%</a:t>
                      </a:r>
                    </a:p>
                  </a:txBody>
                  <a:tcPr marL="9525" marR="9525" marT="9525" marB="0" anchor="b">
                    <a:lnL>
                      <a:noFill/>
                    </a:lnL>
                    <a:lnR>
                      <a:noFill/>
                    </a:lnR>
                    <a:lnT>
                      <a:noFill/>
                    </a:lnT>
                    <a:lnB>
                      <a:noFill/>
                    </a:lnB>
                  </a:tcPr>
                </a:tc>
                <a:extLst>
                  <a:ext uri="{0D108BD9-81ED-4DB2-BD59-A6C34878D82A}">
                    <a16:rowId xmlns:a16="http://schemas.microsoft.com/office/drawing/2014/main" val="3627845674"/>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Hematología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292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3,9%</a:t>
                      </a:r>
                    </a:p>
                  </a:txBody>
                  <a:tcPr marL="9525" marR="9525" marT="9525" marB="0" anchor="b">
                    <a:lnL>
                      <a:noFill/>
                    </a:lnL>
                    <a:lnR>
                      <a:noFill/>
                    </a:lnR>
                    <a:lnT>
                      <a:noFill/>
                    </a:lnT>
                    <a:lnB>
                      <a:noFill/>
                    </a:lnB>
                  </a:tcPr>
                </a:tc>
                <a:extLst>
                  <a:ext uri="{0D108BD9-81ED-4DB2-BD59-A6C34878D82A}">
                    <a16:rowId xmlns:a16="http://schemas.microsoft.com/office/drawing/2014/main" val="624066641"/>
                  </a:ext>
                </a:extLst>
              </a:tr>
              <a:tr h="209600">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Oftalmología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292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3,9%</a:t>
                      </a:r>
                    </a:p>
                  </a:txBody>
                  <a:tcPr marL="9525" marR="9525" marT="9525" marB="0" anchor="b">
                    <a:lnL>
                      <a:noFill/>
                    </a:lnL>
                    <a:lnR>
                      <a:noFill/>
                    </a:lnR>
                    <a:lnT>
                      <a:noFill/>
                    </a:lnT>
                    <a:lnB>
                      <a:noFill/>
                    </a:lnB>
                  </a:tcPr>
                </a:tc>
                <a:extLst>
                  <a:ext uri="{0D108BD9-81ED-4DB2-BD59-A6C34878D82A}">
                    <a16:rowId xmlns:a16="http://schemas.microsoft.com/office/drawing/2014/main" val="831296262"/>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Dermatología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185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2,5%</a:t>
                      </a:r>
                    </a:p>
                  </a:txBody>
                  <a:tcPr marL="9525" marR="9525" marT="9525" marB="0" anchor="b">
                    <a:lnL>
                      <a:noFill/>
                    </a:lnL>
                    <a:lnR>
                      <a:noFill/>
                    </a:lnR>
                    <a:lnT>
                      <a:noFill/>
                    </a:lnT>
                    <a:lnB>
                      <a:noFill/>
                    </a:lnB>
                  </a:tcPr>
                </a:tc>
                <a:extLst>
                  <a:ext uri="{0D108BD9-81ED-4DB2-BD59-A6C34878D82A}">
                    <a16:rowId xmlns:a16="http://schemas.microsoft.com/office/drawing/2014/main" val="3528498565"/>
                  </a:ext>
                </a:extLst>
              </a:tr>
              <a:tr h="209600">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Ginecología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164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extLst>
                  <a:ext uri="{0D108BD9-81ED-4DB2-BD59-A6C34878D82A}">
                    <a16:rowId xmlns:a16="http://schemas.microsoft.com/office/drawing/2014/main" val="181975858"/>
                  </a:ext>
                </a:extLst>
              </a:tr>
              <a:tr h="209600">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Nefrología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161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extLst>
                  <a:ext uri="{0D108BD9-81ED-4DB2-BD59-A6C34878D82A}">
                    <a16:rowId xmlns:a16="http://schemas.microsoft.com/office/drawing/2014/main" val="4098961828"/>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Digestivo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140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extLst>
                  <a:ext uri="{0D108BD9-81ED-4DB2-BD59-A6C34878D82A}">
                    <a16:rowId xmlns:a16="http://schemas.microsoft.com/office/drawing/2014/main" val="268956471"/>
                  </a:ext>
                </a:extLst>
              </a:tr>
              <a:tr h="209600">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Vacunas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140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extLst>
                  <a:ext uri="{0D108BD9-81ED-4DB2-BD59-A6C34878D82A}">
                    <a16:rowId xmlns:a16="http://schemas.microsoft.com/office/drawing/2014/main" val="477056273"/>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Psiquiatría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extLst>
                  <a:ext uri="{0D108BD9-81ED-4DB2-BD59-A6C34878D82A}">
                    <a16:rowId xmlns:a16="http://schemas.microsoft.com/office/drawing/2014/main" val="130239667"/>
                  </a:ext>
                </a:extLst>
              </a:tr>
              <a:tr h="209600">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Dolor y Anestesia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94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extLst>
                  <a:ext uri="{0D108BD9-81ED-4DB2-BD59-A6C34878D82A}">
                    <a16:rowId xmlns:a16="http://schemas.microsoft.com/office/drawing/2014/main" val="3990132236"/>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Trasplantes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91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extLst>
                  <a:ext uri="{0D108BD9-81ED-4DB2-BD59-A6C34878D82A}">
                    <a16:rowId xmlns:a16="http://schemas.microsoft.com/office/drawing/2014/main" val="2430840815"/>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Urología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86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extLst>
                  <a:ext uri="{0D108BD9-81ED-4DB2-BD59-A6C34878D82A}">
                    <a16:rowId xmlns:a16="http://schemas.microsoft.com/office/drawing/2014/main" val="288700193"/>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Metabolismo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0,6%</a:t>
                      </a:r>
                    </a:p>
                  </a:txBody>
                  <a:tcPr marL="9525" marR="9525" marT="9525" marB="0" anchor="b">
                    <a:lnL>
                      <a:noFill/>
                    </a:lnL>
                    <a:lnR>
                      <a:noFill/>
                    </a:lnR>
                    <a:lnT>
                      <a:noFill/>
                    </a:lnT>
                    <a:lnB>
                      <a:noFill/>
                    </a:lnB>
                  </a:tcPr>
                </a:tc>
                <a:extLst>
                  <a:ext uri="{0D108BD9-81ED-4DB2-BD59-A6C34878D82A}">
                    <a16:rowId xmlns:a16="http://schemas.microsoft.com/office/drawing/2014/main" val="1713872535"/>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Alergia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0,6%</a:t>
                      </a:r>
                    </a:p>
                  </a:txBody>
                  <a:tcPr marL="9525" marR="9525" marT="9525" marB="0" anchor="b">
                    <a:lnL>
                      <a:noFill/>
                    </a:lnL>
                    <a:lnR>
                      <a:noFill/>
                    </a:lnR>
                    <a:lnT>
                      <a:noFill/>
                    </a:lnT>
                    <a:lnB>
                      <a:noFill/>
                    </a:lnB>
                  </a:tcPr>
                </a:tc>
                <a:extLst>
                  <a:ext uri="{0D108BD9-81ED-4DB2-BD59-A6C34878D82A}">
                    <a16:rowId xmlns:a16="http://schemas.microsoft.com/office/drawing/2014/main" val="557469795"/>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Neumonía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0,3%</a:t>
                      </a:r>
                    </a:p>
                  </a:txBody>
                  <a:tcPr marL="9525" marR="9525" marT="9525" marB="0" anchor="b">
                    <a:lnL>
                      <a:noFill/>
                    </a:lnL>
                    <a:lnR>
                      <a:noFill/>
                    </a:lnR>
                    <a:lnT>
                      <a:noFill/>
                    </a:lnT>
                    <a:lnB>
                      <a:noFill/>
                    </a:lnB>
                  </a:tcPr>
                </a:tc>
                <a:extLst>
                  <a:ext uri="{0D108BD9-81ED-4DB2-BD59-A6C34878D82A}">
                    <a16:rowId xmlns:a16="http://schemas.microsoft.com/office/drawing/2014/main" val="1820213054"/>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Bioquímica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0,2%</a:t>
                      </a:r>
                    </a:p>
                  </a:txBody>
                  <a:tcPr marL="9525" marR="9525" marT="9525" marB="0" anchor="b">
                    <a:lnL>
                      <a:noFill/>
                    </a:lnL>
                    <a:lnR>
                      <a:noFill/>
                    </a:lnR>
                    <a:lnT>
                      <a:noFill/>
                    </a:lnT>
                    <a:lnB>
                      <a:noFill/>
                    </a:lnB>
                  </a:tcPr>
                </a:tc>
                <a:extLst>
                  <a:ext uri="{0D108BD9-81ED-4DB2-BD59-A6C34878D82A}">
                    <a16:rowId xmlns:a16="http://schemas.microsoft.com/office/drawing/2014/main" val="180157649"/>
                  </a:ext>
                </a:extLst>
              </a:tr>
              <a:tr h="209600">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Odontología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0,1%</a:t>
                      </a:r>
                    </a:p>
                  </a:txBody>
                  <a:tcPr marL="9525" marR="9525" marT="9525" marB="0" anchor="b">
                    <a:lnL>
                      <a:noFill/>
                    </a:lnL>
                    <a:lnR>
                      <a:noFill/>
                    </a:lnR>
                    <a:lnT>
                      <a:noFill/>
                    </a:lnT>
                    <a:lnB>
                      <a:noFill/>
                    </a:lnB>
                  </a:tcPr>
                </a:tc>
                <a:extLst>
                  <a:ext uri="{0D108BD9-81ED-4DB2-BD59-A6C34878D82A}">
                    <a16:rowId xmlns:a16="http://schemas.microsoft.com/office/drawing/2014/main" val="2344061578"/>
                  </a:ext>
                </a:extLst>
              </a:tr>
            </a:tbl>
          </a:graphicData>
        </a:graphic>
      </p:graphicFrame>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a 2">
            <a:extLst>
              <a:ext uri="{FF2B5EF4-FFF2-40B4-BE49-F238E27FC236}">
                <a16:creationId xmlns:a16="http://schemas.microsoft.com/office/drawing/2014/main" id="{D60E21AF-89EA-41B6-BE5D-AB93B9F4EA99}"/>
              </a:ext>
            </a:extLst>
          </p:cNvPr>
          <p:cNvGraphicFramePr>
            <a:graphicFrameLocks noGrp="1"/>
          </p:cNvGraphicFramePr>
          <p:nvPr>
            <p:extLst>
              <p:ext uri="{D42A27DB-BD31-4B8C-83A1-F6EECF244321}">
                <p14:modId xmlns:p14="http://schemas.microsoft.com/office/powerpoint/2010/main" val="691871130"/>
              </p:ext>
            </p:extLst>
          </p:nvPr>
        </p:nvGraphicFramePr>
        <p:xfrm>
          <a:off x="540000" y="1296000"/>
          <a:ext cx="8136457" cy="4916859"/>
        </p:xfrm>
        <a:graphic>
          <a:graphicData uri="http://schemas.openxmlformats.org/drawingml/2006/table">
            <a:tbl>
              <a:tblPr/>
              <a:tblGrid>
                <a:gridCol w="1569773">
                  <a:extLst>
                    <a:ext uri="{9D8B030D-6E8A-4147-A177-3AD203B41FA5}">
                      <a16:colId xmlns:a16="http://schemas.microsoft.com/office/drawing/2014/main" val="3027209279"/>
                    </a:ext>
                  </a:extLst>
                </a:gridCol>
                <a:gridCol w="1064960">
                  <a:extLst>
                    <a:ext uri="{9D8B030D-6E8A-4147-A177-3AD203B41FA5}">
                      <a16:colId xmlns:a16="http://schemas.microsoft.com/office/drawing/2014/main" val="2946268147"/>
                    </a:ext>
                  </a:extLst>
                </a:gridCol>
                <a:gridCol w="1065643">
                  <a:extLst>
                    <a:ext uri="{9D8B030D-6E8A-4147-A177-3AD203B41FA5}">
                      <a16:colId xmlns:a16="http://schemas.microsoft.com/office/drawing/2014/main" val="1918891299"/>
                    </a:ext>
                  </a:extLst>
                </a:gridCol>
                <a:gridCol w="475640">
                  <a:extLst>
                    <a:ext uri="{9D8B030D-6E8A-4147-A177-3AD203B41FA5}">
                      <a16:colId xmlns:a16="http://schemas.microsoft.com/office/drawing/2014/main" val="4184657843"/>
                    </a:ext>
                  </a:extLst>
                </a:gridCol>
                <a:gridCol w="1830521">
                  <a:extLst>
                    <a:ext uri="{9D8B030D-6E8A-4147-A177-3AD203B41FA5}">
                      <a16:colId xmlns:a16="http://schemas.microsoft.com/office/drawing/2014/main" val="2912649303"/>
                    </a:ext>
                  </a:extLst>
                </a:gridCol>
                <a:gridCol w="1064960">
                  <a:extLst>
                    <a:ext uri="{9D8B030D-6E8A-4147-A177-3AD203B41FA5}">
                      <a16:colId xmlns:a16="http://schemas.microsoft.com/office/drawing/2014/main" val="1379905204"/>
                    </a:ext>
                  </a:extLst>
                </a:gridCol>
                <a:gridCol w="1064960">
                  <a:extLst>
                    <a:ext uri="{9D8B030D-6E8A-4147-A177-3AD203B41FA5}">
                      <a16:colId xmlns:a16="http://schemas.microsoft.com/office/drawing/2014/main" val="1328136919"/>
                    </a:ext>
                  </a:extLst>
                </a:gridCol>
              </a:tblGrid>
              <a:tr h="365739">
                <a:tc>
                  <a:txBody>
                    <a:bodyPr/>
                    <a:lstStyle/>
                    <a:p>
                      <a:pPr marL="36195" algn="l">
                        <a:lnSpc>
                          <a:spcPct val="107000"/>
                        </a:lnSpc>
                        <a:spcAft>
                          <a:spcPts val="0"/>
                        </a:spcAft>
                      </a:pPr>
                      <a:r>
                        <a:rPr lang="es-ES" sz="1100" dirty="0">
                          <a:solidFill>
                            <a:srgbClr val="FFFFFF"/>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nchor="ctr">
                    <a:lnL>
                      <a:noFill/>
                    </a:lnL>
                    <a:lnR>
                      <a:noFill/>
                    </a:lnR>
                    <a:lnT>
                      <a:noFill/>
                    </a:lnT>
                    <a:lnB>
                      <a:noFill/>
                    </a:lnB>
                  </a:tcPr>
                </a:tc>
                <a:tc>
                  <a:txBody>
                    <a:bodyPr/>
                    <a:lstStyle/>
                    <a:p>
                      <a:pPr marR="71755" algn="r">
                        <a:lnSpc>
                          <a:spcPct val="107000"/>
                        </a:lnSpc>
                        <a:spcAft>
                          <a:spcPts val="0"/>
                        </a:spcAft>
                      </a:pPr>
                      <a:r>
                        <a:rPr lang="es-ES" sz="1100" dirty="0" err="1">
                          <a:solidFill>
                            <a:srgbClr val="FFFFFF"/>
                          </a:solidFill>
                          <a:effectLst/>
                          <a:latin typeface="Verdana" panose="020B0604030504040204" pitchFamily="34" charset="0"/>
                          <a:ea typeface="+mn-ea"/>
                          <a:cs typeface="Arial" panose="020B0604020202020204" pitchFamily="34" charset="0"/>
                        </a:rPr>
                        <a:t>Nº</a:t>
                      </a:r>
                      <a:r>
                        <a:rPr lang="es-ES" sz="1100" dirty="0">
                          <a:solidFill>
                            <a:srgbClr val="FFFFFF"/>
                          </a:solidFill>
                          <a:effectLst/>
                          <a:latin typeface="Verdana" panose="020B0604030504040204" pitchFamily="34" charset="0"/>
                          <a:ea typeface="+mn-ea"/>
                          <a:cs typeface="Arial" panose="020B0604020202020204" pitchFamily="34" charset="0"/>
                        </a:rPr>
                        <a:t> ECP</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nchor="ctr">
                    <a:lnL>
                      <a:noFill/>
                    </a:lnL>
                    <a:lnR>
                      <a:noFill/>
                    </a:lnR>
                    <a:lnT>
                      <a:noFill/>
                    </a:lnT>
                    <a:lnB>
                      <a:noFill/>
                    </a:lnB>
                    <a:solidFill>
                      <a:srgbClr val="F09686"/>
                    </a:solidFill>
                  </a:tcPr>
                </a:tc>
                <a:tc>
                  <a:txBody>
                    <a:bodyPr/>
                    <a:lstStyle/>
                    <a:p>
                      <a:pPr marR="71755" algn="r">
                        <a:lnSpc>
                          <a:spcPct val="107000"/>
                        </a:lnSpc>
                        <a:spcAft>
                          <a:spcPts val="0"/>
                        </a:spcAft>
                      </a:pPr>
                      <a:r>
                        <a:rPr lang="es-ES" sz="1100" dirty="0">
                          <a:solidFill>
                            <a:srgbClr val="FFFFFF"/>
                          </a:solidFill>
                          <a:effectLst/>
                          <a:latin typeface="Verdana" panose="020B0604030504040204" pitchFamily="34" charset="0"/>
                          <a:ea typeface="+mn-ea"/>
                          <a:cs typeface="Arial" panose="020B0604020202020204" pitchFamily="34" charset="0"/>
                        </a:rPr>
                        <a:t>Porcentaje</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nchor="ctr">
                    <a:lnL>
                      <a:noFill/>
                    </a:lnL>
                    <a:lnR>
                      <a:noFill/>
                    </a:lnR>
                    <a:lnT>
                      <a:noFill/>
                    </a:lnT>
                    <a:lnB>
                      <a:noFill/>
                    </a:lnB>
                    <a:solidFill>
                      <a:srgbClr val="F09686"/>
                    </a:solidFill>
                  </a:tcPr>
                </a:tc>
                <a:tc>
                  <a:txBody>
                    <a:bodyPr/>
                    <a:lstStyle/>
                    <a:p>
                      <a:pPr algn="ctr">
                        <a:lnSpc>
                          <a:spcPct val="107000"/>
                        </a:lnSpc>
                        <a:spcAft>
                          <a:spcPts val="0"/>
                        </a:spcAft>
                      </a:pPr>
                      <a:r>
                        <a:rPr lang="es-ES" sz="1100">
                          <a:solidFill>
                            <a:srgbClr val="000000"/>
                          </a:solidFill>
                          <a:effectLst/>
                          <a:latin typeface="Verdana" panose="020B0604030504040204" pitchFamily="34" charset="0"/>
                          <a:ea typeface="+mn-ea"/>
                          <a:cs typeface="Arial" panose="020B0604020202020204" pitchFamily="34" charset="0"/>
                        </a:rPr>
                        <a:t> </a:t>
                      </a:r>
                      <a:endParaRPr lang="es-ES" sz="110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36195" algn="l">
                        <a:lnSpc>
                          <a:spcPct val="107000"/>
                        </a:lnSpc>
                        <a:spcAft>
                          <a:spcPts val="0"/>
                        </a:spcAft>
                      </a:pPr>
                      <a:r>
                        <a:rPr lang="es-ES" sz="1100" dirty="0">
                          <a:solidFill>
                            <a:srgbClr val="FFFFFF"/>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nchor="ctr">
                    <a:lnL>
                      <a:noFill/>
                    </a:lnL>
                    <a:lnR>
                      <a:noFill/>
                    </a:lnR>
                    <a:lnT>
                      <a:noFill/>
                    </a:lnT>
                    <a:lnB>
                      <a:noFill/>
                    </a:lnB>
                  </a:tcPr>
                </a:tc>
                <a:tc>
                  <a:txBody>
                    <a:bodyPr/>
                    <a:lstStyle/>
                    <a:p>
                      <a:pPr marR="71755" algn="r">
                        <a:lnSpc>
                          <a:spcPct val="107000"/>
                        </a:lnSpc>
                        <a:spcAft>
                          <a:spcPts val="0"/>
                        </a:spcAft>
                      </a:pPr>
                      <a:r>
                        <a:rPr lang="es-ES" sz="1100" dirty="0" err="1">
                          <a:solidFill>
                            <a:srgbClr val="FFFFFF"/>
                          </a:solidFill>
                          <a:effectLst/>
                          <a:latin typeface="Verdana" panose="020B0604030504040204" pitchFamily="34" charset="0"/>
                          <a:ea typeface="+mn-ea"/>
                          <a:cs typeface="Arial" panose="020B0604020202020204" pitchFamily="34" charset="0"/>
                        </a:rPr>
                        <a:t>Nº</a:t>
                      </a:r>
                      <a:r>
                        <a:rPr lang="es-ES" sz="1100" dirty="0">
                          <a:solidFill>
                            <a:srgbClr val="FFFFFF"/>
                          </a:solidFill>
                          <a:effectLst/>
                          <a:latin typeface="Verdana" panose="020B0604030504040204" pitchFamily="34" charset="0"/>
                          <a:ea typeface="+mn-ea"/>
                          <a:cs typeface="Arial" panose="020B0604020202020204" pitchFamily="34" charset="0"/>
                        </a:rPr>
                        <a:t> ECP</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nchor="ctr">
                    <a:lnL>
                      <a:noFill/>
                    </a:lnL>
                    <a:lnR>
                      <a:noFill/>
                    </a:lnR>
                    <a:lnT>
                      <a:noFill/>
                    </a:lnT>
                    <a:lnB>
                      <a:noFill/>
                    </a:lnB>
                    <a:solidFill>
                      <a:srgbClr val="F09686"/>
                    </a:solidFill>
                  </a:tcPr>
                </a:tc>
                <a:tc>
                  <a:txBody>
                    <a:bodyPr/>
                    <a:lstStyle/>
                    <a:p>
                      <a:pPr marR="71755" algn="r">
                        <a:lnSpc>
                          <a:spcPct val="107000"/>
                        </a:lnSpc>
                        <a:spcAft>
                          <a:spcPts val="0"/>
                        </a:spcAft>
                      </a:pPr>
                      <a:r>
                        <a:rPr lang="es-ES" sz="1100" dirty="0">
                          <a:solidFill>
                            <a:srgbClr val="FFFFFF"/>
                          </a:solidFill>
                          <a:effectLst/>
                          <a:latin typeface="Verdana" panose="020B0604030504040204" pitchFamily="34" charset="0"/>
                          <a:ea typeface="+mn-ea"/>
                          <a:cs typeface="Arial" panose="020B0604020202020204" pitchFamily="34" charset="0"/>
                        </a:rPr>
                        <a:t>Porcentaje</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nchor="ctr">
                    <a:lnL>
                      <a:noFill/>
                    </a:lnL>
                    <a:lnR>
                      <a:noFill/>
                    </a:lnR>
                    <a:lnT>
                      <a:noFill/>
                    </a:lnT>
                    <a:lnB>
                      <a:noFill/>
                    </a:lnB>
                    <a:solidFill>
                      <a:srgbClr val="F09686"/>
                    </a:solidFill>
                  </a:tcPr>
                </a:tc>
                <a:extLst>
                  <a:ext uri="{0D108BD9-81ED-4DB2-BD59-A6C34878D82A}">
                    <a16:rowId xmlns:a16="http://schemas.microsoft.com/office/drawing/2014/main" val="3151507250"/>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España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944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12,51%</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a:solidFill>
                            <a:srgbClr val="000000"/>
                          </a:solidFill>
                          <a:effectLst/>
                          <a:latin typeface="Verdana" panose="020B0604030504040204" pitchFamily="34" charset="0"/>
                          <a:ea typeface="+mn-ea"/>
                          <a:cs typeface="Arial" panose="020B0604020202020204" pitchFamily="34" charset="0"/>
                        </a:rPr>
                        <a:t> </a:t>
                      </a:r>
                      <a:endParaRPr lang="es-ES" sz="110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Noruega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124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1,64%</a:t>
                      </a:r>
                    </a:p>
                  </a:txBody>
                  <a:tcPr marL="9525" marR="9525" marT="9525" marB="0" anchor="b">
                    <a:lnL>
                      <a:noFill/>
                    </a:lnL>
                    <a:lnR>
                      <a:noFill/>
                    </a:lnR>
                    <a:lnT>
                      <a:noFill/>
                    </a:lnT>
                    <a:lnB>
                      <a:noFill/>
                    </a:lnB>
                  </a:tcPr>
                </a:tc>
                <a:extLst>
                  <a:ext uri="{0D108BD9-81ED-4DB2-BD59-A6C34878D82A}">
                    <a16:rowId xmlns:a16="http://schemas.microsoft.com/office/drawing/2014/main" val="4095676160"/>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Alemania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9,41%</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a:solidFill>
                            <a:srgbClr val="000000"/>
                          </a:solidFill>
                          <a:effectLst/>
                          <a:latin typeface="Verdana" panose="020B0604030504040204" pitchFamily="34" charset="0"/>
                          <a:ea typeface="+mn-ea"/>
                          <a:cs typeface="Arial" panose="020B0604020202020204" pitchFamily="34" charset="0"/>
                        </a:rPr>
                        <a:t> </a:t>
                      </a:r>
                      <a:endParaRPr lang="es-ES" sz="110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Turquía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123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1,63%</a:t>
                      </a:r>
                    </a:p>
                  </a:txBody>
                  <a:tcPr marL="9525" marR="9525" marT="9525" marB="0" anchor="b">
                    <a:lnL>
                      <a:noFill/>
                    </a:lnL>
                    <a:lnR>
                      <a:noFill/>
                    </a:lnR>
                    <a:lnT>
                      <a:noFill/>
                    </a:lnT>
                    <a:lnB>
                      <a:noFill/>
                    </a:lnB>
                  </a:tcPr>
                </a:tc>
                <a:extLst>
                  <a:ext uri="{0D108BD9-81ED-4DB2-BD59-A6C34878D82A}">
                    <a16:rowId xmlns:a16="http://schemas.microsoft.com/office/drawing/2014/main" val="288670864"/>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Italia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622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8,24%</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Bulgaria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108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1,43%</a:t>
                      </a:r>
                    </a:p>
                  </a:txBody>
                  <a:tcPr marL="9525" marR="9525" marT="9525" marB="0" anchor="b">
                    <a:lnL>
                      <a:noFill/>
                    </a:lnL>
                    <a:lnR>
                      <a:noFill/>
                    </a:lnR>
                    <a:lnT>
                      <a:noFill/>
                    </a:lnT>
                    <a:lnB>
                      <a:noFill/>
                    </a:lnB>
                  </a:tcPr>
                </a:tc>
                <a:extLst>
                  <a:ext uri="{0D108BD9-81ED-4DB2-BD59-A6C34878D82A}">
                    <a16:rowId xmlns:a16="http://schemas.microsoft.com/office/drawing/2014/main" val="2948632991"/>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Francia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620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8,22%</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Eslovaquia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107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1,42%</a:t>
                      </a:r>
                    </a:p>
                  </a:txBody>
                  <a:tcPr marL="9525" marR="9525" marT="9525" marB="0" anchor="b">
                    <a:lnL>
                      <a:noFill/>
                    </a:lnL>
                    <a:lnR>
                      <a:noFill/>
                    </a:lnR>
                    <a:lnT>
                      <a:noFill/>
                    </a:lnT>
                    <a:lnB>
                      <a:noFill/>
                    </a:lnB>
                  </a:tcPr>
                </a:tc>
                <a:extLst>
                  <a:ext uri="{0D108BD9-81ED-4DB2-BD59-A6C34878D82A}">
                    <a16:rowId xmlns:a16="http://schemas.microsoft.com/office/drawing/2014/main" val="1864206181"/>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Reino Unido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449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5,95%</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Irlanda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0,97%</a:t>
                      </a:r>
                    </a:p>
                  </a:txBody>
                  <a:tcPr marL="9525" marR="9525" marT="9525" marB="0" anchor="b">
                    <a:lnL>
                      <a:noFill/>
                    </a:lnL>
                    <a:lnR>
                      <a:noFill/>
                    </a:lnR>
                    <a:lnT>
                      <a:noFill/>
                    </a:lnT>
                    <a:lnB>
                      <a:noFill/>
                    </a:lnB>
                  </a:tcPr>
                </a:tc>
                <a:extLst>
                  <a:ext uri="{0D108BD9-81ED-4DB2-BD59-A6C34878D82A}">
                    <a16:rowId xmlns:a16="http://schemas.microsoft.com/office/drawing/2014/main" val="3864857894"/>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Bélgica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437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5,79%</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Lituania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66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0,87%</a:t>
                      </a:r>
                    </a:p>
                  </a:txBody>
                  <a:tcPr marL="9525" marR="9525" marT="9525" marB="0" anchor="b">
                    <a:lnL>
                      <a:noFill/>
                    </a:lnL>
                    <a:lnR>
                      <a:noFill/>
                    </a:lnR>
                    <a:lnT>
                      <a:noFill/>
                    </a:lnT>
                    <a:lnB>
                      <a:noFill/>
                    </a:lnB>
                  </a:tcPr>
                </a:tc>
                <a:extLst>
                  <a:ext uri="{0D108BD9-81ED-4DB2-BD59-A6C34878D82A}">
                    <a16:rowId xmlns:a16="http://schemas.microsoft.com/office/drawing/2014/main" val="1228406714"/>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Polonia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361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4,78%</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a:solidFill>
                            <a:srgbClr val="000000"/>
                          </a:solidFill>
                          <a:effectLst/>
                          <a:latin typeface="Verdana" panose="020B0604030504040204" pitchFamily="34" charset="0"/>
                          <a:ea typeface="+mn-ea"/>
                          <a:cs typeface="Arial" panose="020B0604020202020204" pitchFamily="34" charset="0"/>
                        </a:rPr>
                        <a:t> </a:t>
                      </a:r>
                      <a:endParaRPr lang="es-ES" sz="110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Estonia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0,72%</a:t>
                      </a:r>
                    </a:p>
                  </a:txBody>
                  <a:tcPr marL="9525" marR="9525" marT="9525" marB="0" anchor="b">
                    <a:lnL>
                      <a:noFill/>
                    </a:lnL>
                    <a:lnR>
                      <a:noFill/>
                    </a:lnR>
                    <a:lnT>
                      <a:noFill/>
                    </a:lnT>
                    <a:lnB>
                      <a:noFill/>
                    </a:lnB>
                  </a:tcPr>
                </a:tc>
                <a:extLst>
                  <a:ext uri="{0D108BD9-81ED-4DB2-BD59-A6C34878D82A}">
                    <a16:rowId xmlns:a16="http://schemas.microsoft.com/office/drawing/2014/main" val="3566389858"/>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Países Bajos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306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4,06%</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a:solidFill>
                            <a:srgbClr val="000000"/>
                          </a:solidFill>
                          <a:effectLst/>
                          <a:latin typeface="Verdana" panose="020B0604030504040204" pitchFamily="34" charset="0"/>
                          <a:ea typeface="+mn-ea"/>
                          <a:cs typeface="Arial" panose="020B0604020202020204" pitchFamily="34" charset="0"/>
                        </a:rPr>
                        <a:t> </a:t>
                      </a:r>
                      <a:endParaRPr lang="es-ES" sz="110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Ucrania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0,68%</a:t>
                      </a:r>
                    </a:p>
                  </a:txBody>
                  <a:tcPr marL="9525" marR="9525" marT="9525" marB="0" anchor="b">
                    <a:lnL>
                      <a:noFill/>
                    </a:lnL>
                    <a:lnR>
                      <a:noFill/>
                    </a:lnR>
                    <a:lnT>
                      <a:noFill/>
                    </a:lnT>
                    <a:lnB>
                      <a:noFill/>
                    </a:lnB>
                  </a:tcPr>
                </a:tc>
                <a:extLst>
                  <a:ext uri="{0D108BD9-81ED-4DB2-BD59-A6C34878D82A}">
                    <a16:rowId xmlns:a16="http://schemas.microsoft.com/office/drawing/2014/main" val="1298592783"/>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República Checa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288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3,82%</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a:solidFill>
                            <a:srgbClr val="000000"/>
                          </a:solidFill>
                          <a:effectLst/>
                          <a:latin typeface="Verdana" panose="020B0604030504040204" pitchFamily="34" charset="0"/>
                          <a:ea typeface="+mn-ea"/>
                          <a:cs typeface="Arial" panose="020B0604020202020204" pitchFamily="34" charset="0"/>
                        </a:rPr>
                        <a:t> </a:t>
                      </a:r>
                      <a:endParaRPr lang="es-ES" sz="110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Croacia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0,44%</a:t>
                      </a:r>
                    </a:p>
                  </a:txBody>
                  <a:tcPr marL="9525" marR="9525" marT="9525" marB="0" anchor="b">
                    <a:lnL>
                      <a:noFill/>
                    </a:lnL>
                    <a:lnR>
                      <a:noFill/>
                    </a:lnR>
                    <a:lnT>
                      <a:noFill/>
                    </a:lnT>
                    <a:lnB>
                      <a:noFill/>
                    </a:lnB>
                  </a:tcPr>
                </a:tc>
                <a:extLst>
                  <a:ext uri="{0D108BD9-81ED-4DB2-BD59-A6C34878D82A}">
                    <a16:rowId xmlns:a16="http://schemas.microsoft.com/office/drawing/2014/main" val="3460407181"/>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Hungría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281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3,72%</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a:solidFill>
                            <a:srgbClr val="000000"/>
                          </a:solidFill>
                          <a:effectLst/>
                          <a:latin typeface="Verdana" panose="020B0604030504040204" pitchFamily="34" charset="0"/>
                          <a:ea typeface="+mn-ea"/>
                          <a:cs typeface="Arial" panose="020B0604020202020204" pitchFamily="34" charset="0"/>
                        </a:rPr>
                        <a:t> </a:t>
                      </a:r>
                      <a:endParaRPr lang="es-ES" sz="110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Letonia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0,41%</a:t>
                      </a:r>
                    </a:p>
                  </a:txBody>
                  <a:tcPr marL="9525" marR="9525" marT="9525" marB="0" anchor="b">
                    <a:lnL>
                      <a:noFill/>
                    </a:lnL>
                    <a:lnR>
                      <a:noFill/>
                    </a:lnR>
                    <a:lnT>
                      <a:noFill/>
                    </a:lnT>
                    <a:lnB>
                      <a:noFill/>
                    </a:lnB>
                  </a:tcPr>
                </a:tc>
                <a:extLst>
                  <a:ext uri="{0D108BD9-81ED-4DB2-BD59-A6C34878D82A}">
                    <a16:rowId xmlns:a16="http://schemas.microsoft.com/office/drawing/2014/main" val="864326470"/>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Austria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247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3,27%</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a:solidFill>
                            <a:srgbClr val="000000"/>
                          </a:solidFill>
                          <a:effectLst/>
                          <a:latin typeface="Verdana" panose="020B0604030504040204" pitchFamily="34" charset="0"/>
                          <a:ea typeface="+mn-ea"/>
                          <a:cs typeface="Arial" panose="020B0604020202020204" pitchFamily="34" charset="0"/>
                        </a:rPr>
                        <a:t> </a:t>
                      </a:r>
                      <a:endParaRPr lang="es-ES" sz="110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Eslovenia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0,15%</a:t>
                      </a:r>
                    </a:p>
                  </a:txBody>
                  <a:tcPr marL="9525" marR="9525" marT="9525" marB="0" anchor="b">
                    <a:lnL>
                      <a:noFill/>
                    </a:lnL>
                    <a:lnR>
                      <a:noFill/>
                    </a:lnR>
                    <a:lnT>
                      <a:noFill/>
                    </a:lnT>
                    <a:lnB>
                      <a:noFill/>
                    </a:lnB>
                  </a:tcPr>
                </a:tc>
                <a:extLst>
                  <a:ext uri="{0D108BD9-81ED-4DB2-BD59-A6C34878D82A}">
                    <a16:rowId xmlns:a16="http://schemas.microsoft.com/office/drawing/2014/main" val="1583330174"/>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Suecia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242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3,21%</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Islandia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0,09%</a:t>
                      </a:r>
                    </a:p>
                  </a:txBody>
                  <a:tcPr marL="9525" marR="9525" marT="9525" marB="0" anchor="b">
                    <a:lnL>
                      <a:noFill/>
                    </a:lnL>
                    <a:lnR>
                      <a:noFill/>
                    </a:lnR>
                    <a:lnT>
                      <a:noFill/>
                    </a:lnT>
                    <a:lnB>
                      <a:noFill/>
                    </a:lnB>
                  </a:tcPr>
                </a:tc>
                <a:extLst>
                  <a:ext uri="{0D108BD9-81ED-4DB2-BD59-A6C34878D82A}">
                    <a16:rowId xmlns:a16="http://schemas.microsoft.com/office/drawing/2014/main" val="2314514380"/>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Rusia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2,80%</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Serbia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0,09%</a:t>
                      </a:r>
                    </a:p>
                  </a:txBody>
                  <a:tcPr marL="9525" marR="9525" marT="9525" marB="0" anchor="b">
                    <a:lnL>
                      <a:noFill/>
                    </a:lnL>
                    <a:lnR>
                      <a:noFill/>
                    </a:lnR>
                    <a:lnT>
                      <a:noFill/>
                    </a:lnT>
                    <a:lnB>
                      <a:noFill/>
                    </a:lnB>
                  </a:tcPr>
                </a:tc>
                <a:extLst>
                  <a:ext uri="{0D108BD9-81ED-4DB2-BD59-A6C34878D82A}">
                    <a16:rowId xmlns:a16="http://schemas.microsoft.com/office/drawing/2014/main" val="3715981664"/>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Dinamarca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200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2,65%</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Andorra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0,05%</a:t>
                      </a:r>
                    </a:p>
                  </a:txBody>
                  <a:tcPr marL="9525" marR="9525" marT="9525" marB="0" anchor="b">
                    <a:lnL>
                      <a:noFill/>
                    </a:lnL>
                    <a:lnR>
                      <a:noFill/>
                    </a:lnR>
                    <a:lnT>
                      <a:noFill/>
                    </a:lnT>
                    <a:lnB>
                      <a:noFill/>
                    </a:lnB>
                  </a:tcPr>
                </a:tc>
                <a:extLst>
                  <a:ext uri="{0D108BD9-81ED-4DB2-BD59-A6C34878D82A}">
                    <a16:rowId xmlns:a16="http://schemas.microsoft.com/office/drawing/2014/main" val="2201182749"/>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Finlandia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182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2,41%</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Bosnia y Herzegovina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0,05%</a:t>
                      </a:r>
                    </a:p>
                  </a:txBody>
                  <a:tcPr marL="9525" marR="9525" marT="9525" marB="0" anchor="b">
                    <a:lnL>
                      <a:noFill/>
                    </a:lnL>
                    <a:lnR>
                      <a:noFill/>
                    </a:lnR>
                    <a:lnT>
                      <a:noFill/>
                    </a:lnT>
                    <a:lnB>
                      <a:noFill/>
                    </a:lnB>
                  </a:tcPr>
                </a:tc>
                <a:extLst>
                  <a:ext uri="{0D108BD9-81ED-4DB2-BD59-A6C34878D82A}">
                    <a16:rowId xmlns:a16="http://schemas.microsoft.com/office/drawing/2014/main" val="4264714577"/>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Suiza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175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2,32%</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Bielorrusia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0,03%</a:t>
                      </a:r>
                    </a:p>
                  </a:txBody>
                  <a:tcPr marL="9525" marR="9525" marT="9525" marB="0" anchor="b">
                    <a:lnL>
                      <a:noFill/>
                    </a:lnL>
                    <a:lnR>
                      <a:noFill/>
                    </a:lnR>
                    <a:lnT>
                      <a:noFill/>
                    </a:lnT>
                    <a:lnB>
                      <a:noFill/>
                    </a:lnB>
                  </a:tcPr>
                </a:tc>
                <a:extLst>
                  <a:ext uri="{0D108BD9-81ED-4DB2-BD59-A6C34878D82A}">
                    <a16:rowId xmlns:a16="http://schemas.microsoft.com/office/drawing/2014/main" val="1795948723"/>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Grecia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163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2,16%</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Países Nórdicos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0,03%</a:t>
                      </a:r>
                    </a:p>
                  </a:txBody>
                  <a:tcPr marL="9525" marR="9525" marT="9525" marB="0" anchor="b">
                    <a:lnL>
                      <a:noFill/>
                    </a:lnL>
                    <a:lnR>
                      <a:noFill/>
                    </a:lnR>
                    <a:lnT>
                      <a:noFill/>
                    </a:lnT>
                    <a:lnB>
                      <a:noFill/>
                    </a:lnB>
                  </a:tcPr>
                </a:tc>
                <a:extLst>
                  <a:ext uri="{0D108BD9-81ED-4DB2-BD59-A6C34878D82A}">
                    <a16:rowId xmlns:a16="http://schemas.microsoft.com/office/drawing/2014/main" val="4000123081"/>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Portugal</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153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2,03%</a:t>
                      </a:r>
                    </a:p>
                  </a:txBody>
                  <a:tcPr marL="9525" marR="9525" marT="9525" marB="0" anchor="b">
                    <a:lnL>
                      <a:noFill/>
                    </a:lnL>
                    <a:lnR>
                      <a:noFill/>
                    </a:lnR>
                    <a:lnT>
                      <a:noFill/>
                    </a:lnT>
                    <a:lnB>
                      <a:noFill/>
                    </a:lnB>
                  </a:tcPr>
                </a:tc>
                <a:tc>
                  <a:txBody>
                    <a:bodyPr/>
                    <a:lstStyle/>
                    <a:p>
                      <a:pPr algn="ctr">
                        <a:lnSpc>
                          <a:spcPct val="107000"/>
                        </a:lnSpc>
                        <a:spcAft>
                          <a:spcPts val="0"/>
                        </a:spcAft>
                      </a:pP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Albania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0,01%</a:t>
                      </a:r>
                    </a:p>
                  </a:txBody>
                  <a:tcPr marL="9525" marR="9525" marT="9525" marB="0" anchor="b">
                    <a:lnL>
                      <a:noFill/>
                    </a:lnL>
                    <a:lnR>
                      <a:noFill/>
                    </a:lnR>
                    <a:lnT>
                      <a:noFill/>
                    </a:lnT>
                    <a:lnB>
                      <a:noFill/>
                    </a:lnB>
                  </a:tcPr>
                </a:tc>
                <a:extLst>
                  <a:ext uri="{0D108BD9-81ED-4DB2-BD59-A6C34878D82A}">
                    <a16:rowId xmlns:a16="http://schemas.microsoft.com/office/drawing/2014/main" val="3324821279"/>
                  </a:ext>
                </a:extLst>
              </a:tr>
              <a:tr h="22755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Rumanía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144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1,91%</a:t>
                      </a:r>
                    </a:p>
                  </a:txBody>
                  <a:tcPr marL="9525" marR="9525" marT="9525" marB="0" anchor="b">
                    <a:lnL>
                      <a:noFill/>
                    </a:lnL>
                    <a:lnR>
                      <a:noFill/>
                    </a:lnR>
                    <a:lnT>
                      <a:noFill/>
                    </a:lnT>
                    <a:lnB>
                      <a:noFill/>
                    </a:lnB>
                  </a:tcPr>
                </a:tc>
                <a:tc>
                  <a:txBody>
                    <a:bodyPr/>
                    <a:lstStyle/>
                    <a:p>
                      <a:pPr algn="ct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Chipre</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0,01%</a:t>
                      </a:r>
                    </a:p>
                  </a:txBody>
                  <a:tcPr marL="9525" marR="9525" marT="9525" marB="0" anchor="b">
                    <a:lnL>
                      <a:noFill/>
                    </a:lnL>
                    <a:lnR>
                      <a:noFill/>
                    </a:lnR>
                    <a:lnT>
                      <a:noFill/>
                    </a:lnT>
                    <a:lnB>
                      <a:noFill/>
                    </a:lnB>
                  </a:tcPr>
                </a:tc>
                <a:extLst>
                  <a:ext uri="{0D108BD9-81ED-4DB2-BD59-A6C34878D82A}">
                    <a16:rowId xmlns:a16="http://schemas.microsoft.com/office/drawing/2014/main" val="1693031177"/>
                  </a:ext>
                </a:extLst>
              </a:tr>
              <a:tr h="227556">
                <a:tc>
                  <a:txBody>
                    <a:bodyPr/>
                    <a:lstStyle/>
                    <a:p>
                      <a:pPr algn="l">
                        <a:lnSpc>
                          <a:spcPct val="107000"/>
                        </a:lnSpc>
                        <a:spcAft>
                          <a:spcPts val="0"/>
                        </a:spcAft>
                      </a:pPr>
                      <a:r>
                        <a:rPr lang="es-ES" sz="1100" dirty="0">
                          <a:solidFill>
                            <a:srgbClr val="FFFFFF"/>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nchor="ctr">
                    <a:lnL>
                      <a:noFill/>
                    </a:lnL>
                    <a:lnR>
                      <a:noFill/>
                    </a:lnR>
                    <a:lnT>
                      <a:noFill/>
                    </a:lnT>
                    <a:lnB>
                      <a:noFill/>
                    </a:lnB>
                  </a:tcPr>
                </a:tc>
                <a:tc>
                  <a:txBody>
                    <a:bodyPr/>
                    <a:lstStyle/>
                    <a:p>
                      <a:pPr marR="71755" algn="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nchor="ctr">
                    <a:lnL>
                      <a:noFill/>
                    </a:lnL>
                    <a:lnR>
                      <a:noFill/>
                    </a:lnR>
                    <a:lnT>
                      <a:noFill/>
                    </a:lnT>
                    <a:lnB>
                      <a:noFill/>
                    </a:lnB>
                  </a:tcPr>
                </a:tc>
                <a:tc>
                  <a:txBody>
                    <a:bodyPr/>
                    <a:lstStyle/>
                    <a:p>
                      <a:pPr marR="71755" algn="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nchor="ctr">
                    <a:lnL>
                      <a:noFill/>
                    </a:lnL>
                    <a:lnR>
                      <a:noFill/>
                    </a:lnR>
                    <a:lnT>
                      <a:noFill/>
                    </a:lnT>
                    <a:lnB>
                      <a:noFill/>
                    </a:lnB>
                  </a:tcPr>
                </a:tc>
                <a:tc>
                  <a:txBody>
                    <a:bodyPr/>
                    <a:lstStyle/>
                    <a:p>
                      <a:pPr algn="ctr">
                        <a:lnSpc>
                          <a:spcPct val="107000"/>
                        </a:lnSpc>
                        <a:spcAft>
                          <a:spcPts val="0"/>
                        </a:spcAft>
                      </a:pPr>
                      <a:r>
                        <a:rPr lang="es-ES" sz="1100" dirty="0">
                          <a:solidFill>
                            <a:srgbClr val="000000"/>
                          </a:solidFill>
                          <a:effectLst/>
                          <a:latin typeface="Verdana" panose="020B0604030504040204" pitchFamily="34" charset="0"/>
                          <a:ea typeface="+mn-ea"/>
                          <a:cs typeface="Arial" panose="020B0604020202020204" pitchFamily="34" charset="0"/>
                        </a:rPr>
                        <a:t> </a:t>
                      </a:r>
                      <a:endParaRPr lang="es-ES" sz="1100" dirty="0">
                        <a:effectLst/>
                        <a:latin typeface="Verdana" panose="020B0604030504040204" pitchFamily="34" charset="0"/>
                        <a:ea typeface="+mn-ea"/>
                        <a:cs typeface="Times New Roman" panose="02020603050405020304" pitchFamily="18" charset="0"/>
                      </a:endParaRPr>
                    </a:p>
                  </a:txBody>
                  <a:tcPr marL="44450" marR="44450" marT="0" marB="0">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Luxemburgo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0,01%</a:t>
                      </a:r>
                    </a:p>
                  </a:txBody>
                  <a:tcPr marL="9525" marR="9525" marT="9525" marB="0" anchor="b">
                    <a:lnL>
                      <a:noFill/>
                    </a:lnL>
                    <a:lnR>
                      <a:noFill/>
                    </a:lnR>
                    <a:lnT>
                      <a:noFill/>
                    </a:lnT>
                    <a:lnB>
                      <a:noFill/>
                    </a:lnB>
                  </a:tcPr>
                </a:tc>
                <a:extLst>
                  <a:ext uri="{0D108BD9-81ED-4DB2-BD59-A6C34878D82A}">
                    <a16:rowId xmlns:a16="http://schemas.microsoft.com/office/drawing/2014/main" val="1372295729"/>
                  </a:ext>
                </a:extLst>
              </a:tr>
            </a:tbl>
          </a:graphicData>
        </a:graphic>
      </p:graphicFrame>
      <p:sp>
        <p:nvSpPr>
          <p:cNvPr id="2" name="Title 1"/>
          <p:cNvSpPr>
            <a:spLocks noGrp="1"/>
          </p:cNvSpPr>
          <p:nvPr>
            <p:ph type="title"/>
          </p:nvPr>
        </p:nvSpPr>
        <p:spPr/>
        <p:txBody>
          <a:bodyPr/>
          <a:lstStyle/>
          <a:p>
            <a:r>
              <a:rPr lang="es-ES_tradnl" dirty="0">
                <a:solidFill>
                  <a:schemeClr val="tx1"/>
                </a:solidFill>
              </a:rPr>
              <a:t>Módulo </a:t>
            </a:r>
            <a:r>
              <a:rPr lang="es-ES_tradnl" i="1" dirty="0">
                <a:solidFill>
                  <a:schemeClr val="tx1"/>
                </a:solidFill>
              </a:rPr>
              <a:t>Benchmarking</a:t>
            </a:r>
            <a:r>
              <a:rPr lang="es-ES_tradnl" dirty="0">
                <a:solidFill>
                  <a:schemeClr val="tx1"/>
                </a:solidFill>
              </a:rPr>
              <a:t> internacional</a:t>
            </a:r>
            <a:endParaRPr lang="es-ES" dirty="0">
              <a:solidFill>
                <a:schemeClr val="tx1"/>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122</a:t>
            </a:fld>
            <a:endParaRPr lang="es-ES"/>
          </a:p>
        </p:txBody>
      </p:sp>
      <p:sp>
        <p:nvSpPr>
          <p:cNvPr id="7" name="Rectangle 8"/>
          <p:cNvSpPr>
            <a:spLocks noChangeArrowheads="1"/>
          </p:cNvSpPr>
          <p:nvPr/>
        </p:nvSpPr>
        <p:spPr bwMode="auto">
          <a:xfrm>
            <a:off x="336551" y="900000"/>
            <a:ext cx="3515369" cy="299539"/>
          </a:xfrm>
          <a:prstGeom prst="rect">
            <a:avLst/>
          </a:prstGeom>
          <a:solidFill>
            <a:schemeClr val="bg1">
              <a:lumMod val="95000"/>
            </a:schemeClr>
          </a:solidFill>
          <a:ln w="9525">
            <a:noFill/>
            <a:miter lim="800000"/>
            <a:headEnd/>
            <a:tailEnd/>
          </a:ln>
          <a:effectLst/>
        </p:spPr>
        <p:txBody>
          <a:bodyPr/>
          <a:lstStyle/>
          <a:p>
            <a:pPr eaLnBrk="0" hangingPunct="0">
              <a:spcBef>
                <a:spcPct val="30000"/>
              </a:spcBef>
              <a:spcAft>
                <a:spcPct val="30000"/>
              </a:spcAft>
              <a:buSzPct val="75000"/>
              <a:buFont typeface="Wingdings" pitchFamily="2" charset="2"/>
              <a:buNone/>
            </a:pPr>
            <a:r>
              <a:rPr lang="es-ES_tradnl" sz="1600" dirty="0">
                <a:solidFill>
                  <a:srgbClr val="2D2323"/>
                </a:solidFill>
                <a:latin typeface="Tahoma" pitchFamily="34" charset="0"/>
              </a:rPr>
              <a:t>Número de ensayos por países (ECP)</a:t>
            </a:r>
            <a:endParaRPr lang="es-ES" sz="1600" dirty="0">
              <a:solidFill>
                <a:srgbClr val="2D2323"/>
              </a:solidFill>
              <a:latin typeface="Tahoma" pitchFamily="34" charset="0"/>
            </a:endParaRPr>
          </a:p>
        </p:txBody>
      </p:sp>
      <p:sp>
        <p:nvSpPr>
          <p:cNvPr id="8" name="Oval 9"/>
          <p:cNvSpPr>
            <a:spLocks noChangeArrowheads="1"/>
          </p:cNvSpPr>
          <p:nvPr/>
        </p:nvSpPr>
        <p:spPr bwMode="auto">
          <a:xfrm>
            <a:off x="2771800" y="1710125"/>
            <a:ext cx="509588" cy="206708"/>
          </a:xfrm>
          <a:prstGeom prst="ellipse">
            <a:avLst/>
          </a:prstGeom>
          <a:noFill/>
          <a:ln w="19050">
            <a:solidFill>
              <a:srgbClr val="FF0000"/>
            </a:solidFill>
            <a:round/>
            <a:headEnd/>
            <a:tailEnd/>
          </a:ln>
          <a:effectLst/>
        </p:spPr>
        <p:txBody>
          <a:bodyPr wrap="none" anchor="ctr"/>
          <a:lstStyle/>
          <a:p>
            <a:endParaRPr lang="es-ES"/>
          </a:p>
        </p:txBody>
      </p:sp>
      <p:sp>
        <p:nvSpPr>
          <p:cNvPr id="10"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BI: </a:t>
            </a:r>
            <a:r>
              <a:rPr lang="en-GB" dirty="0" err="1">
                <a:solidFill>
                  <a:schemeClr val="tx1"/>
                </a:solidFill>
              </a:rPr>
              <a:t>Pacientes</a:t>
            </a:r>
            <a:r>
              <a:rPr lang="en-GB" dirty="0">
                <a:solidFill>
                  <a:schemeClr val="tx1"/>
                </a:solidFill>
              </a:rPr>
              <a:t> y </a:t>
            </a:r>
            <a:r>
              <a:rPr lang="en-GB" dirty="0" err="1">
                <a:solidFill>
                  <a:schemeClr val="tx1"/>
                </a:solidFill>
              </a:rPr>
              <a:t>centros</a:t>
            </a:r>
            <a:r>
              <a:rPr lang="en-GB" dirty="0">
                <a:solidFill>
                  <a:schemeClr val="tx1"/>
                </a:solidFill>
              </a:rPr>
              <a:t> </a:t>
            </a:r>
            <a:r>
              <a:rPr lang="en-GB" dirty="0" err="1">
                <a:solidFill>
                  <a:schemeClr val="tx1"/>
                </a:solidFill>
              </a:rPr>
              <a:t>por</a:t>
            </a:r>
            <a:r>
              <a:rPr lang="en-GB" dirty="0">
                <a:solidFill>
                  <a:schemeClr val="tx1"/>
                </a:solidFill>
              </a:rPr>
              <a:t> </a:t>
            </a:r>
            <a:r>
              <a:rPr lang="en-GB" dirty="0" err="1">
                <a:solidFill>
                  <a:schemeClr val="tx1"/>
                </a:solidFill>
              </a:rPr>
              <a:t>países</a:t>
            </a:r>
            <a:r>
              <a:rPr lang="en-GB" dirty="0">
                <a:solidFill>
                  <a:schemeClr val="tx1"/>
                </a:solidFill>
              </a:rPr>
              <a:t> (1)</a:t>
            </a:r>
            <a:endParaRPr lang="es-ES" dirty="0">
              <a:solidFill>
                <a:schemeClr val="tx1"/>
              </a:solidFill>
            </a:endParaRPr>
          </a:p>
        </p:txBody>
      </p:sp>
      <p:sp>
        <p:nvSpPr>
          <p:cNvPr id="8"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123</a:t>
            </a:fld>
            <a:endParaRPr lang="es-ES"/>
          </a:p>
        </p:txBody>
      </p:sp>
      <p:graphicFrame>
        <p:nvGraphicFramePr>
          <p:cNvPr id="3" name="Tabla 2">
            <a:extLst>
              <a:ext uri="{FF2B5EF4-FFF2-40B4-BE49-F238E27FC236}">
                <a16:creationId xmlns:a16="http://schemas.microsoft.com/office/drawing/2014/main" id="{97E8DC0A-F9A4-474E-8EB5-0C661B0572ED}"/>
              </a:ext>
            </a:extLst>
          </p:cNvPr>
          <p:cNvGraphicFramePr>
            <a:graphicFrameLocks noGrp="1"/>
          </p:cNvGraphicFramePr>
          <p:nvPr>
            <p:extLst>
              <p:ext uri="{D42A27DB-BD31-4B8C-83A1-F6EECF244321}">
                <p14:modId xmlns:p14="http://schemas.microsoft.com/office/powerpoint/2010/main" val="2346233447"/>
              </p:ext>
            </p:extLst>
          </p:nvPr>
        </p:nvGraphicFramePr>
        <p:xfrm>
          <a:off x="1188001" y="1332000"/>
          <a:ext cx="6696367" cy="4545280"/>
        </p:xfrm>
        <a:graphic>
          <a:graphicData uri="http://schemas.openxmlformats.org/drawingml/2006/table">
            <a:tbl>
              <a:tblPr/>
              <a:tblGrid>
                <a:gridCol w="1816942">
                  <a:extLst>
                    <a:ext uri="{9D8B030D-6E8A-4147-A177-3AD203B41FA5}">
                      <a16:colId xmlns:a16="http://schemas.microsoft.com/office/drawing/2014/main" val="3986103582"/>
                    </a:ext>
                  </a:extLst>
                </a:gridCol>
                <a:gridCol w="1522093">
                  <a:extLst>
                    <a:ext uri="{9D8B030D-6E8A-4147-A177-3AD203B41FA5}">
                      <a16:colId xmlns:a16="http://schemas.microsoft.com/office/drawing/2014/main" val="3413051821"/>
                    </a:ext>
                  </a:extLst>
                </a:gridCol>
                <a:gridCol w="1522797">
                  <a:extLst>
                    <a:ext uri="{9D8B030D-6E8A-4147-A177-3AD203B41FA5}">
                      <a16:colId xmlns:a16="http://schemas.microsoft.com/office/drawing/2014/main" val="3046082660"/>
                    </a:ext>
                  </a:extLst>
                </a:gridCol>
                <a:gridCol w="1834535">
                  <a:extLst>
                    <a:ext uri="{9D8B030D-6E8A-4147-A177-3AD203B41FA5}">
                      <a16:colId xmlns:a16="http://schemas.microsoft.com/office/drawing/2014/main" val="1936534255"/>
                    </a:ext>
                  </a:extLst>
                </a:gridCol>
              </a:tblGrid>
              <a:tr h="390436">
                <a:tc>
                  <a:txBody>
                    <a:bodyPr/>
                    <a:lstStyle/>
                    <a:p>
                      <a:pPr marL="36195" algn="l">
                        <a:lnSpc>
                          <a:spcPct val="107000"/>
                        </a:lnSpc>
                        <a:spcAft>
                          <a:spcPts val="0"/>
                        </a:spcAft>
                      </a:pPr>
                      <a:r>
                        <a:rPr lang="es-ES" sz="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 </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R="71755" algn="r">
                        <a:lnSpc>
                          <a:spcPct val="107000"/>
                        </a:lnSpc>
                        <a:spcAft>
                          <a:spcPts val="0"/>
                        </a:spcAft>
                      </a:pPr>
                      <a:r>
                        <a:rPr lang="es-ES" sz="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Centros participantes</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solidFill>
                      <a:srgbClr val="F09686"/>
                    </a:solidFill>
                  </a:tcPr>
                </a:tc>
                <a:tc>
                  <a:txBody>
                    <a:bodyPr/>
                    <a:lstStyle/>
                    <a:p>
                      <a:pPr marR="71755" algn="r">
                        <a:lnSpc>
                          <a:spcPct val="107000"/>
                        </a:lnSpc>
                        <a:spcAft>
                          <a:spcPts val="0"/>
                        </a:spcAft>
                      </a:pPr>
                      <a:r>
                        <a:rPr lang="es-ES" sz="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Pacientes Reclutados</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solidFill>
                      <a:srgbClr val="F09686"/>
                    </a:solidFill>
                  </a:tcPr>
                </a:tc>
                <a:tc>
                  <a:txBody>
                    <a:bodyPr/>
                    <a:lstStyle/>
                    <a:p>
                      <a:pPr marR="71755" algn="r">
                        <a:lnSpc>
                          <a:spcPct val="107000"/>
                        </a:lnSpc>
                        <a:spcAft>
                          <a:spcPts val="0"/>
                        </a:spcAft>
                      </a:pPr>
                      <a:r>
                        <a:rPr lang="es-ES" sz="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Promedio pacientes / centro</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solidFill>
                      <a:srgbClr val="F09686"/>
                    </a:solidFill>
                  </a:tcPr>
                </a:tc>
                <a:extLst>
                  <a:ext uri="{0D108BD9-81ED-4DB2-BD59-A6C34878D82A}">
                    <a16:rowId xmlns:a16="http://schemas.microsoft.com/office/drawing/2014/main" val="3399754952"/>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Alemania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8.911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65.981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7,4</a:t>
                      </a:r>
                    </a:p>
                  </a:txBody>
                  <a:tcPr marL="9525" marR="9525" marT="9525" marB="0" anchor="b">
                    <a:lnL>
                      <a:noFill/>
                    </a:lnL>
                    <a:lnR>
                      <a:noFill/>
                    </a:lnR>
                    <a:lnT>
                      <a:noFill/>
                    </a:lnT>
                    <a:lnB>
                      <a:noFill/>
                    </a:lnB>
                  </a:tcPr>
                </a:tc>
                <a:extLst>
                  <a:ext uri="{0D108BD9-81ED-4DB2-BD59-A6C34878D82A}">
                    <a16:rowId xmlns:a16="http://schemas.microsoft.com/office/drawing/2014/main" val="2861767554"/>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España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7.478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50.392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6,7</a:t>
                      </a:r>
                    </a:p>
                  </a:txBody>
                  <a:tcPr marL="9525" marR="9525" marT="9525" marB="0" anchor="b">
                    <a:lnL>
                      <a:noFill/>
                    </a:lnL>
                    <a:lnR>
                      <a:noFill/>
                    </a:lnR>
                    <a:lnT>
                      <a:noFill/>
                    </a:lnT>
                    <a:lnB>
                      <a:noFill/>
                    </a:lnB>
                  </a:tcPr>
                </a:tc>
                <a:extLst>
                  <a:ext uri="{0D108BD9-81ED-4DB2-BD59-A6C34878D82A}">
                    <a16:rowId xmlns:a16="http://schemas.microsoft.com/office/drawing/2014/main" val="4106118679"/>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Italia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5.139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32.985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6,4</a:t>
                      </a:r>
                    </a:p>
                  </a:txBody>
                  <a:tcPr marL="9525" marR="9525" marT="9525" marB="0" anchor="b">
                    <a:lnL>
                      <a:noFill/>
                    </a:lnL>
                    <a:lnR>
                      <a:noFill/>
                    </a:lnR>
                    <a:lnT>
                      <a:noFill/>
                    </a:lnT>
                    <a:lnB>
                      <a:noFill/>
                    </a:lnB>
                  </a:tcPr>
                </a:tc>
                <a:extLst>
                  <a:ext uri="{0D108BD9-81ED-4DB2-BD59-A6C34878D82A}">
                    <a16:rowId xmlns:a16="http://schemas.microsoft.com/office/drawing/2014/main" val="415324054"/>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Francia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5.133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33.046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6,4</a:t>
                      </a:r>
                    </a:p>
                  </a:txBody>
                  <a:tcPr marL="9525" marR="9525" marT="9525" marB="0" anchor="b">
                    <a:lnL>
                      <a:noFill/>
                    </a:lnL>
                    <a:lnR>
                      <a:noFill/>
                    </a:lnR>
                    <a:lnT>
                      <a:noFill/>
                    </a:lnT>
                    <a:lnB>
                      <a:noFill/>
                    </a:lnB>
                  </a:tcPr>
                </a:tc>
                <a:extLst>
                  <a:ext uri="{0D108BD9-81ED-4DB2-BD59-A6C34878D82A}">
                    <a16:rowId xmlns:a16="http://schemas.microsoft.com/office/drawing/2014/main" val="2739170401"/>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Reino Unido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3.233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20.694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6,4</a:t>
                      </a:r>
                    </a:p>
                  </a:txBody>
                  <a:tcPr marL="9525" marR="9525" marT="9525" marB="0" anchor="b">
                    <a:lnL>
                      <a:noFill/>
                    </a:lnL>
                    <a:lnR>
                      <a:noFill/>
                    </a:lnR>
                    <a:lnT>
                      <a:noFill/>
                    </a:lnT>
                    <a:lnB>
                      <a:noFill/>
                    </a:lnB>
                  </a:tcPr>
                </a:tc>
                <a:extLst>
                  <a:ext uri="{0D108BD9-81ED-4DB2-BD59-A6C34878D82A}">
                    <a16:rowId xmlns:a16="http://schemas.microsoft.com/office/drawing/2014/main" val="3983914532"/>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Polonia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2.441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26.294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10,8</a:t>
                      </a:r>
                    </a:p>
                  </a:txBody>
                  <a:tcPr marL="9525" marR="9525" marT="9525" marB="0" anchor="b">
                    <a:lnL>
                      <a:noFill/>
                    </a:lnL>
                    <a:lnR>
                      <a:noFill/>
                    </a:lnR>
                    <a:lnT>
                      <a:noFill/>
                    </a:lnT>
                    <a:lnB>
                      <a:noFill/>
                    </a:lnB>
                  </a:tcPr>
                </a:tc>
                <a:extLst>
                  <a:ext uri="{0D108BD9-81ED-4DB2-BD59-A6C34878D82A}">
                    <a16:rowId xmlns:a16="http://schemas.microsoft.com/office/drawing/2014/main" val="880135183"/>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Bélgica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2.242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15.229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6,8</a:t>
                      </a:r>
                    </a:p>
                  </a:txBody>
                  <a:tcPr marL="9525" marR="9525" marT="9525" marB="0" anchor="b">
                    <a:lnL>
                      <a:noFill/>
                    </a:lnL>
                    <a:lnR>
                      <a:noFill/>
                    </a:lnR>
                    <a:lnT>
                      <a:noFill/>
                    </a:lnT>
                    <a:lnB>
                      <a:noFill/>
                    </a:lnB>
                  </a:tcPr>
                </a:tc>
                <a:extLst>
                  <a:ext uri="{0D108BD9-81ED-4DB2-BD59-A6C34878D82A}">
                    <a16:rowId xmlns:a16="http://schemas.microsoft.com/office/drawing/2014/main" val="2798955140"/>
                  </a:ext>
                </a:extLst>
              </a:tr>
              <a:tr h="218676">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Rusia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2.055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21.358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10,4</a:t>
                      </a:r>
                    </a:p>
                  </a:txBody>
                  <a:tcPr marL="9525" marR="9525" marT="9525" marB="0" anchor="b">
                    <a:lnL>
                      <a:noFill/>
                    </a:lnL>
                    <a:lnR>
                      <a:noFill/>
                    </a:lnR>
                    <a:lnT>
                      <a:noFill/>
                    </a:lnT>
                    <a:lnB>
                      <a:noFill/>
                    </a:lnB>
                  </a:tcPr>
                </a:tc>
                <a:extLst>
                  <a:ext uri="{0D108BD9-81ED-4DB2-BD59-A6C34878D82A}">
                    <a16:rowId xmlns:a16="http://schemas.microsoft.com/office/drawing/2014/main" val="1849372929"/>
                  </a:ext>
                </a:extLst>
              </a:tr>
              <a:tr h="218676">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República Checa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1.694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22.120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13,1</a:t>
                      </a:r>
                    </a:p>
                  </a:txBody>
                  <a:tcPr marL="9525" marR="9525" marT="9525" marB="0" anchor="b">
                    <a:lnL>
                      <a:noFill/>
                    </a:lnL>
                    <a:lnR>
                      <a:noFill/>
                    </a:lnR>
                    <a:lnT>
                      <a:noFill/>
                    </a:lnT>
                    <a:lnB>
                      <a:noFill/>
                    </a:lnB>
                  </a:tcPr>
                </a:tc>
                <a:extLst>
                  <a:ext uri="{0D108BD9-81ED-4DB2-BD59-A6C34878D82A}">
                    <a16:rowId xmlns:a16="http://schemas.microsoft.com/office/drawing/2014/main" val="2851385045"/>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Hungría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1.634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15.454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9,5</a:t>
                      </a:r>
                    </a:p>
                  </a:txBody>
                  <a:tcPr marL="9525" marR="9525" marT="9525" marB="0" anchor="b">
                    <a:lnL>
                      <a:noFill/>
                    </a:lnL>
                    <a:lnR>
                      <a:noFill/>
                    </a:lnR>
                    <a:lnT>
                      <a:noFill/>
                    </a:lnT>
                    <a:lnB>
                      <a:noFill/>
                    </a:lnB>
                  </a:tcPr>
                </a:tc>
                <a:extLst>
                  <a:ext uri="{0D108BD9-81ED-4DB2-BD59-A6C34878D82A}">
                    <a16:rowId xmlns:a16="http://schemas.microsoft.com/office/drawing/2014/main" val="1338693237"/>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Países Bajos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1.457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13.528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9,3</a:t>
                      </a:r>
                    </a:p>
                  </a:txBody>
                  <a:tcPr marL="9525" marR="9525" marT="9525" marB="0" anchor="b">
                    <a:lnL>
                      <a:noFill/>
                    </a:lnL>
                    <a:lnR>
                      <a:noFill/>
                    </a:lnR>
                    <a:lnT>
                      <a:noFill/>
                    </a:lnT>
                    <a:lnB>
                      <a:noFill/>
                    </a:lnB>
                  </a:tcPr>
                </a:tc>
                <a:extLst>
                  <a:ext uri="{0D108BD9-81ED-4DB2-BD59-A6C34878D82A}">
                    <a16:rowId xmlns:a16="http://schemas.microsoft.com/office/drawing/2014/main" val="3892668506"/>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Suecia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1.132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11.985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10,6</a:t>
                      </a:r>
                    </a:p>
                  </a:txBody>
                  <a:tcPr marL="9525" marR="9525" marT="9525" marB="0" anchor="b">
                    <a:lnL>
                      <a:noFill/>
                    </a:lnL>
                    <a:lnR>
                      <a:noFill/>
                    </a:lnR>
                    <a:lnT>
                      <a:noFill/>
                    </a:lnT>
                    <a:lnB>
                      <a:noFill/>
                    </a:lnB>
                  </a:tcPr>
                </a:tc>
                <a:extLst>
                  <a:ext uri="{0D108BD9-81ED-4DB2-BD59-A6C34878D82A}">
                    <a16:rowId xmlns:a16="http://schemas.microsoft.com/office/drawing/2014/main" val="2367166999"/>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Austria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1.061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8.735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8,2</a:t>
                      </a:r>
                    </a:p>
                  </a:txBody>
                  <a:tcPr marL="9525" marR="9525" marT="9525" marB="0" anchor="b">
                    <a:lnL>
                      <a:noFill/>
                    </a:lnL>
                    <a:lnR>
                      <a:noFill/>
                    </a:lnR>
                    <a:lnT>
                      <a:noFill/>
                    </a:lnT>
                    <a:lnB>
                      <a:noFill/>
                    </a:lnB>
                  </a:tcPr>
                </a:tc>
                <a:extLst>
                  <a:ext uri="{0D108BD9-81ED-4DB2-BD59-A6C34878D82A}">
                    <a16:rowId xmlns:a16="http://schemas.microsoft.com/office/drawing/2014/main" val="3076367520"/>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Rumanía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893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8.413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9,4</a:t>
                      </a:r>
                    </a:p>
                  </a:txBody>
                  <a:tcPr marL="9525" marR="9525" marT="9525" marB="0" anchor="b">
                    <a:lnL>
                      <a:noFill/>
                    </a:lnL>
                    <a:lnR>
                      <a:noFill/>
                    </a:lnR>
                    <a:lnT>
                      <a:noFill/>
                    </a:lnT>
                    <a:lnB>
                      <a:noFill/>
                    </a:lnB>
                  </a:tcPr>
                </a:tc>
                <a:extLst>
                  <a:ext uri="{0D108BD9-81ED-4DB2-BD59-A6C34878D82A}">
                    <a16:rowId xmlns:a16="http://schemas.microsoft.com/office/drawing/2014/main" val="2520405187"/>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Dinamarca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811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8.310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10,2</a:t>
                      </a:r>
                    </a:p>
                  </a:txBody>
                  <a:tcPr marL="9525" marR="9525" marT="9525" marB="0" anchor="b">
                    <a:lnL>
                      <a:noFill/>
                    </a:lnL>
                    <a:lnR>
                      <a:noFill/>
                    </a:lnR>
                    <a:lnT>
                      <a:noFill/>
                    </a:lnT>
                    <a:lnB>
                      <a:noFill/>
                    </a:lnB>
                  </a:tcPr>
                </a:tc>
                <a:extLst>
                  <a:ext uri="{0D108BD9-81ED-4DB2-BD59-A6C34878D82A}">
                    <a16:rowId xmlns:a16="http://schemas.microsoft.com/office/drawing/2014/main" val="2172094897"/>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Bulgaria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789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10.980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13,9</a:t>
                      </a:r>
                    </a:p>
                  </a:txBody>
                  <a:tcPr marL="9525" marR="9525" marT="9525" marB="0" anchor="b">
                    <a:lnL>
                      <a:noFill/>
                    </a:lnL>
                    <a:lnR>
                      <a:noFill/>
                    </a:lnR>
                    <a:lnT>
                      <a:noFill/>
                    </a:lnT>
                    <a:lnB>
                      <a:noFill/>
                    </a:lnB>
                  </a:tcPr>
                </a:tc>
                <a:extLst>
                  <a:ext uri="{0D108BD9-81ED-4DB2-BD59-A6C34878D82A}">
                    <a16:rowId xmlns:a16="http://schemas.microsoft.com/office/drawing/2014/main" val="3654767800"/>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Finlandia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737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11.097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15,1</a:t>
                      </a:r>
                    </a:p>
                  </a:txBody>
                  <a:tcPr marL="9525" marR="9525" marT="9525" marB="0" anchor="b">
                    <a:lnL>
                      <a:noFill/>
                    </a:lnL>
                    <a:lnR>
                      <a:noFill/>
                    </a:lnR>
                    <a:lnT>
                      <a:noFill/>
                    </a:lnT>
                    <a:lnB>
                      <a:noFill/>
                    </a:lnB>
                  </a:tcPr>
                </a:tc>
                <a:extLst>
                  <a:ext uri="{0D108BD9-81ED-4DB2-BD59-A6C34878D82A}">
                    <a16:rowId xmlns:a16="http://schemas.microsoft.com/office/drawing/2014/main" val="1354856645"/>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Portugal</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734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3.991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5,4</a:t>
                      </a:r>
                    </a:p>
                  </a:txBody>
                  <a:tcPr marL="9525" marR="9525" marT="9525" marB="0" anchor="b">
                    <a:lnL>
                      <a:noFill/>
                    </a:lnL>
                    <a:lnR>
                      <a:noFill/>
                    </a:lnR>
                    <a:lnT>
                      <a:noFill/>
                    </a:lnT>
                    <a:lnB>
                      <a:noFill/>
                    </a:lnB>
                  </a:tcPr>
                </a:tc>
                <a:extLst>
                  <a:ext uri="{0D108BD9-81ED-4DB2-BD59-A6C34878D82A}">
                    <a16:rowId xmlns:a16="http://schemas.microsoft.com/office/drawing/2014/main" val="1052916201"/>
                  </a:ext>
                </a:extLst>
              </a:tr>
              <a:tr h="218676">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Turquía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702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4.328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6,2</a:t>
                      </a:r>
                    </a:p>
                  </a:txBody>
                  <a:tcPr marL="9525" marR="9525" marT="9525" marB="0" anchor="b">
                    <a:lnL>
                      <a:noFill/>
                    </a:lnL>
                    <a:lnR>
                      <a:noFill/>
                    </a:lnR>
                    <a:lnT>
                      <a:noFill/>
                    </a:lnT>
                    <a:lnB>
                      <a:noFill/>
                    </a:lnB>
                  </a:tcPr>
                </a:tc>
                <a:extLst>
                  <a:ext uri="{0D108BD9-81ED-4DB2-BD59-A6C34878D82A}">
                    <a16:rowId xmlns:a16="http://schemas.microsoft.com/office/drawing/2014/main" val="1218541545"/>
                  </a:ext>
                </a:extLst>
              </a:tr>
            </a:tbl>
          </a:graphicData>
        </a:graphic>
      </p:graphicFrame>
    </p:spTree>
  </p:cSld>
  <p:clrMapOvr>
    <a:overrideClrMapping bg1="lt1" tx1="dk1" bg2="lt2" tx2="dk2" accent1="accent1" accent2="accent2" accent3="accent3" accent4="accent4" accent5="accent5" accent6="accent6" hlink="hlink" folHlink="folHlink"/>
  </p:clrMapOvr>
</p:sld>
</file>

<file path=ppt/slides/slide124.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tx1"/>
                </a:solidFill>
              </a:rPr>
              <a:t>BI: </a:t>
            </a:r>
            <a:r>
              <a:rPr lang="en-GB" dirty="0" err="1">
                <a:solidFill>
                  <a:schemeClr val="tx1"/>
                </a:solidFill>
              </a:rPr>
              <a:t>Pacientes</a:t>
            </a:r>
            <a:r>
              <a:rPr lang="en-GB" dirty="0">
                <a:solidFill>
                  <a:schemeClr val="tx1"/>
                </a:solidFill>
              </a:rPr>
              <a:t> y </a:t>
            </a:r>
            <a:r>
              <a:rPr lang="en-GB" dirty="0" err="1">
                <a:solidFill>
                  <a:schemeClr val="tx1"/>
                </a:solidFill>
              </a:rPr>
              <a:t>centros</a:t>
            </a:r>
            <a:r>
              <a:rPr lang="en-GB" dirty="0">
                <a:solidFill>
                  <a:schemeClr val="tx1"/>
                </a:solidFill>
              </a:rPr>
              <a:t> </a:t>
            </a:r>
            <a:r>
              <a:rPr lang="en-GB" dirty="0" err="1">
                <a:solidFill>
                  <a:schemeClr val="tx1"/>
                </a:solidFill>
              </a:rPr>
              <a:t>por</a:t>
            </a:r>
            <a:r>
              <a:rPr lang="en-GB" dirty="0">
                <a:solidFill>
                  <a:schemeClr val="tx1"/>
                </a:solidFill>
              </a:rPr>
              <a:t> </a:t>
            </a:r>
            <a:r>
              <a:rPr lang="en-GB" dirty="0" err="1">
                <a:solidFill>
                  <a:schemeClr val="tx1"/>
                </a:solidFill>
              </a:rPr>
              <a:t>países</a:t>
            </a:r>
            <a:r>
              <a:rPr lang="en-GB" dirty="0">
                <a:solidFill>
                  <a:schemeClr val="tx1"/>
                </a:solidFill>
              </a:rPr>
              <a:t> (2)</a:t>
            </a:r>
            <a:endParaRPr lang="es-ES" dirty="0">
              <a:solidFill>
                <a:schemeClr val="tx1"/>
              </a:solidFill>
            </a:endParaRPr>
          </a:p>
        </p:txBody>
      </p:sp>
      <p:sp>
        <p:nvSpPr>
          <p:cNvPr id="8"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124</a:t>
            </a:fld>
            <a:endParaRPr lang="es-ES"/>
          </a:p>
        </p:txBody>
      </p:sp>
      <p:graphicFrame>
        <p:nvGraphicFramePr>
          <p:cNvPr id="3" name="Tabla 2">
            <a:extLst>
              <a:ext uri="{FF2B5EF4-FFF2-40B4-BE49-F238E27FC236}">
                <a16:creationId xmlns:a16="http://schemas.microsoft.com/office/drawing/2014/main" id="{2E7E7FEF-B327-4CCC-ABD5-E4DE70416312}"/>
              </a:ext>
            </a:extLst>
          </p:cNvPr>
          <p:cNvGraphicFramePr>
            <a:graphicFrameLocks noGrp="1"/>
          </p:cNvGraphicFramePr>
          <p:nvPr>
            <p:extLst>
              <p:ext uri="{D42A27DB-BD31-4B8C-83A1-F6EECF244321}">
                <p14:modId xmlns:p14="http://schemas.microsoft.com/office/powerpoint/2010/main" val="4205208527"/>
              </p:ext>
            </p:extLst>
          </p:nvPr>
        </p:nvGraphicFramePr>
        <p:xfrm>
          <a:off x="1188001" y="1080000"/>
          <a:ext cx="6696368" cy="5004729"/>
        </p:xfrm>
        <a:graphic>
          <a:graphicData uri="http://schemas.openxmlformats.org/drawingml/2006/table">
            <a:tbl>
              <a:tblPr/>
              <a:tblGrid>
                <a:gridCol w="1816943">
                  <a:extLst>
                    <a:ext uri="{9D8B030D-6E8A-4147-A177-3AD203B41FA5}">
                      <a16:colId xmlns:a16="http://schemas.microsoft.com/office/drawing/2014/main" val="2710575427"/>
                    </a:ext>
                  </a:extLst>
                </a:gridCol>
                <a:gridCol w="1522093">
                  <a:extLst>
                    <a:ext uri="{9D8B030D-6E8A-4147-A177-3AD203B41FA5}">
                      <a16:colId xmlns:a16="http://schemas.microsoft.com/office/drawing/2014/main" val="3920154715"/>
                    </a:ext>
                  </a:extLst>
                </a:gridCol>
                <a:gridCol w="1522798">
                  <a:extLst>
                    <a:ext uri="{9D8B030D-6E8A-4147-A177-3AD203B41FA5}">
                      <a16:colId xmlns:a16="http://schemas.microsoft.com/office/drawing/2014/main" val="665068430"/>
                    </a:ext>
                  </a:extLst>
                </a:gridCol>
                <a:gridCol w="1834534">
                  <a:extLst>
                    <a:ext uri="{9D8B030D-6E8A-4147-A177-3AD203B41FA5}">
                      <a16:colId xmlns:a16="http://schemas.microsoft.com/office/drawing/2014/main" val="3070143924"/>
                    </a:ext>
                  </a:extLst>
                </a:gridCol>
              </a:tblGrid>
              <a:tr h="410169">
                <a:tc>
                  <a:txBody>
                    <a:bodyPr/>
                    <a:lstStyle/>
                    <a:p>
                      <a:pPr marL="36195" algn="l">
                        <a:lnSpc>
                          <a:spcPct val="107000"/>
                        </a:lnSpc>
                        <a:spcAft>
                          <a:spcPts val="0"/>
                        </a:spcAft>
                      </a:pPr>
                      <a:r>
                        <a:rPr lang="es-ES" sz="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 </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tcPr>
                </a:tc>
                <a:tc>
                  <a:txBody>
                    <a:bodyPr/>
                    <a:lstStyle/>
                    <a:p>
                      <a:pPr marR="71755" algn="r">
                        <a:lnSpc>
                          <a:spcPct val="107000"/>
                        </a:lnSpc>
                        <a:spcAft>
                          <a:spcPts val="0"/>
                        </a:spcAft>
                      </a:pPr>
                      <a:r>
                        <a:rPr lang="es-ES" sz="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Centros participantes</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solidFill>
                      <a:srgbClr val="F09686"/>
                    </a:solidFill>
                  </a:tcPr>
                </a:tc>
                <a:tc>
                  <a:txBody>
                    <a:bodyPr/>
                    <a:lstStyle/>
                    <a:p>
                      <a:pPr marR="71755" algn="r">
                        <a:lnSpc>
                          <a:spcPct val="107000"/>
                        </a:lnSpc>
                        <a:spcAft>
                          <a:spcPts val="0"/>
                        </a:spcAft>
                      </a:pPr>
                      <a:r>
                        <a:rPr lang="es-ES" sz="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Pacientes Reclutados</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solidFill>
                      <a:srgbClr val="F09686"/>
                    </a:solidFill>
                  </a:tcPr>
                </a:tc>
                <a:tc>
                  <a:txBody>
                    <a:bodyPr/>
                    <a:lstStyle/>
                    <a:p>
                      <a:pPr marR="71755" algn="r">
                        <a:lnSpc>
                          <a:spcPct val="107000"/>
                        </a:lnSpc>
                        <a:spcAft>
                          <a:spcPts val="0"/>
                        </a:spcAft>
                      </a:pPr>
                      <a:r>
                        <a:rPr lang="es-ES" sz="12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Promedio pacientes / centro</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44450" marR="44450" marT="0" marB="0" anchor="ctr">
                    <a:lnL>
                      <a:noFill/>
                    </a:lnL>
                    <a:lnR>
                      <a:noFill/>
                    </a:lnR>
                    <a:lnT>
                      <a:noFill/>
                    </a:lnT>
                    <a:lnB>
                      <a:noFill/>
                    </a:lnB>
                    <a:solidFill>
                      <a:srgbClr val="F09686"/>
                    </a:solidFill>
                  </a:tcPr>
                </a:tc>
                <a:extLst>
                  <a:ext uri="{0D108BD9-81ED-4DB2-BD59-A6C34878D82A}">
                    <a16:rowId xmlns:a16="http://schemas.microsoft.com/office/drawing/2014/main" val="3889389973"/>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Grecia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691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4.092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5,9</a:t>
                      </a:r>
                    </a:p>
                  </a:txBody>
                  <a:tcPr marL="9525" marR="9525" marT="9525" marB="0" anchor="b">
                    <a:lnL>
                      <a:noFill/>
                    </a:lnL>
                    <a:lnR>
                      <a:noFill/>
                    </a:lnR>
                    <a:lnT>
                      <a:noFill/>
                    </a:lnT>
                    <a:lnB>
                      <a:noFill/>
                    </a:lnB>
                  </a:tcPr>
                </a:tc>
                <a:extLst>
                  <a:ext uri="{0D108BD9-81ED-4DB2-BD59-A6C34878D82A}">
                    <a16:rowId xmlns:a16="http://schemas.microsoft.com/office/drawing/2014/main" val="221648936"/>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Eslovaquia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601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5.795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9,6</a:t>
                      </a:r>
                    </a:p>
                  </a:txBody>
                  <a:tcPr marL="9525" marR="9525" marT="9525" marB="0" anchor="b">
                    <a:lnL>
                      <a:noFill/>
                    </a:lnL>
                    <a:lnR>
                      <a:noFill/>
                    </a:lnR>
                    <a:lnT>
                      <a:noFill/>
                    </a:lnT>
                    <a:lnB>
                      <a:noFill/>
                    </a:lnB>
                  </a:tcPr>
                </a:tc>
                <a:extLst>
                  <a:ext uri="{0D108BD9-81ED-4DB2-BD59-A6C34878D82A}">
                    <a16:rowId xmlns:a16="http://schemas.microsoft.com/office/drawing/2014/main" val="3260501766"/>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Suiza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593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3.488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5,9</a:t>
                      </a:r>
                    </a:p>
                  </a:txBody>
                  <a:tcPr marL="9525" marR="9525" marT="9525" marB="0" anchor="b">
                    <a:lnL>
                      <a:noFill/>
                    </a:lnL>
                    <a:lnR>
                      <a:noFill/>
                    </a:lnR>
                    <a:lnT>
                      <a:noFill/>
                    </a:lnT>
                    <a:lnB>
                      <a:noFill/>
                    </a:lnB>
                  </a:tcPr>
                </a:tc>
                <a:extLst>
                  <a:ext uri="{0D108BD9-81ED-4DB2-BD59-A6C34878D82A}">
                    <a16:rowId xmlns:a16="http://schemas.microsoft.com/office/drawing/2014/main" val="2007695326"/>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Ucrania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464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5.805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12,5</a:t>
                      </a:r>
                    </a:p>
                  </a:txBody>
                  <a:tcPr marL="9525" marR="9525" marT="9525" marB="0" anchor="b">
                    <a:lnL>
                      <a:noFill/>
                    </a:lnL>
                    <a:lnR>
                      <a:noFill/>
                    </a:lnR>
                    <a:lnT>
                      <a:noFill/>
                    </a:lnT>
                    <a:lnB>
                      <a:noFill/>
                    </a:lnB>
                  </a:tcPr>
                </a:tc>
                <a:extLst>
                  <a:ext uri="{0D108BD9-81ED-4DB2-BD59-A6C34878D82A}">
                    <a16:rowId xmlns:a16="http://schemas.microsoft.com/office/drawing/2014/main" val="2575460942"/>
                  </a:ext>
                </a:extLst>
              </a:tr>
              <a:tr h="229728">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Noruega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455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4.523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9,9</a:t>
                      </a:r>
                    </a:p>
                  </a:txBody>
                  <a:tcPr marL="9525" marR="9525" marT="9525" marB="0" anchor="b">
                    <a:lnL>
                      <a:noFill/>
                    </a:lnL>
                    <a:lnR>
                      <a:noFill/>
                    </a:lnR>
                    <a:lnT>
                      <a:noFill/>
                    </a:lnT>
                    <a:lnB>
                      <a:noFill/>
                    </a:lnB>
                  </a:tcPr>
                </a:tc>
                <a:extLst>
                  <a:ext uri="{0D108BD9-81ED-4DB2-BD59-A6C34878D82A}">
                    <a16:rowId xmlns:a16="http://schemas.microsoft.com/office/drawing/2014/main" val="1304109570"/>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Lituania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3.015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12,0</a:t>
                      </a:r>
                    </a:p>
                  </a:txBody>
                  <a:tcPr marL="9525" marR="9525" marT="9525" marB="0" anchor="b">
                    <a:lnL>
                      <a:noFill/>
                    </a:lnL>
                    <a:lnR>
                      <a:noFill/>
                    </a:lnR>
                    <a:lnT>
                      <a:noFill/>
                    </a:lnT>
                    <a:lnB>
                      <a:noFill/>
                    </a:lnB>
                  </a:tcPr>
                </a:tc>
                <a:extLst>
                  <a:ext uri="{0D108BD9-81ED-4DB2-BD59-A6C34878D82A}">
                    <a16:rowId xmlns:a16="http://schemas.microsoft.com/office/drawing/2014/main" val="1464037494"/>
                  </a:ext>
                </a:extLst>
              </a:tr>
              <a:tr h="229728">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Irlanda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235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730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extLst>
                  <a:ext uri="{0D108BD9-81ED-4DB2-BD59-A6C34878D82A}">
                    <a16:rowId xmlns:a16="http://schemas.microsoft.com/office/drawing/2014/main" val="2638136014"/>
                  </a:ext>
                </a:extLst>
              </a:tr>
              <a:tr h="229728">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Estonia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156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5.240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33,6</a:t>
                      </a:r>
                    </a:p>
                  </a:txBody>
                  <a:tcPr marL="9525" marR="9525" marT="9525" marB="0" anchor="b">
                    <a:lnL>
                      <a:noFill/>
                    </a:lnL>
                    <a:lnR>
                      <a:noFill/>
                    </a:lnR>
                    <a:lnT>
                      <a:noFill/>
                    </a:lnT>
                    <a:lnB>
                      <a:noFill/>
                    </a:lnB>
                  </a:tcPr>
                </a:tc>
                <a:extLst>
                  <a:ext uri="{0D108BD9-81ED-4DB2-BD59-A6C34878D82A}">
                    <a16:rowId xmlns:a16="http://schemas.microsoft.com/office/drawing/2014/main" val="1468586567"/>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Letonia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124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2.278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18,4</a:t>
                      </a:r>
                    </a:p>
                  </a:txBody>
                  <a:tcPr marL="9525" marR="9525" marT="9525" marB="0" anchor="b">
                    <a:lnL>
                      <a:noFill/>
                    </a:lnL>
                    <a:lnR>
                      <a:noFill/>
                    </a:lnR>
                    <a:lnT>
                      <a:noFill/>
                    </a:lnT>
                    <a:lnB>
                      <a:noFill/>
                    </a:lnB>
                  </a:tcPr>
                </a:tc>
                <a:extLst>
                  <a:ext uri="{0D108BD9-81ED-4DB2-BD59-A6C34878D82A}">
                    <a16:rowId xmlns:a16="http://schemas.microsoft.com/office/drawing/2014/main" val="1551226099"/>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Croacia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6,8</a:t>
                      </a:r>
                    </a:p>
                  </a:txBody>
                  <a:tcPr marL="9525" marR="9525" marT="9525" marB="0" anchor="b">
                    <a:lnL>
                      <a:noFill/>
                    </a:lnL>
                    <a:lnR>
                      <a:noFill/>
                    </a:lnR>
                    <a:lnT>
                      <a:noFill/>
                    </a:lnT>
                    <a:lnB>
                      <a:noFill/>
                    </a:lnB>
                  </a:tcPr>
                </a:tc>
                <a:extLst>
                  <a:ext uri="{0D108BD9-81ED-4DB2-BD59-A6C34878D82A}">
                    <a16:rowId xmlns:a16="http://schemas.microsoft.com/office/drawing/2014/main" val="4222506794"/>
                  </a:ext>
                </a:extLst>
              </a:tr>
              <a:tr h="229728">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Eslovenia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254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7,7</a:t>
                      </a:r>
                    </a:p>
                  </a:txBody>
                  <a:tcPr marL="9525" marR="9525" marT="9525" marB="0" anchor="b">
                    <a:lnL>
                      <a:noFill/>
                    </a:lnL>
                    <a:lnR>
                      <a:noFill/>
                    </a:lnR>
                    <a:lnT>
                      <a:noFill/>
                    </a:lnT>
                    <a:lnB>
                      <a:noFill/>
                    </a:lnB>
                  </a:tcPr>
                </a:tc>
                <a:extLst>
                  <a:ext uri="{0D108BD9-81ED-4DB2-BD59-A6C34878D82A}">
                    <a16:rowId xmlns:a16="http://schemas.microsoft.com/office/drawing/2014/main" val="454450584"/>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Serbia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301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9,7</a:t>
                      </a:r>
                    </a:p>
                  </a:txBody>
                  <a:tcPr marL="9525" marR="9525" marT="9525" marB="0" anchor="b">
                    <a:lnL>
                      <a:noFill/>
                    </a:lnL>
                    <a:lnR>
                      <a:noFill/>
                    </a:lnR>
                    <a:lnT>
                      <a:noFill/>
                    </a:lnT>
                    <a:lnB>
                      <a:noFill/>
                    </a:lnB>
                  </a:tcPr>
                </a:tc>
                <a:extLst>
                  <a:ext uri="{0D108BD9-81ED-4DB2-BD59-A6C34878D82A}">
                    <a16:rowId xmlns:a16="http://schemas.microsoft.com/office/drawing/2014/main" val="380334988"/>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Islandia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301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20,1</a:t>
                      </a:r>
                    </a:p>
                  </a:txBody>
                  <a:tcPr marL="9525" marR="9525" marT="9525" marB="0" anchor="b">
                    <a:lnL>
                      <a:noFill/>
                    </a:lnL>
                    <a:lnR>
                      <a:noFill/>
                    </a:lnR>
                    <a:lnT>
                      <a:noFill/>
                    </a:lnT>
                    <a:lnB>
                      <a:noFill/>
                    </a:lnB>
                  </a:tcPr>
                </a:tc>
                <a:extLst>
                  <a:ext uri="{0D108BD9-81ED-4DB2-BD59-A6C34878D82A}">
                    <a16:rowId xmlns:a16="http://schemas.microsoft.com/office/drawing/2014/main" val="3945713107"/>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Bosnia y Herzegovina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4,2</a:t>
                      </a:r>
                    </a:p>
                  </a:txBody>
                  <a:tcPr marL="9525" marR="9525" marT="9525" marB="0" anchor="b">
                    <a:lnL>
                      <a:noFill/>
                    </a:lnL>
                    <a:lnR>
                      <a:noFill/>
                    </a:lnR>
                    <a:lnT>
                      <a:noFill/>
                    </a:lnT>
                    <a:lnB>
                      <a:noFill/>
                    </a:lnB>
                  </a:tcPr>
                </a:tc>
                <a:extLst>
                  <a:ext uri="{0D108BD9-81ED-4DB2-BD59-A6C34878D82A}">
                    <a16:rowId xmlns:a16="http://schemas.microsoft.com/office/drawing/2014/main" val="2911334675"/>
                  </a:ext>
                </a:extLst>
              </a:tr>
              <a:tr h="229728">
                <a:tc>
                  <a:txBody>
                    <a:bodyPr/>
                    <a:lstStyle/>
                    <a:p>
                      <a:pPr marL="0" algn="l" defTabSz="914400" rtl="0" eaLnBrk="1" fontAlgn="b" latinLnBrk="0" hangingPunct="1">
                        <a:lnSpc>
                          <a:spcPct val="107000"/>
                        </a:lnSpc>
                        <a:spcAft>
                          <a:spcPts val="0"/>
                        </a:spcAft>
                      </a:pPr>
                      <a:r>
                        <a:rPr lang="es-ES" sz="1200" kern="1200">
                          <a:solidFill>
                            <a:srgbClr val="FFFFFF"/>
                          </a:solidFill>
                          <a:effectLst/>
                          <a:latin typeface="Verdana" panose="020B0604030504040204" pitchFamily="34" charset="0"/>
                          <a:ea typeface="+mn-ea"/>
                          <a:cs typeface="Liberation Sans" panose="020B0604020202020204" pitchFamily="34" charset="0"/>
                        </a:rPr>
                        <a:t>Países Nórdicos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4,0</a:t>
                      </a:r>
                    </a:p>
                  </a:txBody>
                  <a:tcPr marL="9525" marR="9525" marT="9525" marB="0" anchor="b">
                    <a:lnL>
                      <a:noFill/>
                    </a:lnL>
                    <a:lnR>
                      <a:noFill/>
                    </a:lnR>
                    <a:lnT>
                      <a:noFill/>
                    </a:lnT>
                    <a:lnB>
                      <a:noFill/>
                    </a:lnB>
                  </a:tcPr>
                </a:tc>
                <a:extLst>
                  <a:ext uri="{0D108BD9-81ED-4DB2-BD59-A6C34878D82A}">
                    <a16:rowId xmlns:a16="http://schemas.microsoft.com/office/drawing/2014/main" val="1060878507"/>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Andorra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5,3</a:t>
                      </a:r>
                    </a:p>
                  </a:txBody>
                  <a:tcPr marL="9525" marR="9525" marT="9525" marB="0" anchor="b">
                    <a:lnL>
                      <a:noFill/>
                    </a:lnL>
                    <a:lnR>
                      <a:noFill/>
                    </a:lnR>
                    <a:lnT>
                      <a:noFill/>
                    </a:lnT>
                    <a:lnB>
                      <a:noFill/>
                    </a:lnB>
                  </a:tcPr>
                </a:tc>
                <a:extLst>
                  <a:ext uri="{0D108BD9-81ED-4DB2-BD59-A6C34878D82A}">
                    <a16:rowId xmlns:a16="http://schemas.microsoft.com/office/drawing/2014/main" val="266588845"/>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Albania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7,8</a:t>
                      </a:r>
                    </a:p>
                  </a:txBody>
                  <a:tcPr marL="9525" marR="9525" marT="9525" marB="0" anchor="b">
                    <a:lnL>
                      <a:noFill/>
                    </a:lnL>
                    <a:lnR>
                      <a:noFill/>
                    </a:lnR>
                    <a:lnT>
                      <a:noFill/>
                    </a:lnT>
                    <a:lnB>
                      <a:noFill/>
                    </a:lnB>
                  </a:tcPr>
                </a:tc>
                <a:extLst>
                  <a:ext uri="{0D108BD9-81ED-4DB2-BD59-A6C34878D82A}">
                    <a16:rowId xmlns:a16="http://schemas.microsoft.com/office/drawing/2014/main" val="4270495638"/>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Bielorrusia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0,2</a:t>
                      </a:r>
                    </a:p>
                  </a:txBody>
                  <a:tcPr marL="9525" marR="9525" marT="9525" marB="0" anchor="b">
                    <a:lnL>
                      <a:noFill/>
                    </a:lnL>
                    <a:lnR>
                      <a:noFill/>
                    </a:lnR>
                    <a:lnT>
                      <a:noFill/>
                    </a:lnT>
                    <a:lnB>
                      <a:noFill/>
                    </a:lnB>
                  </a:tcPr>
                </a:tc>
                <a:extLst>
                  <a:ext uri="{0D108BD9-81ED-4DB2-BD59-A6C34878D82A}">
                    <a16:rowId xmlns:a16="http://schemas.microsoft.com/office/drawing/2014/main" val="1206730285"/>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Luxemburgo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extLst>
                  <a:ext uri="{0D108BD9-81ED-4DB2-BD59-A6C34878D82A}">
                    <a16:rowId xmlns:a16="http://schemas.microsoft.com/office/drawing/2014/main" val="1586272872"/>
                  </a:ext>
                </a:extLst>
              </a:tr>
              <a:tr h="229728">
                <a:tc>
                  <a:txBody>
                    <a:bodyPr/>
                    <a:lstStyle/>
                    <a:p>
                      <a:pPr marL="0" algn="l" defTabSz="914400" rtl="0" eaLnBrk="1" fontAlgn="b" latinLnBrk="0" hangingPunct="1">
                        <a:lnSpc>
                          <a:spcPct val="107000"/>
                        </a:lnSpc>
                        <a:spcAft>
                          <a:spcPts val="0"/>
                        </a:spcAft>
                      </a:pPr>
                      <a:r>
                        <a:rPr lang="es-ES" sz="1200" kern="1200" dirty="0">
                          <a:solidFill>
                            <a:srgbClr val="FFFFFF"/>
                          </a:solidFill>
                          <a:effectLst/>
                          <a:latin typeface="Verdana" panose="020B0604030504040204" pitchFamily="34" charset="0"/>
                          <a:ea typeface="+mn-ea"/>
                          <a:cs typeface="Liberation Sans" panose="020B0604020202020204" pitchFamily="34" charset="0"/>
                        </a:rPr>
                        <a:t>Chipre</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200" kern="1200" dirty="0">
                          <a:solidFill>
                            <a:schemeClr val="tx1"/>
                          </a:solidFill>
                          <a:effectLst/>
                          <a:latin typeface="Verdana" panose="020B0604030504040204" pitchFamily="34" charset="0"/>
                          <a:ea typeface="+mn-ea"/>
                          <a:cs typeface="Liberation Sans" panose="020B0604020202020204" pitchFamily="34" charset="0"/>
                        </a:rPr>
                        <a:t>3,0</a:t>
                      </a:r>
                    </a:p>
                  </a:txBody>
                  <a:tcPr marL="9525" marR="9525" marT="9525" marB="0" anchor="b">
                    <a:lnL>
                      <a:noFill/>
                    </a:lnL>
                    <a:lnR>
                      <a:noFill/>
                    </a:lnR>
                    <a:lnT>
                      <a:noFill/>
                    </a:lnT>
                    <a:lnB>
                      <a:noFill/>
                    </a:lnB>
                  </a:tcPr>
                </a:tc>
                <a:extLst>
                  <a:ext uri="{0D108BD9-81ED-4DB2-BD59-A6C34878D82A}">
                    <a16:rowId xmlns:a16="http://schemas.microsoft.com/office/drawing/2014/main" val="4191226381"/>
                  </a:ext>
                </a:extLst>
              </a:tr>
            </a:tbl>
          </a:graphicData>
        </a:graphic>
      </p:graphicFrame>
    </p:spTree>
  </p:cSld>
  <p:clrMapOvr>
    <a:overrideClrMapping bg1="lt1" tx1="dk1" bg2="lt2" tx2="dk2" accent1="accent1" accent2="accent2" accent3="accent3" accent4="accent4" accent5="accent5" accent6="accent6" hlink="hlink" folHlink="folHlink"/>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solidFill>
                  <a:schemeClr val="tx1"/>
                </a:solidFill>
              </a:rPr>
              <a:t>BI: Fases y Tiempos</a:t>
            </a:r>
            <a:endParaRPr lang="es-ES" dirty="0">
              <a:solidFill>
                <a:schemeClr val="tx1"/>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125</a:t>
            </a:fld>
            <a:endParaRPr lang="es-ES"/>
          </a:p>
        </p:txBody>
      </p:sp>
      <p:grpSp>
        <p:nvGrpSpPr>
          <p:cNvPr id="6" name="Group 3"/>
          <p:cNvGrpSpPr>
            <a:grpSpLocks/>
          </p:cNvGrpSpPr>
          <p:nvPr/>
        </p:nvGrpSpPr>
        <p:grpSpPr bwMode="auto">
          <a:xfrm>
            <a:off x="533400" y="1143000"/>
            <a:ext cx="8077200" cy="4854575"/>
            <a:chOff x="144" y="912"/>
            <a:chExt cx="5088" cy="3058"/>
          </a:xfrm>
        </p:grpSpPr>
        <p:sp>
          <p:nvSpPr>
            <p:cNvPr id="7" name="Line 4"/>
            <p:cNvSpPr>
              <a:spLocks noChangeShapeType="1"/>
            </p:cNvSpPr>
            <p:nvPr/>
          </p:nvSpPr>
          <p:spPr bwMode="auto">
            <a:xfrm>
              <a:off x="432" y="3312"/>
              <a:ext cx="4800" cy="0"/>
            </a:xfrm>
            <a:prstGeom prst="line">
              <a:avLst/>
            </a:prstGeom>
            <a:noFill/>
            <a:ln w="50800">
              <a:solidFill>
                <a:srgbClr val="CC0000"/>
              </a:solidFill>
              <a:round/>
              <a:headEnd/>
              <a:tailEnd/>
            </a:ln>
            <a:effectLst/>
          </p:spPr>
          <p:txBody>
            <a:bodyPr/>
            <a:lstStyle/>
            <a:p>
              <a:endParaRPr lang="es-ES"/>
            </a:p>
          </p:txBody>
        </p:sp>
        <p:sp>
          <p:nvSpPr>
            <p:cNvPr id="8" name="Text Box 5"/>
            <p:cNvSpPr txBox="1">
              <a:spLocks noChangeArrowheads="1"/>
            </p:cNvSpPr>
            <p:nvPr/>
          </p:nvSpPr>
          <p:spPr bwMode="auto">
            <a:xfrm>
              <a:off x="1056" y="3408"/>
              <a:ext cx="816" cy="231"/>
            </a:xfrm>
            <a:prstGeom prst="rect">
              <a:avLst/>
            </a:prstGeom>
            <a:noFill/>
            <a:ln w="9525">
              <a:noFill/>
              <a:miter lim="800000"/>
              <a:headEnd/>
              <a:tailEnd/>
            </a:ln>
            <a:effectLst/>
          </p:spPr>
          <p:txBody>
            <a:bodyPr>
              <a:spAutoFit/>
            </a:bodyPr>
            <a:lstStyle/>
            <a:p>
              <a:pPr>
                <a:spcBef>
                  <a:spcPct val="50000"/>
                </a:spcBef>
              </a:pPr>
              <a:endParaRPr lang="es-ES" sz="1800">
                <a:latin typeface="Arial" charset="0"/>
              </a:endParaRPr>
            </a:p>
          </p:txBody>
        </p:sp>
        <p:sp>
          <p:nvSpPr>
            <p:cNvPr id="9" name="Text Box 6"/>
            <p:cNvSpPr txBox="1">
              <a:spLocks noChangeArrowheads="1"/>
            </p:cNvSpPr>
            <p:nvPr/>
          </p:nvSpPr>
          <p:spPr bwMode="auto">
            <a:xfrm>
              <a:off x="384" y="3504"/>
              <a:ext cx="768" cy="466"/>
            </a:xfrm>
            <a:prstGeom prst="rect">
              <a:avLst/>
            </a:prstGeom>
            <a:noFill/>
            <a:ln w="9525">
              <a:solidFill>
                <a:srgbClr val="800000"/>
              </a:solidFill>
              <a:miter lim="800000"/>
              <a:headEnd/>
              <a:tailEnd/>
            </a:ln>
            <a:effectLst/>
          </p:spPr>
          <p:txBody>
            <a:bodyPr>
              <a:spAutoFit/>
            </a:bodyPr>
            <a:lstStyle/>
            <a:p>
              <a:pPr>
                <a:spcBef>
                  <a:spcPct val="50000"/>
                </a:spcBef>
              </a:pPr>
              <a:r>
                <a:rPr lang="es-ES" sz="1400" b="1">
                  <a:solidFill>
                    <a:srgbClr val="800000"/>
                  </a:solidFill>
                  <a:latin typeface="Arial" charset="0"/>
                </a:rPr>
                <a:t>Final Study Protocol Available</a:t>
              </a:r>
            </a:p>
          </p:txBody>
        </p:sp>
        <p:sp>
          <p:nvSpPr>
            <p:cNvPr id="10" name="Text Box 7"/>
            <p:cNvSpPr txBox="1">
              <a:spLocks noChangeArrowheads="1"/>
            </p:cNvSpPr>
            <p:nvPr/>
          </p:nvSpPr>
          <p:spPr bwMode="auto">
            <a:xfrm>
              <a:off x="2256" y="3504"/>
              <a:ext cx="624" cy="332"/>
            </a:xfrm>
            <a:prstGeom prst="rect">
              <a:avLst/>
            </a:prstGeom>
            <a:noFill/>
            <a:ln w="9525">
              <a:solidFill>
                <a:srgbClr val="800000"/>
              </a:solidFill>
              <a:miter lim="800000"/>
              <a:headEnd/>
              <a:tailEnd/>
            </a:ln>
            <a:effectLst/>
          </p:spPr>
          <p:txBody>
            <a:bodyPr>
              <a:spAutoFit/>
            </a:bodyPr>
            <a:lstStyle/>
            <a:p>
              <a:pPr>
                <a:spcBef>
                  <a:spcPct val="50000"/>
                </a:spcBef>
              </a:pPr>
              <a:r>
                <a:rPr lang="es-ES" sz="1400" b="1">
                  <a:solidFill>
                    <a:srgbClr val="800000"/>
                  </a:solidFill>
                  <a:latin typeface="Arial" charset="0"/>
                </a:rPr>
                <a:t>IRB/EC Approval</a:t>
              </a:r>
            </a:p>
          </p:txBody>
        </p:sp>
        <p:sp>
          <p:nvSpPr>
            <p:cNvPr id="11" name="Text Box 8"/>
            <p:cNvSpPr txBox="1">
              <a:spLocks noChangeArrowheads="1"/>
            </p:cNvSpPr>
            <p:nvPr/>
          </p:nvSpPr>
          <p:spPr bwMode="auto">
            <a:xfrm>
              <a:off x="3504" y="3504"/>
              <a:ext cx="624" cy="466"/>
            </a:xfrm>
            <a:prstGeom prst="rect">
              <a:avLst/>
            </a:prstGeom>
            <a:noFill/>
            <a:ln w="9525">
              <a:solidFill>
                <a:srgbClr val="800000"/>
              </a:solidFill>
              <a:miter lim="800000"/>
              <a:headEnd/>
              <a:tailEnd/>
            </a:ln>
            <a:effectLst/>
          </p:spPr>
          <p:txBody>
            <a:bodyPr>
              <a:spAutoFit/>
            </a:bodyPr>
            <a:lstStyle/>
            <a:p>
              <a:pPr>
                <a:spcBef>
                  <a:spcPct val="50000"/>
                </a:spcBef>
              </a:pPr>
              <a:r>
                <a:rPr lang="es-ES" sz="1400" b="1">
                  <a:solidFill>
                    <a:srgbClr val="800000"/>
                  </a:solidFill>
                  <a:latin typeface="Arial" charset="0"/>
                </a:rPr>
                <a:t>First Initiation Visit</a:t>
              </a:r>
            </a:p>
          </p:txBody>
        </p:sp>
        <p:sp>
          <p:nvSpPr>
            <p:cNvPr id="12" name="Text Box 9"/>
            <p:cNvSpPr txBox="1">
              <a:spLocks noChangeArrowheads="1"/>
            </p:cNvSpPr>
            <p:nvPr/>
          </p:nvSpPr>
          <p:spPr bwMode="auto">
            <a:xfrm>
              <a:off x="4560" y="3504"/>
              <a:ext cx="672" cy="332"/>
            </a:xfrm>
            <a:prstGeom prst="rect">
              <a:avLst/>
            </a:prstGeom>
            <a:noFill/>
            <a:ln w="9525">
              <a:solidFill>
                <a:srgbClr val="800000"/>
              </a:solidFill>
              <a:miter lim="800000"/>
              <a:headEnd/>
              <a:tailEnd/>
            </a:ln>
            <a:effectLst/>
          </p:spPr>
          <p:txBody>
            <a:bodyPr>
              <a:spAutoFit/>
            </a:bodyPr>
            <a:lstStyle/>
            <a:p>
              <a:pPr>
                <a:spcBef>
                  <a:spcPct val="50000"/>
                </a:spcBef>
              </a:pPr>
              <a:r>
                <a:rPr lang="es-ES" sz="1400" b="1">
                  <a:solidFill>
                    <a:srgbClr val="800000"/>
                  </a:solidFill>
                  <a:latin typeface="Arial" charset="0"/>
                </a:rPr>
                <a:t>First Patient In</a:t>
              </a:r>
            </a:p>
          </p:txBody>
        </p:sp>
        <p:sp>
          <p:nvSpPr>
            <p:cNvPr id="13" name="Line 10"/>
            <p:cNvSpPr>
              <a:spLocks noChangeShapeType="1"/>
            </p:cNvSpPr>
            <p:nvPr/>
          </p:nvSpPr>
          <p:spPr bwMode="auto">
            <a:xfrm>
              <a:off x="576" y="912"/>
              <a:ext cx="0" cy="2400"/>
            </a:xfrm>
            <a:prstGeom prst="line">
              <a:avLst/>
            </a:prstGeom>
            <a:noFill/>
            <a:ln w="12700">
              <a:solidFill>
                <a:srgbClr val="808080"/>
              </a:solidFill>
              <a:round/>
              <a:headEnd/>
              <a:tailEnd type="diamond" w="lg" len="lg"/>
            </a:ln>
            <a:effectLst/>
          </p:spPr>
          <p:txBody>
            <a:bodyPr/>
            <a:lstStyle/>
            <a:p>
              <a:endParaRPr lang="es-ES"/>
            </a:p>
          </p:txBody>
        </p:sp>
        <p:sp>
          <p:nvSpPr>
            <p:cNvPr id="14" name="Line 11"/>
            <p:cNvSpPr>
              <a:spLocks noChangeShapeType="1"/>
            </p:cNvSpPr>
            <p:nvPr/>
          </p:nvSpPr>
          <p:spPr bwMode="auto">
            <a:xfrm>
              <a:off x="2400" y="912"/>
              <a:ext cx="0" cy="2400"/>
            </a:xfrm>
            <a:prstGeom prst="line">
              <a:avLst/>
            </a:prstGeom>
            <a:noFill/>
            <a:ln w="12700">
              <a:solidFill>
                <a:srgbClr val="808080"/>
              </a:solidFill>
              <a:round/>
              <a:headEnd/>
              <a:tailEnd type="diamond" w="lg" len="lg"/>
            </a:ln>
            <a:effectLst/>
          </p:spPr>
          <p:txBody>
            <a:bodyPr/>
            <a:lstStyle/>
            <a:p>
              <a:endParaRPr lang="es-ES"/>
            </a:p>
          </p:txBody>
        </p:sp>
        <p:sp>
          <p:nvSpPr>
            <p:cNvPr id="15" name="Line 12"/>
            <p:cNvSpPr>
              <a:spLocks noChangeShapeType="1"/>
            </p:cNvSpPr>
            <p:nvPr/>
          </p:nvSpPr>
          <p:spPr bwMode="auto">
            <a:xfrm>
              <a:off x="3648" y="912"/>
              <a:ext cx="0" cy="2400"/>
            </a:xfrm>
            <a:prstGeom prst="line">
              <a:avLst/>
            </a:prstGeom>
            <a:noFill/>
            <a:ln w="12700">
              <a:solidFill>
                <a:srgbClr val="808080"/>
              </a:solidFill>
              <a:round/>
              <a:headEnd/>
              <a:tailEnd type="diamond" w="lg" len="lg"/>
            </a:ln>
            <a:effectLst/>
          </p:spPr>
          <p:txBody>
            <a:bodyPr/>
            <a:lstStyle/>
            <a:p>
              <a:endParaRPr lang="es-ES"/>
            </a:p>
          </p:txBody>
        </p:sp>
        <p:sp>
          <p:nvSpPr>
            <p:cNvPr id="16" name="Line 13"/>
            <p:cNvSpPr>
              <a:spLocks noChangeShapeType="1"/>
            </p:cNvSpPr>
            <p:nvPr/>
          </p:nvSpPr>
          <p:spPr bwMode="auto">
            <a:xfrm>
              <a:off x="4704" y="912"/>
              <a:ext cx="0" cy="2400"/>
            </a:xfrm>
            <a:prstGeom prst="line">
              <a:avLst/>
            </a:prstGeom>
            <a:noFill/>
            <a:ln w="12700">
              <a:solidFill>
                <a:srgbClr val="808080"/>
              </a:solidFill>
              <a:round/>
              <a:headEnd/>
              <a:tailEnd type="diamond" w="lg" len="lg"/>
            </a:ln>
            <a:effectLst/>
          </p:spPr>
          <p:txBody>
            <a:bodyPr/>
            <a:lstStyle/>
            <a:p>
              <a:endParaRPr lang="es-ES"/>
            </a:p>
          </p:txBody>
        </p:sp>
        <p:sp>
          <p:nvSpPr>
            <p:cNvPr id="17" name="Rectangle 14"/>
            <p:cNvSpPr>
              <a:spLocks noChangeArrowheads="1"/>
            </p:cNvSpPr>
            <p:nvPr/>
          </p:nvSpPr>
          <p:spPr bwMode="auto">
            <a:xfrm>
              <a:off x="3648" y="2880"/>
              <a:ext cx="1056" cy="336"/>
            </a:xfrm>
            <a:prstGeom prst="rect">
              <a:avLst/>
            </a:prstGeom>
            <a:solidFill>
              <a:srgbClr val="579CAD"/>
            </a:solidFill>
            <a:ln w="9525">
              <a:noFill/>
              <a:miter lim="800000"/>
              <a:headEnd/>
              <a:tailEnd/>
            </a:ln>
            <a:effectLst/>
          </p:spPr>
          <p:txBody>
            <a:bodyPr wrap="none" anchor="ctr"/>
            <a:lstStyle/>
            <a:p>
              <a:endParaRPr lang="es-ES"/>
            </a:p>
          </p:txBody>
        </p:sp>
        <p:sp>
          <p:nvSpPr>
            <p:cNvPr id="18" name="Rectangle 15"/>
            <p:cNvSpPr>
              <a:spLocks noChangeArrowheads="1"/>
            </p:cNvSpPr>
            <p:nvPr/>
          </p:nvSpPr>
          <p:spPr bwMode="auto">
            <a:xfrm>
              <a:off x="2400" y="2496"/>
              <a:ext cx="1248" cy="336"/>
            </a:xfrm>
            <a:prstGeom prst="rect">
              <a:avLst/>
            </a:prstGeom>
            <a:solidFill>
              <a:srgbClr val="F09686"/>
            </a:solidFill>
            <a:ln w="9525">
              <a:noFill/>
              <a:miter lim="800000"/>
              <a:headEnd/>
              <a:tailEnd/>
            </a:ln>
            <a:effectLst/>
          </p:spPr>
          <p:txBody>
            <a:bodyPr wrap="none" anchor="ctr"/>
            <a:lstStyle/>
            <a:p>
              <a:endParaRPr lang="es-ES"/>
            </a:p>
          </p:txBody>
        </p:sp>
        <p:sp>
          <p:nvSpPr>
            <p:cNvPr id="19" name="Rectangle 16"/>
            <p:cNvSpPr>
              <a:spLocks noChangeArrowheads="1"/>
            </p:cNvSpPr>
            <p:nvPr/>
          </p:nvSpPr>
          <p:spPr bwMode="auto">
            <a:xfrm>
              <a:off x="576" y="2064"/>
              <a:ext cx="1824" cy="336"/>
            </a:xfrm>
            <a:prstGeom prst="rect">
              <a:avLst/>
            </a:prstGeom>
            <a:solidFill>
              <a:srgbClr val="CC3300"/>
            </a:solidFill>
            <a:ln w="9525">
              <a:noFill/>
              <a:miter lim="800000"/>
              <a:headEnd/>
              <a:tailEnd/>
            </a:ln>
            <a:effectLst/>
          </p:spPr>
          <p:txBody>
            <a:bodyPr wrap="none" anchor="ctr"/>
            <a:lstStyle/>
            <a:p>
              <a:endParaRPr lang="es-ES"/>
            </a:p>
          </p:txBody>
        </p:sp>
        <p:sp>
          <p:nvSpPr>
            <p:cNvPr id="20" name="Rectangle 17"/>
            <p:cNvSpPr>
              <a:spLocks noChangeArrowheads="1"/>
            </p:cNvSpPr>
            <p:nvPr/>
          </p:nvSpPr>
          <p:spPr bwMode="auto">
            <a:xfrm>
              <a:off x="576" y="912"/>
              <a:ext cx="4128" cy="384"/>
            </a:xfrm>
            <a:prstGeom prst="rect">
              <a:avLst/>
            </a:prstGeom>
            <a:solidFill>
              <a:srgbClr val="1E727F"/>
            </a:solidFill>
            <a:ln w="9525">
              <a:noFill/>
              <a:miter lim="800000"/>
              <a:headEnd/>
              <a:tailEnd/>
            </a:ln>
            <a:effectLst/>
          </p:spPr>
          <p:txBody>
            <a:bodyPr wrap="none" anchor="ctr"/>
            <a:lstStyle/>
            <a:p>
              <a:endParaRPr lang="es-ES"/>
            </a:p>
          </p:txBody>
        </p:sp>
        <p:sp>
          <p:nvSpPr>
            <p:cNvPr id="21" name="Rectangle 18"/>
            <p:cNvSpPr>
              <a:spLocks noChangeArrowheads="1"/>
            </p:cNvSpPr>
            <p:nvPr/>
          </p:nvSpPr>
          <p:spPr bwMode="auto">
            <a:xfrm>
              <a:off x="576" y="1440"/>
              <a:ext cx="3072" cy="384"/>
            </a:xfrm>
            <a:prstGeom prst="rect">
              <a:avLst/>
            </a:prstGeom>
            <a:solidFill>
              <a:srgbClr val="76838F"/>
            </a:solidFill>
            <a:ln w="9525">
              <a:noFill/>
              <a:miter lim="800000"/>
              <a:headEnd/>
              <a:tailEnd/>
            </a:ln>
            <a:effectLst/>
          </p:spPr>
          <p:txBody>
            <a:bodyPr wrap="none" anchor="ctr"/>
            <a:lstStyle/>
            <a:p>
              <a:endParaRPr lang="es-ES"/>
            </a:p>
          </p:txBody>
        </p:sp>
        <p:grpSp>
          <p:nvGrpSpPr>
            <p:cNvPr id="22" name="Group 19"/>
            <p:cNvGrpSpPr>
              <a:grpSpLocks/>
            </p:cNvGrpSpPr>
            <p:nvPr/>
          </p:nvGrpSpPr>
          <p:grpSpPr bwMode="auto">
            <a:xfrm>
              <a:off x="1056" y="990"/>
              <a:ext cx="3504" cy="2156"/>
              <a:chOff x="1056" y="990"/>
              <a:chExt cx="3504" cy="2156"/>
            </a:xfrm>
          </p:grpSpPr>
          <p:sp>
            <p:nvSpPr>
              <p:cNvPr id="39" name="Text Box 20"/>
              <p:cNvSpPr txBox="1">
                <a:spLocks noChangeArrowheads="1"/>
              </p:cNvSpPr>
              <p:nvPr/>
            </p:nvSpPr>
            <p:spPr bwMode="auto">
              <a:xfrm>
                <a:off x="1056" y="2112"/>
                <a:ext cx="768" cy="218"/>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s-ES" sz="1600" b="1">
                    <a:latin typeface="Arial" charset="0"/>
                  </a:rPr>
                  <a:t>Approval</a:t>
                </a:r>
              </a:p>
            </p:txBody>
          </p:sp>
          <p:sp>
            <p:nvSpPr>
              <p:cNvPr id="40" name="Text Box 21"/>
              <p:cNvSpPr txBox="1">
                <a:spLocks noChangeArrowheads="1"/>
              </p:cNvSpPr>
              <p:nvPr/>
            </p:nvSpPr>
            <p:spPr bwMode="auto">
              <a:xfrm>
                <a:off x="2592" y="2547"/>
                <a:ext cx="864" cy="218"/>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s-ES" sz="1600" b="1">
                    <a:latin typeface="Arial" charset="0"/>
                  </a:rPr>
                  <a:t>Preparation</a:t>
                </a:r>
              </a:p>
            </p:txBody>
          </p:sp>
          <p:sp>
            <p:nvSpPr>
              <p:cNvPr id="41" name="Text Box 22"/>
              <p:cNvSpPr txBox="1">
                <a:spLocks noChangeArrowheads="1"/>
              </p:cNvSpPr>
              <p:nvPr/>
            </p:nvSpPr>
            <p:spPr bwMode="auto">
              <a:xfrm>
                <a:off x="3792" y="2928"/>
                <a:ext cx="768" cy="218"/>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s-ES" sz="1600" b="1">
                    <a:latin typeface="Arial" charset="0"/>
                  </a:rPr>
                  <a:t>1st patient</a:t>
                </a:r>
              </a:p>
            </p:txBody>
          </p:sp>
          <p:sp>
            <p:nvSpPr>
              <p:cNvPr id="42" name="Text Box 23"/>
              <p:cNvSpPr txBox="1">
                <a:spLocks noChangeArrowheads="1"/>
              </p:cNvSpPr>
              <p:nvPr/>
            </p:nvSpPr>
            <p:spPr bwMode="auto">
              <a:xfrm>
                <a:off x="1776" y="1527"/>
                <a:ext cx="1056" cy="218"/>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s-ES" sz="1600" b="1">
                    <a:latin typeface="Arial" charset="0"/>
                  </a:rPr>
                  <a:t>Qualification</a:t>
                </a:r>
              </a:p>
            </p:txBody>
          </p:sp>
          <p:sp>
            <p:nvSpPr>
              <p:cNvPr id="43" name="Text Box 24"/>
              <p:cNvSpPr txBox="1">
                <a:spLocks noChangeArrowheads="1"/>
              </p:cNvSpPr>
              <p:nvPr/>
            </p:nvSpPr>
            <p:spPr bwMode="auto">
              <a:xfrm>
                <a:off x="2304" y="990"/>
                <a:ext cx="768" cy="218"/>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s-ES" sz="1600" b="1">
                    <a:latin typeface="Arial" charset="0"/>
                  </a:rPr>
                  <a:t>Initiation</a:t>
                </a:r>
              </a:p>
            </p:txBody>
          </p:sp>
        </p:grpSp>
        <p:grpSp>
          <p:nvGrpSpPr>
            <p:cNvPr id="23" name="Group 25"/>
            <p:cNvGrpSpPr>
              <a:grpSpLocks/>
            </p:cNvGrpSpPr>
            <p:nvPr/>
          </p:nvGrpSpPr>
          <p:grpSpPr bwMode="auto">
            <a:xfrm>
              <a:off x="144" y="930"/>
              <a:ext cx="3456" cy="2286"/>
              <a:chOff x="144" y="930"/>
              <a:chExt cx="3456" cy="2286"/>
            </a:xfrm>
          </p:grpSpPr>
          <p:grpSp>
            <p:nvGrpSpPr>
              <p:cNvPr id="24" name="Group 26"/>
              <p:cNvGrpSpPr>
                <a:grpSpLocks/>
              </p:cNvGrpSpPr>
              <p:nvPr/>
            </p:nvGrpSpPr>
            <p:grpSpPr bwMode="auto">
              <a:xfrm>
                <a:off x="144" y="2064"/>
                <a:ext cx="336" cy="336"/>
                <a:chOff x="4839" y="1575"/>
                <a:chExt cx="336" cy="336"/>
              </a:xfrm>
            </p:grpSpPr>
            <p:sp>
              <p:nvSpPr>
                <p:cNvPr id="37" name="Oval 27"/>
                <p:cNvSpPr>
                  <a:spLocks noChangeArrowheads="1"/>
                </p:cNvSpPr>
                <p:nvPr/>
              </p:nvSpPr>
              <p:spPr bwMode="auto">
                <a:xfrm>
                  <a:off x="4839" y="1575"/>
                  <a:ext cx="336" cy="336"/>
                </a:xfrm>
                <a:prstGeom prst="ellipse">
                  <a:avLst/>
                </a:prstGeom>
                <a:solidFill>
                  <a:srgbClr val="C4D2DE"/>
                </a:solidFill>
                <a:ln w="9525">
                  <a:solidFill>
                    <a:schemeClr val="tx1"/>
                  </a:solidFill>
                  <a:round/>
                  <a:headEnd/>
                  <a:tailEnd/>
                </a:ln>
                <a:effectLst/>
              </p:spPr>
              <p:txBody>
                <a:bodyPr wrap="none" anchor="ctr"/>
                <a:lstStyle/>
                <a:p>
                  <a:endParaRPr lang="es-ES"/>
                </a:p>
              </p:txBody>
            </p:sp>
            <p:sp>
              <p:nvSpPr>
                <p:cNvPr id="38" name="Text Box 28"/>
                <p:cNvSpPr txBox="1">
                  <a:spLocks noChangeArrowheads="1"/>
                </p:cNvSpPr>
                <p:nvPr/>
              </p:nvSpPr>
              <p:spPr bwMode="auto">
                <a:xfrm>
                  <a:off x="4848" y="1632"/>
                  <a:ext cx="324" cy="231"/>
                </a:xfrm>
                <a:prstGeom prst="rect">
                  <a:avLst/>
                </a:prstGeom>
                <a:noFill/>
                <a:ln w="9525">
                  <a:noFill/>
                  <a:miter lim="800000"/>
                  <a:headEnd/>
                  <a:tailEnd/>
                </a:ln>
                <a:effectLst/>
              </p:spPr>
              <p:txBody>
                <a:bodyPr wrap="none">
                  <a:spAutoFit/>
                </a:bodyPr>
                <a:lstStyle/>
                <a:p>
                  <a:r>
                    <a:rPr lang="es-ES" sz="1800" b="1" dirty="0">
                      <a:latin typeface="Arial" charset="0"/>
                    </a:rPr>
                    <a:t>T1i</a:t>
                  </a:r>
                </a:p>
              </p:txBody>
            </p:sp>
          </p:grpSp>
          <p:grpSp>
            <p:nvGrpSpPr>
              <p:cNvPr id="25" name="Group 29"/>
              <p:cNvGrpSpPr>
                <a:grpSpLocks/>
              </p:cNvGrpSpPr>
              <p:nvPr/>
            </p:nvGrpSpPr>
            <p:grpSpPr bwMode="auto">
              <a:xfrm>
                <a:off x="144" y="1458"/>
                <a:ext cx="336" cy="336"/>
                <a:chOff x="4839" y="1575"/>
                <a:chExt cx="336" cy="336"/>
              </a:xfrm>
            </p:grpSpPr>
            <p:sp>
              <p:nvSpPr>
                <p:cNvPr id="35" name="Oval 30"/>
                <p:cNvSpPr>
                  <a:spLocks noChangeArrowheads="1"/>
                </p:cNvSpPr>
                <p:nvPr/>
              </p:nvSpPr>
              <p:spPr bwMode="auto">
                <a:xfrm>
                  <a:off x="4839" y="1575"/>
                  <a:ext cx="336" cy="336"/>
                </a:xfrm>
                <a:prstGeom prst="ellipse">
                  <a:avLst/>
                </a:prstGeom>
                <a:solidFill>
                  <a:srgbClr val="C4D2DE"/>
                </a:solidFill>
                <a:ln w="9525">
                  <a:solidFill>
                    <a:schemeClr val="tx1"/>
                  </a:solidFill>
                  <a:round/>
                  <a:headEnd/>
                  <a:tailEnd/>
                </a:ln>
                <a:effectLst/>
              </p:spPr>
              <p:txBody>
                <a:bodyPr wrap="none" anchor="ctr"/>
                <a:lstStyle/>
                <a:p>
                  <a:endParaRPr lang="es-ES"/>
                </a:p>
              </p:txBody>
            </p:sp>
            <p:sp>
              <p:nvSpPr>
                <p:cNvPr id="36" name="Text Box 31"/>
                <p:cNvSpPr txBox="1">
                  <a:spLocks noChangeArrowheads="1"/>
                </p:cNvSpPr>
                <p:nvPr/>
              </p:nvSpPr>
              <p:spPr bwMode="auto">
                <a:xfrm>
                  <a:off x="4848" y="1632"/>
                  <a:ext cx="324" cy="231"/>
                </a:xfrm>
                <a:prstGeom prst="rect">
                  <a:avLst/>
                </a:prstGeom>
                <a:noFill/>
                <a:ln w="9525">
                  <a:noFill/>
                  <a:miter lim="800000"/>
                  <a:headEnd/>
                  <a:tailEnd/>
                </a:ln>
                <a:effectLst/>
              </p:spPr>
              <p:txBody>
                <a:bodyPr wrap="none">
                  <a:spAutoFit/>
                </a:bodyPr>
                <a:lstStyle/>
                <a:p>
                  <a:r>
                    <a:rPr lang="es-ES" sz="1800" b="1" dirty="0">
                      <a:latin typeface="Arial" charset="0"/>
                    </a:rPr>
                    <a:t>T4i</a:t>
                  </a:r>
                </a:p>
              </p:txBody>
            </p:sp>
          </p:grpSp>
          <p:grpSp>
            <p:nvGrpSpPr>
              <p:cNvPr id="26" name="Group 32"/>
              <p:cNvGrpSpPr>
                <a:grpSpLocks/>
              </p:cNvGrpSpPr>
              <p:nvPr/>
            </p:nvGrpSpPr>
            <p:grpSpPr bwMode="auto">
              <a:xfrm>
                <a:off x="144" y="930"/>
                <a:ext cx="336" cy="336"/>
                <a:chOff x="4839" y="1575"/>
                <a:chExt cx="336" cy="336"/>
              </a:xfrm>
            </p:grpSpPr>
            <p:sp>
              <p:nvSpPr>
                <p:cNvPr id="33" name="Oval 33"/>
                <p:cNvSpPr>
                  <a:spLocks noChangeArrowheads="1"/>
                </p:cNvSpPr>
                <p:nvPr/>
              </p:nvSpPr>
              <p:spPr bwMode="auto">
                <a:xfrm>
                  <a:off x="4839" y="1575"/>
                  <a:ext cx="336" cy="336"/>
                </a:xfrm>
                <a:prstGeom prst="ellipse">
                  <a:avLst/>
                </a:prstGeom>
                <a:solidFill>
                  <a:srgbClr val="C4D2DE"/>
                </a:solidFill>
                <a:ln w="9525">
                  <a:solidFill>
                    <a:schemeClr val="tx1"/>
                  </a:solidFill>
                  <a:round/>
                  <a:headEnd/>
                  <a:tailEnd/>
                </a:ln>
                <a:effectLst/>
              </p:spPr>
              <p:txBody>
                <a:bodyPr wrap="none" anchor="ctr"/>
                <a:lstStyle/>
                <a:p>
                  <a:endParaRPr lang="es-ES"/>
                </a:p>
              </p:txBody>
            </p:sp>
            <p:sp>
              <p:nvSpPr>
                <p:cNvPr id="34" name="Text Box 34"/>
                <p:cNvSpPr txBox="1">
                  <a:spLocks noChangeArrowheads="1"/>
                </p:cNvSpPr>
                <p:nvPr/>
              </p:nvSpPr>
              <p:spPr bwMode="auto">
                <a:xfrm>
                  <a:off x="4848" y="1632"/>
                  <a:ext cx="324" cy="231"/>
                </a:xfrm>
                <a:prstGeom prst="rect">
                  <a:avLst/>
                </a:prstGeom>
                <a:noFill/>
                <a:ln w="9525">
                  <a:noFill/>
                  <a:miter lim="800000"/>
                  <a:headEnd/>
                  <a:tailEnd/>
                </a:ln>
                <a:effectLst/>
              </p:spPr>
              <p:txBody>
                <a:bodyPr wrap="none">
                  <a:spAutoFit/>
                </a:bodyPr>
                <a:lstStyle/>
                <a:p>
                  <a:r>
                    <a:rPr lang="es-ES" sz="1800" b="1" dirty="0">
                      <a:latin typeface="Arial" charset="0"/>
                    </a:rPr>
                    <a:t>T5i</a:t>
                  </a:r>
                </a:p>
              </p:txBody>
            </p:sp>
          </p:grpSp>
          <p:grpSp>
            <p:nvGrpSpPr>
              <p:cNvPr id="27" name="Group 35"/>
              <p:cNvGrpSpPr>
                <a:grpSpLocks/>
              </p:cNvGrpSpPr>
              <p:nvPr/>
            </p:nvGrpSpPr>
            <p:grpSpPr bwMode="auto">
              <a:xfrm>
                <a:off x="2016" y="2496"/>
                <a:ext cx="336" cy="336"/>
                <a:chOff x="4839" y="1575"/>
                <a:chExt cx="336" cy="336"/>
              </a:xfrm>
            </p:grpSpPr>
            <p:sp>
              <p:nvSpPr>
                <p:cNvPr id="31" name="Oval 36"/>
                <p:cNvSpPr>
                  <a:spLocks noChangeArrowheads="1"/>
                </p:cNvSpPr>
                <p:nvPr/>
              </p:nvSpPr>
              <p:spPr bwMode="auto">
                <a:xfrm>
                  <a:off x="4839" y="1575"/>
                  <a:ext cx="336" cy="336"/>
                </a:xfrm>
                <a:prstGeom prst="ellipse">
                  <a:avLst/>
                </a:prstGeom>
                <a:solidFill>
                  <a:srgbClr val="C4D2DE"/>
                </a:solidFill>
                <a:ln w="9525">
                  <a:solidFill>
                    <a:schemeClr val="tx1"/>
                  </a:solidFill>
                  <a:round/>
                  <a:headEnd/>
                  <a:tailEnd/>
                </a:ln>
                <a:effectLst/>
              </p:spPr>
              <p:txBody>
                <a:bodyPr wrap="none" anchor="ctr"/>
                <a:lstStyle/>
                <a:p>
                  <a:endParaRPr lang="es-ES"/>
                </a:p>
              </p:txBody>
            </p:sp>
            <p:sp>
              <p:nvSpPr>
                <p:cNvPr id="32" name="Text Box 37"/>
                <p:cNvSpPr txBox="1">
                  <a:spLocks noChangeArrowheads="1"/>
                </p:cNvSpPr>
                <p:nvPr/>
              </p:nvSpPr>
              <p:spPr bwMode="auto">
                <a:xfrm>
                  <a:off x="4848" y="1632"/>
                  <a:ext cx="324" cy="231"/>
                </a:xfrm>
                <a:prstGeom prst="rect">
                  <a:avLst/>
                </a:prstGeom>
                <a:noFill/>
                <a:ln w="9525">
                  <a:noFill/>
                  <a:miter lim="800000"/>
                  <a:headEnd/>
                  <a:tailEnd/>
                </a:ln>
                <a:effectLst/>
              </p:spPr>
              <p:txBody>
                <a:bodyPr wrap="none">
                  <a:spAutoFit/>
                </a:bodyPr>
                <a:lstStyle/>
                <a:p>
                  <a:r>
                    <a:rPr lang="es-ES" sz="1800" b="1">
                      <a:latin typeface="Arial" charset="0"/>
                    </a:rPr>
                    <a:t>T2i</a:t>
                  </a:r>
                </a:p>
              </p:txBody>
            </p:sp>
          </p:grpSp>
          <p:grpSp>
            <p:nvGrpSpPr>
              <p:cNvPr id="28" name="Group 38"/>
              <p:cNvGrpSpPr>
                <a:grpSpLocks/>
              </p:cNvGrpSpPr>
              <p:nvPr/>
            </p:nvGrpSpPr>
            <p:grpSpPr bwMode="auto">
              <a:xfrm>
                <a:off x="3264" y="2880"/>
                <a:ext cx="336" cy="336"/>
                <a:chOff x="4839" y="1575"/>
                <a:chExt cx="336" cy="336"/>
              </a:xfrm>
            </p:grpSpPr>
            <p:sp>
              <p:nvSpPr>
                <p:cNvPr id="29" name="Oval 39"/>
                <p:cNvSpPr>
                  <a:spLocks noChangeArrowheads="1"/>
                </p:cNvSpPr>
                <p:nvPr/>
              </p:nvSpPr>
              <p:spPr bwMode="auto">
                <a:xfrm>
                  <a:off x="4839" y="1575"/>
                  <a:ext cx="336" cy="336"/>
                </a:xfrm>
                <a:prstGeom prst="ellipse">
                  <a:avLst/>
                </a:prstGeom>
                <a:solidFill>
                  <a:srgbClr val="C4D2DE"/>
                </a:solidFill>
                <a:ln w="9525">
                  <a:solidFill>
                    <a:schemeClr val="tx1"/>
                  </a:solidFill>
                  <a:round/>
                  <a:headEnd/>
                  <a:tailEnd/>
                </a:ln>
                <a:effectLst/>
              </p:spPr>
              <p:txBody>
                <a:bodyPr wrap="none" anchor="ctr"/>
                <a:lstStyle/>
                <a:p>
                  <a:endParaRPr lang="es-ES"/>
                </a:p>
              </p:txBody>
            </p:sp>
            <p:sp>
              <p:nvSpPr>
                <p:cNvPr id="30" name="Text Box 40"/>
                <p:cNvSpPr txBox="1">
                  <a:spLocks noChangeArrowheads="1"/>
                </p:cNvSpPr>
                <p:nvPr/>
              </p:nvSpPr>
              <p:spPr bwMode="auto">
                <a:xfrm>
                  <a:off x="4848" y="1632"/>
                  <a:ext cx="324" cy="231"/>
                </a:xfrm>
                <a:prstGeom prst="rect">
                  <a:avLst/>
                </a:prstGeom>
                <a:noFill/>
                <a:ln w="9525">
                  <a:noFill/>
                  <a:miter lim="800000"/>
                  <a:headEnd/>
                  <a:tailEnd/>
                </a:ln>
                <a:effectLst/>
              </p:spPr>
              <p:txBody>
                <a:bodyPr wrap="none">
                  <a:spAutoFit/>
                </a:bodyPr>
                <a:lstStyle/>
                <a:p>
                  <a:r>
                    <a:rPr lang="es-ES" sz="1800" b="1">
                      <a:latin typeface="Arial" charset="0"/>
                    </a:rPr>
                    <a:t>T3i</a:t>
                  </a:r>
                </a:p>
              </p:txBody>
            </p:sp>
          </p:grpSp>
        </p:grpSp>
      </p:grpSp>
      <p:sp>
        <p:nvSpPr>
          <p:cNvPr id="45"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FAC3DF0-54F8-45FD-A0C7-971189F6C863}"/>
              </a:ext>
            </a:extLst>
          </p:cNvPr>
          <p:cNvPicPr>
            <a:picLocks noChangeAspect="1"/>
          </p:cNvPicPr>
          <p:nvPr/>
        </p:nvPicPr>
        <p:blipFill>
          <a:blip r:embed="rId2"/>
          <a:stretch>
            <a:fillRect/>
          </a:stretch>
        </p:blipFill>
        <p:spPr>
          <a:xfrm>
            <a:off x="229790" y="1244600"/>
            <a:ext cx="3950098" cy="2380111"/>
          </a:xfrm>
          <a:prstGeom prst="rect">
            <a:avLst/>
          </a:prstGeom>
        </p:spPr>
      </p:pic>
      <p:sp>
        <p:nvSpPr>
          <p:cNvPr id="2" name="Title 1"/>
          <p:cNvSpPr>
            <a:spLocks noGrp="1"/>
          </p:cNvSpPr>
          <p:nvPr>
            <p:ph type="title"/>
          </p:nvPr>
        </p:nvSpPr>
        <p:spPr>
          <a:xfrm>
            <a:off x="306000" y="216000"/>
            <a:ext cx="7480710" cy="540000"/>
          </a:xfrm>
        </p:spPr>
        <p:txBody>
          <a:bodyPr>
            <a:noAutofit/>
          </a:bodyPr>
          <a:lstStyle/>
          <a:p>
            <a:r>
              <a:rPr lang="es-ES_tradnl" dirty="0">
                <a:solidFill>
                  <a:schemeClr val="tx1"/>
                </a:solidFill>
              </a:rPr>
              <a:t>BI: Comparación tiempos España resto países</a:t>
            </a:r>
            <a:endParaRPr lang="es-ES" dirty="0">
              <a:solidFill>
                <a:schemeClr val="tx1"/>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126</a:t>
            </a:fld>
            <a:endParaRPr lang="es-ES"/>
          </a:p>
        </p:txBody>
      </p:sp>
      <p:sp>
        <p:nvSpPr>
          <p:cNvPr id="6" name="Rectangle 3"/>
          <p:cNvSpPr txBox="1">
            <a:spLocks noChangeArrowheads="1"/>
          </p:cNvSpPr>
          <p:nvPr/>
        </p:nvSpPr>
        <p:spPr>
          <a:xfrm>
            <a:off x="4292600" y="1066800"/>
            <a:ext cx="4470400" cy="4401205"/>
          </a:xfrm>
          <a:prstGeom prst="rect">
            <a:avLst/>
          </a:prstGeom>
          <a:noFill/>
        </p:spPr>
        <p:txBody>
          <a:bodyPr vert="horz" lIns="91440" tIns="45720" rIns="91440" bIns="45720" rtlCol="0">
            <a:spAutoFit/>
          </a:bodyPr>
          <a:lstStyle/>
          <a:p>
            <a:pPr marR="0" lvl="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En esta sección se comparará la </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mediana</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de los tiempos empleados en la ejecución de cada una de las fases indicadas para </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España</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y para </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cada uno de los países</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de la muestra.</a:t>
            </a:r>
          </a:p>
          <a:p>
            <a:pPr marR="0" lvl="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La comparación se hace para los </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mismos</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Ensayos Clínicos en los que participan España y el país correspondiente.</a:t>
            </a:r>
          </a:p>
          <a:p>
            <a:pPr marR="0" lvl="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Se descartan aquellos casos en los que la muestra disponible (número de EC a comparar) sea </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menor que 5</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a:t>
            </a:r>
            <a:endParaRPr kumimoji="0" lang="es-ES"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p:txBody>
      </p:sp>
      <p:sp>
        <p:nvSpPr>
          <p:cNvPr id="8"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E3BC5DC8-A451-496D-8955-E449EDF84364}"/>
              </a:ext>
            </a:extLst>
          </p:cNvPr>
          <p:cNvPicPr>
            <a:picLocks noChangeAspect="1"/>
          </p:cNvPicPr>
          <p:nvPr/>
        </p:nvPicPr>
        <p:blipFill>
          <a:blip r:embed="rId2"/>
          <a:stretch>
            <a:fillRect/>
          </a:stretch>
        </p:blipFill>
        <p:spPr>
          <a:xfrm>
            <a:off x="279400" y="1656506"/>
            <a:ext cx="2570163" cy="1548639"/>
          </a:xfrm>
          <a:prstGeom prst="rect">
            <a:avLst/>
          </a:prstGeom>
        </p:spPr>
      </p:pic>
      <p:sp>
        <p:nvSpPr>
          <p:cNvPr id="2" name="Title 1"/>
          <p:cNvSpPr>
            <a:spLocks noGrp="1"/>
          </p:cNvSpPr>
          <p:nvPr>
            <p:ph type="title"/>
          </p:nvPr>
        </p:nvSpPr>
        <p:spPr>
          <a:xfrm>
            <a:off x="306000" y="216000"/>
            <a:ext cx="7409272" cy="540000"/>
          </a:xfrm>
        </p:spPr>
        <p:txBody>
          <a:bodyPr>
            <a:noAutofit/>
          </a:bodyPr>
          <a:lstStyle/>
          <a:p>
            <a:r>
              <a:rPr lang="es-ES_tradnl" dirty="0">
                <a:solidFill>
                  <a:schemeClr val="tx1"/>
                </a:solidFill>
              </a:rPr>
              <a:t>BI: Comparación tiempos España resto países</a:t>
            </a:r>
            <a:endParaRPr lang="es-ES" dirty="0">
              <a:solidFill>
                <a:schemeClr val="tx1"/>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127</a:t>
            </a:fld>
            <a:endParaRPr lang="es-ES"/>
          </a:p>
        </p:txBody>
      </p:sp>
      <p:sp>
        <p:nvSpPr>
          <p:cNvPr id="7" name="Rectangle 1027"/>
          <p:cNvSpPr txBox="1">
            <a:spLocks noChangeArrowheads="1"/>
          </p:cNvSpPr>
          <p:nvPr/>
        </p:nvSpPr>
        <p:spPr>
          <a:xfrm>
            <a:off x="330200" y="914400"/>
            <a:ext cx="2832100" cy="461665"/>
          </a:xfrm>
          <a:prstGeom prst="rect">
            <a:avLst/>
          </a:prstGeom>
          <a:noFill/>
        </p:spPr>
        <p:txBody>
          <a:bodyPr vert="horz" lIns="91440" tIns="45720" rIns="91440" bIns="45720" rtlCol="0">
            <a:spAutoFit/>
          </a:bodyPr>
          <a:lstStyle/>
          <a:p>
            <a:pPr marL="342900" marR="0" lvl="0" indent="-34290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 sz="2400" b="0" i="0" u="none" strike="noStrike" kern="1200" cap="none" spc="0" normalizeH="0" baseline="0" noProof="0">
                <a:ln>
                  <a:noFill/>
                </a:ln>
                <a:solidFill>
                  <a:schemeClr val="tx1"/>
                </a:solidFill>
                <a:effectLst/>
                <a:uLnTx/>
                <a:uFillTx/>
                <a:latin typeface="Tahoma" pitchFamily="34" charset="0"/>
                <a:ea typeface="Tahoma" pitchFamily="34" charset="0"/>
                <a:cs typeface="Tahoma" pitchFamily="34" charset="0"/>
              </a:rPr>
              <a:t>Etapa</a:t>
            </a:r>
            <a:r>
              <a:rPr kumimoji="0" lang="es-ES_tradnl" sz="2400" b="0" i="0" u="none" strike="noStrike" kern="1200" cap="none" spc="0" normalizeH="0" baseline="0" noProof="0">
                <a:ln>
                  <a:noFill/>
                </a:ln>
                <a:solidFill>
                  <a:schemeClr val="tx1"/>
                </a:solidFill>
                <a:effectLst/>
                <a:uLnTx/>
                <a:uFillTx/>
                <a:latin typeface="Tahoma" pitchFamily="34" charset="0"/>
                <a:ea typeface="Tahoma" pitchFamily="34" charset="0"/>
                <a:cs typeface="Tahoma" pitchFamily="34" charset="0"/>
              </a:rPr>
              <a:t> </a:t>
            </a:r>
            <a:r>
              <a:rPr kumimoji="0" lang="es-ES_tradnl" sz="2400" b="0" i="1" u="none" strike="noStrike" kern="1200" cap="none" spc="0" normalizeH="0" baseline="0" noProof="0">
                <a:ln>
                  <a:noFill/>
                </a:ln>
                <a:solidFill>
                  <a:schemeClr val="tx1"/>
                </a:solidFill>
                <a:effectLst/>
                <a:uLnTx/>
                <a:uFillTx/>
                <a:latin typeface="Tahoma" pitchFamily="34" charset="0"/>
                <a:ea typeface="Tahoma" pitchFamily="34" charset="0"/>
                <a:cs typeface="Tahoma" pitchFamily="34" charset="0"/>
              </a:rPr>
              <a:t>Approval</a:t>
            </a:r>
            <a:endParaRPr kumimoji="0" lang="es-ES_tradnl" sz="2400" b="0" i="1"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p:txBody>
      </p:sp>
      <p:sp>
        <p:nvSpPr>
          <p:cNvPr id="9" name="Text Box 1029"/>
          <p:cNvSpPr txBox="1">
            <a:spLocks noChangeArrowheads="1"/>
          </p:cNvSpPr>
          <p:nvPr/>
        </p:nvSpPr>
        <p:spPr bwMode="auto">
          <a:xfrm>
            <a:off x="908050" y="5854700"/>
            <a:ext cx="1968500" cy="304800"/>
          </a:xfrm>
          <a:prstGeom prst="rect">
            <a:avLst/>
          </a:prstGeom>
          <a:noFill/>
          <a:ln w="9525">
            <a:noFill/>
            <a:miter lim="800000"/>
            <a:headEnd/>
            <a:tailEnd/>
          </a:ln>
          <a:effectLst/>
        </p:spPr>
        <p:txBody>
          <a:bodyPr>
            <a:spAutoFit/>
          </a:bodyPr>
          <a:lstStyle/>
          <a:p>
            <a:pPr algn="r">
              <a:spcBef>
                <a:spcPct val="50000"/>
              </a:spcBef>
            </a:pPr>
            <a:r>
              <a:rPr lang="es-ES_tradnl" sz="1400" i="1">
                <a:latin typeface="Verdana" pitchFamily="34" charset="0"/>
              </a:rPr>
              <a:t>Tiempos en días</a:t>
            </a:r>
            <a:endParaRPr lang="es-ES" sz="1400" i="1">
              <a:latin typeface="Verdana" pitchFamily="34" charset="0"/>
            </a:endParaRPr>
          </a:p>
        </p:txBody>
      </p:sp>
      <p:sp>
        <p:nvSpPr>
          <p:cNvPr id="10" name="Text Box 1030"/>
          <p:cNvSpPr txBox="1">
            <a:spLocks noChangeArrowheads="1"/>
          </p:cNvSpPr>
          <p:nvPr/>
        </p:nvSpPr>
        <p:spPr bwMode="auto">
          <a:xfrm>
            <a:off x="361949" y="3554413"/>
            <a:ext cx="2729593" cy="1680012"/>
          </a:xfrm>
          <a:prstGeom prst="rect">
            <a:avLst/>
          </a:prstGeom>
          <a:solidFill>
            <a:schemeClr val="bg1">
              <a:lumMod val="95000"/>
            </a:schemeClr>
          </a:solidFill>
          <a:ln w="9525">
            <a:noFill/>
            <a:miter lim="800000"/>
            <a:headEnd/>
            <a:tailEnd/>
          </a:ln>
          <a:effectLst/>
        </p:spPr>
        <p:txBody>
          <a:bodyPr wrap="square">
            <a:spAutoFit/>
          </a:bodyPr>
          <a:lstStyle/>
          <a:p>
            <a:pPr>
              <a:lnSpc>
                <a:spcPct val="105000"/>
              </a:lnSpc>
              <a:spcBef>
                <a:spcPct val="50000"/>
              </a:spcBef>
            </a:pPr>
            <a:r>
              <a:rPr lang="es-ES_tradnl" sz="2000" dirty="0">
                <a:latin typeface="Tahoma" pitchFamily="34" charset="0"/>
              </a:rPr>
              <a:t>De los 30 países considerados, en </a:t>
            </a:r>
            <a:r>
              <a:rPr lang="es-ES" sz="2000" b="1" dirty="0">
                <a:latin typeface="Tahoma" pitchFamily="34" charset="0"/>
              </a:rPr>
              <a:t>seis</a:t>
            </a:r>
            <a:r>
              <a:rPr lang="es-ES_tradnl" sz="2000" dirty="0">
                <a:latin typeface="Tahoma" pitchFamily="34" charset="0"/>
              </a:rPr>
              <a:t> se </a:t>
            </a:r>
            <a:r>
              <a:rPr lang="es-ES_tradnl" sz="2000" b="1" dirty="0">
                <a:latin typeface="Tahoma" pitchFamily="34" charset="0"/>
              </a:rPr>
              <a:t>tarda menos</a:t>
            </a:r>
            <a:r>
              <a:rPr lang="es-ES_tradnl" sz="2000" dirty="0">
                <a:latin typeface="Tahoma" pitchFamily="34" charset="0"/>
              </a:rPr>
              <a:t> en esta etapa que en España.</a:t>
            </a:r>
            <a:endParaRPr lang="es-ES" sz="2000" dirty="0">
              <a:latin typeface="Tahoma" pitchFamily="34" charset="0"/>
            </a:endParaRPr>
          </a:p>
        </p:txBody>
      </p:sp>
      <p:sp>
        <p:nvSpPr>
          <p:cNvPr id="11"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aphicFrame>
        <p:nvGraphicFramePr>
          <p:cNvPr id="4" name="Tabla 3">
            <a:extLst>
              <a:ext uri="{FF2B5EF4-FFF2-40B4-BE49-F238E27FC236}">
                <a16:creationId xmlns:a16="http://schemas.microsoft.com/office/drawing/2014/main" id="{1BC9DC7C-F7E5-444E-959B-69618D1C467C}"/>
              </a:ext>
            </a:extLst>
          </p:cNvPr>
          <p:cNvGraphicFramePr>
            <a:graphicFrameLocks noGrp="1"/>
          </p:cNvGraphicFramePr>
          <p:nvPr>
            <p:extLst>
              <p:ext uri="{D42A27DB-BD31-4B8C-83A1-F6EECF244321}">
                <p14:modId xmlns:p14="http://schemas.microsoft.com/office/powerpoint/2010/main" val="230582253"/>
              </p:ext>
            </p:extLst>
          </p:nvPr>
        </p:nvGraphicFramePr>
        <p:xfrm>
          <a:off x="3780000" y="864000"/>
          <a:ext cx="4896456" cy="5380968"/>
        </p:xfrm>
        <a:graphic>
          <a:graphicData uri="http://schemas.openxmlformats.org/drawingml/2006/table">
            <a:tbl>
              <a:tblPr/>
              <a:tblGrid>
                <a:gridCol w="1326508">
                  <a:extLst>
                    <a:ext uri="{9D8B030D-6E8A-4147-A177-3AD203B41FA5}">
                      <a16:colId xmlns:a16="http://schemas.microsoft.com/office/drawing/2014/main" val="2683696988"/>
                    </a:ext>
                  </a:extLst>
                </a:gridCol>
                <a:gridCol w="784097">
                  <a:extLst>
                    <a:ext uri="{9D8B030D-6E8A-4147-A177-3AD203B41FA5}">
                      <a16:colId xmlns:a16="http://schemas.microsoft.com/office/drawing/2014/main" val="4253291228"/>
                    </a:ext>
                  </a:extLst>
                </a:gridCol>
                <a:gridCol w="1042388">
                  <a:extLst>
                    <a:ext uri="{9D8B030D-6E8A-4147-A177-3AD203B41FA5}">
                      <a16:colId xmlns:a16="http://schemas.microsoft.com/office/drawing/2014/main" val="117561752"/>
                    </a:ext>
                  </a:extLst>
                </a:gridCol>
                <a:gridCol w="1133405">
                  <a:extLst>
                    <a:ext uri="{9D8B030D-6E8A-4147-A177-3AD203B41FA5}">
                      <a16:colId xmlns:a16="http://schemas.microsoft.com/office/drawing/2014/main" val="1525098752"/>
                    </a:ext>
                  </a:extLst>
                </a:gridCol>
                <a:gridCol w="610058">
                  <a:extLst>
                    <a:ext uri="{9D8B030D-6E8A-4147-A177-3AD203B41FA5}">
                      <a16:colId xmlns:a16="http://schemas.microsoft.com/office/drawing/2014/main" val="4281892479"/>
                    </a:ext>
                  </a:extLst>
                </a:gridCol>
              </a:tblGrid>
              <a:tr h="514636">
                <a:tc>
                  <a:txBody>
                    <a:bodyPr/>
                    <a:lstStyle/>
                    <a:p>
                      <a:pPr algn="l">
                        <a:lnSpc>
                          <a:spcPct val="107000"/>
                        </a:lnSpc>
                        <a:spcAft>
                          <a:spcPts val="0"/>
                        </a:spcAft>
                      </a:pPr>
                      <a:br>
                        <a:rPr lang="es-ES" sz="1100" dirty="0">
                          <a:effectLst/>
                          <a:latin typeface="Verdana" panose="020B0604030504040204" pitchFamily="34" charset="0"/>
                          <a:ea typeface="Times New Roman" panose="02020603050405020304" pitchFamily="18" charset="0"/>
                          <a:cs typeface="Times New Roman" panose="02020603050405020304" pitchFamily="18" charset="0"/>
                        </a:rPr>
                      </a:br>
                      <a:r>
                        <a:rPr lang="es-ES" sz="1100" b="1"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País</a:t>
                      </a:r>
                      <a:endParaRPr lang="es-ES" sz="105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10897" marR="10897"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Mediana País</a:t>
                      </a:r>
                      <a:endParaRPr lang="es-ES" sz="105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10897" marR="10897"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Mediana España </a:t>
                      </a:r>
                      <a:r>
                        <a:rPr lang="es-ES" sz="1100"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(mismos EC)</a:t>
                      </a:r>
                      <a:endParaRPr lang="es-ES" sz="105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10897" marR="10897"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Diferencia tiempos</a:t>
                      </a:r>
                      <a:b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b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a:t>
                      </a:r>
                      <a:r>
                        <a:rPr lang="es-ES" sz="110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(País-España)</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0897" marR="10897"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dirty="0" err="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Nº</a:t>
                      </a:r>
                      <a:r>
                        <a:rPr lang="es-ES" sz="1100" b="1"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de ECP</a:t>
                      </a:r>
                      <a:endParaRPr lang="es-ES" sz="105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10897" marR="10897" marT="0" marB="0" anchor="ctr">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9092979"/>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Eslovaquia</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88</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110</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57</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3248868430"/>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Italia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94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462</a:t>
                      </a:r>
                    </a:p>
                  </a:txBody>
                  <a:tcPr marL="9525" marR="9525" marT="9525" marB="0" anchor="b">
                    <a:lnL>
                      <a:noFill/>
                    </a:lnL>
                    <a:lnR>
                      <a:noFill/>
                    </a:lnR>
                    <a:lnT>
                      <a:noFill/>
                    </a:lnT>
                    <a:lnB>
                      <a:noFill/>
                    </a:lnB>
                  </a:tcPr>
                </a:tc>
                <a:extLst>
                  <a:ext uri="{0D108BD9-81ED-4DB2-BD59-A6C34878D82A}">
                    <a16:rowId xmlns:a16="http://schemas.microsoft.com/office/drawing/2014/main" val="3284815853"/>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República Checa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100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195</a:t>
                      </a:r>
                    </a:p>
                  </a:txBody>
                  <a:tcPr marL="9525" marR="9525" marT="9525" marB="0" anchor="b">
                    <a:lnL>
                      <a:noFill/>
                    </a:lnL>
                    <a:lnR>
                      <a:noFill/>
                    </a:lnR>
                    <a:lnT>
                      <a:noFill/>
                    </a:lnT>
                    <a:lnB>
                      <a:noFill/>
                    </a:lnB>
                  </a:tcPr>
                </a:tc>
                <a:extLst>
                  <a:ext uri="{0D108BD9-81ED-4DB2-BD59-A6C34878D82A}">
                    <a16:rowId xmlns:a16="http://schemas.microsoft.com/office/drawing/2014/main" val="1943459772"/>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Francia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107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440</a:t>
                      </a:r>
                    </a:p>
                  </a:txBody>
                  <a:tcPr marL="9525" marR="9525" marT="9525" marB="0" anchor="b">
                    <a:lnL>
                      <a:noFill/>
                    </a:lnL>
                    <a:lnR>
                      <a:noFill/>
                    </a:lnR>
                    <a:lnT>
                      <a:noFill/>
                    </a:lnT>
                    <a:lnB>
                      <a:noFill/>
                    </a:lnB>
                  </a:tcPr>
                </a:tc>
                <a:extLst>
                  <a:ext uri="{0D108BD9-81ED-4DB2-BD59-A6C34878D82A}">
                    <a16:rowId xmlns:a16="http://schemas.microsoft.com/office/drawing/2014/main" val="2380351962"/>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Suecia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104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109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158</a:t>
                      </a:r>
                    </a:p>
                  </a:txBody>
                  <a:tcPr marL="9525" marR="9525" marT="9525" marB="0" anchor="b">
                    <a:lnL>
                      <a:noFill/>
                    </a:lnL>
                    <a:lnR>
                      <a:noFill/>
                    </a:lnR>
                    <a:lnT>
                      <a:noFill/>
                    </a:lnT>
                    <a:lnB>
                      <a:noFill/>
                    </a:lnB>
                  </a:tcPr>
                </a:tc>
                <a:extLst>
                  <a:ext uri="{0D108BD9-81ED-4DB2-BD59-A6C34878D82A}">
                    <a16:rowId xmlns:a16="http://schemas.microsoft.com/office/drawing/2014/main" val="4145592157"/>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Austria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109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178</a:t>
                      </a:r>
                    </a:p>
                  </a:txBody>
                  <a:tcPr marL="9525" marR="9525" marT="9525" marB="0" anchor="b">
                    <a:lnL>
                      <a:noFill/>
                    </a:lnL>
                    <a:lnR>
                      <a:noFill/>
                    </a:lnR>
                    <a:lnT>
                      <a:noFill/>
                    </a:lnT>
                    <a:lnB>
                      <a:noFill/>
                    </a:lnB>
                  </a:tcPr>
                </a:tc>
                <a:extLst>
                  <a:ext uri="{0D108BD9-81ED-4DB2-BD59-A6C34878D82A}">
                    <a16:rowId xmlns:a16="http://schemas.microsoft.com/office/drawing/2014/main" val="1969181033"/>
                  </a:ext>
                </a:extLst>
              </a:tr>
              <a:tr h="161956">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Finlandia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105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112</a:t>
                      </a:r>
                    </a:p>
                  </a:txBody>
                  <a:tcPr marL="9525" marR="9525" marT="9525" marB="0" anchor="b">
                    <a:lnL>
                      <a:noFill/>
                    </a:lnL>
                    <a:lnR>
                      <a:noFill/>
                    </a:lnR>
                    <a:lnT>
                      <a:noFill/>
                    </a:lnT>
                    <a:lnB>
                      <a:noFill/>
                    </a:lnB>
                  </a:tcPr>
                </a:tc>
                <a:extLst>
                  <a:ext uri="{0D108BD9-81ED-4DB2-BD59-A6C34878D82A}">
                    <a16:rowId xmlns:a16="http://schemas.microsoft.com/office/drawing/2014/main" val="1713381648"/>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Estonia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97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a:t>
                      </a:r>
                    </a:p>
                  </a:txBody>
                  <a:tcPr marL="9525" marR="9525" marT="9525" marB="0" anchor="b">
                    <a:lnL>
                      <a:noFill/>
                    </a:lnL>
                    <a:lnR>
                      <a:noFill/>
                    </a:lnR>
                    <a:lnT>
                      <a:noFill/>
                    </a:lnT>
                    <a:lnB>
                      <a:noFill/>
                    </a:lnB>
                  </a:tcPr>
                </a:tc>
                <a:extLst>
                  <a:ext uri="{0D108BD9-81ED-4DB2-BD59-A6C34878D82A}">
                    <a16:rowId xmlns:a16="http://schemas.microsoft.com/office/drawing/2014/main" val="1887154583"/>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Lituania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41</a:t>
                      </a:r>
                    </a:p>
                  </a:txBody>
                  <a:tcPr marL="9525" marR="9525" marT="9525" marB="0" anchor="b">
                    <a:lnL>
                      <a:noFill/>
                    </a:lnL>
                    <a:lnR>
                      <a:noFill/>
                    </a:lnR>
                    <a:lnT>
                      <a:noFill/>
                    </a:lnT>
                    <a:lnB>
                      <a:noFill/>
                    </a:lnB>
                  </a:tcPr>
                </a:tc>
                <a:extLst>
                  <a:ext uri="{0D108BD9-81ED-4DB2-BD59-A6C34878D82A}">
                    <a16:rowId xmlns:a16="http://schemas.microsoft.com/office/drawing/2014/main" val="3412530854"/>
                  </a:ext>
                </a:extLst>
              </a:tr>
              <a:tr h="161956">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Bélgica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108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281</a:t>
                      </a:r>
                    </a:p>
                  </a:txBody>
                  <a:tcPr marL="9525" marR="9525" marT="9525" marB="0" anchor="b">
                    <a:lnL>
                      <a:noFill/>
                    </a:lnL>
                    <a:lnR>
                      <a:noFill/>
                    </a:lnR>
                    <a:lnT>
                      <a:noFill/>
                    </a:lnT>
                    <a:lnB>
                      <a:noFill/>
                    </a:lnB>
                  </a:tcPr>
                </a:tc>
                <a:extLst>
                  <a:ext uri="{0D108BD9-81ED-4DB2-BD59-A6C34878D82A}">
                    <a16:rowId xmlns:a16="http://schemas.microsoft.com/office/drawing/2014/main" val="3106170725"/>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Eslovenia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102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extLst>
                  <a:ext uri="{0D108BD9-81ED-4DB2-BD59-A6C34878D82A}">
                    <a16:rowId xmlns:a16="http://schemas.microsoft.com/office/drawing/2014/main" val="2878293096"/>
                  </a:ext>
                </a:extLst>
              </a:tr>
              <a:tr h="161956">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Reino Unido</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305</a:t>
                      </a:r>
                    </a:p>
                  </a:txBody>
                  <a:tcPr marL="9525" marR="9525" marT="9525" marB="0" anchor="b">
                    <a:lnL>
                      <a:noFill/>
                    </a:lnL>
                    <a:lnR>
                      <a:noFill/>
                    </a:lnR>
                    <a:lnT>
                      <a:noFill/>
                    </a:lnT>
                    <a:lnB>
                      <a:noFill/>
                    </a:lnB>
                  </a:tcPr>
                </a:tc>
                <a:extLst>
                  <a:ext uri="{0D108BD9-81ED-4DB2-BD59-A6C34878D82A}">
                    <a16:rowId xmlns:a16="http://schemas.microsoft.com/office/drawing/2014/main" val="3076245031"/>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Ucrania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39</a:t>
                      </a:r>
                    </a:p>
                  </a:txBody>
                  <a:tcPr marL="9525" marR="9525" marT="9525" marB="0" anchor="b">
                    <a:lnL>
                      <a:noFill/>
                    </a:lnL>
                    <a:lnR>
                      <a:noFill/>
                    </a:lnR>
                    <a:lnT>
                      <a:noFill/>
                    </a:lnT>
                    <a:lnB>
                      <a:noFill/>
                    </a:lnB>
                  </a:tcPr>
                </a:tc>
                <a:extLst>
                  <a:ext uri="{0D108BD9-81ED-4DB2-BD59-A6C34878D82A}">
                    <a16:rowId xmlns:a16="http://schemas.microsoft.com/office/drawing/2014/main" val="3447758407"/>
                  </a:ext>
                </a:extLst>
              </a:tr>
              <a:tr h="161956">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Alemania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105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490</a:t>
                      </a:r>
                    </a:p>
                  </a:txBody>
                  <a:tcPr marL="9525" marR="9525" marT="9525" marB="0" anchor="b">
                    <a:lnL>
                      <a:noFill/>
                    </a:lnL>
                    <a:lnR>
                      <a:noFill/>
                    </a:lnR>
                    <a:lnT>
                      <a:noFill/>
                    </a:lnT>
                    <a:lnB>
                      <a:noFill/>
                    </a:lnB>
                  </a:tcPr>
                </a:tc>
                <a:extLst>
                  <a:ext uri="{0D108BD9-81ED-4DB2-BD59-A6C34878D82A}">
                    <a16:rowId xmlns:a16="http://schemas.microsoft.com/office/drawing/2014/main" val="2076521967"/>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Dinamarca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131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139</a:t>
                      </a:r>
                    </a:p>
                  </a:txBody>
                  <a:tcPr marL="9525" marR="9525" marT="9525" marB="0" anchor="b">
                    <a:lnL>
                      <a:noFill/>
                    </a:lnL>
                    <a:lnR>
                      <a:noFill/>
                    </a:lnR>
                    <a:lnT>
                      <a:noFill/>
                    </a:lnT>
                    <a:lnB>
                      <a:noFill/>
                    </a:lnB>
                  </a:tcPr>
                </a:tc>
                <a:extLst>
                  <a:ext uri="{0D108BD9-81ED-4DB2-BD59-A6C34878D82A}">
                    <a16:rowId xmlns:a16="http://schemas.microsoft.com/office/drawing/2014/main" val="279032528"/>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Hungría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132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109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193</a:t>
                      </a:r>
                    </a:p>
                  </a:txBody>
                  <a:tcPr marL="9525" marR="9525" marT="9525" marB="0" anchor="b">
                    <a:lnL>
                      <a:noFill/>
                    </a:lnL>
                    <a:lnR>
                      <a:noFill/>
                    </a:lnR>
                    <a:lnT>
                      <a:noFill/>
                    </a:lnT>
                    <a:lnB>
                      <a:noFill/>
                    </a:lnB>
                  </a:tcPr>
                </a:tc>
                <a:extLst>
                  <a:ext uri="{0D108BD9-81ED-4DB2-BD59-A6C34878D82A}">
                    <a16:rowId xmlns:a16="http://schemas.microsoft.com/office/drawing/2014/main" val="3194885714"/>
                  </a:ext>
                </a:extLst>
              </a:tr>
              <a:tr h="161956">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Letonia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extLst>
                  <a:ext uri="{0D108BD9-81ED-4DB2-BD59-A6C34878D82A}">
                    <a16:rowId xmlns:a16="http://schemas.microsoft.com/office/drawing/2014/main" val="2757933039"/>
                  </a:ext>
                </a:extLst>
              </a:tr>
              <a:tr h="161956">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Rusia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138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144</a:t>
                      </a:r>
                    </a:p>
                  </a:txBody>
                  <a:tcPr marL="9525" marR="9525" marT="9525" marB="0" anchor="b">
                    <a:lnL>
                      <a:noFill/>
                    </a:lnL>
                    <a:lnR>
                      <a:noFill/>
                    </a:lnR>
                    <a:lnT>
                      <a:noFill/>
                    </a:lnT>
                    <a:lnB>
                      <a:noFill/>
                    </a:lnB>
                  </a:tcPr>
                </a:tc>
                <a:extLst>
                  <a:ext uri="{0D108BD9-81ED-4DB2-BD59-A6C34878D82A}">
                    <a16:rowId xmlns:a16="http://schemas.microsoft.com/office/drawing/2014/main" val="3526372405"/>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Polonia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247</a:t>
                      </a:r>
                    </a:p>
                  </a:txBody>
                  <a:tcPr marL="9525" marR="9525" marT="9525" marB="0" anchor="b">
                    <a:lnL>
                      <a:noFill/>
                    </a:lnL>
                    <a:lnR>
                      <a:noFill/>
                    </a:lnR>
                    <a:lnT>
                      <a:noFill/>
                    </a:lnT>
                    <a:lnB>
                      <a:noFill/>
                    </a:lnB>
                  </a:tcPr>
                </a:tc>
                <a:extLst>
                  <a:ext uri="{0D108BD9-81ED-4DB2-BD59-A6C34878D82A}">
                    <a16:rowId xmlns:a16="http://schemas.microsoft.com/office/drawing/2014/main" val="2040538512"/>
                  </a:ext>
                </a:extLst>
              </a:tr>
              <a:tr h="161956">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Noruega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75</a:t>
                      </a:r>
                    </a:p>
                  </a:txBody>
                  <a:tcPr marL="9525" marR="9525" marT="9525" marB="0" anchor="b">
                    <a:lnL>
                      <a:noFill/>
                    </a:lnL>
                    <a:lnR>
                      <a:noFill/>
                    </a:lnR>
                    <a:lnT>
                      <a:noFill/>
                    </a:lnT>
                    <a:lnB>
                      <a:noFill/>
                    </a:lnB>
                  </a:tcPr>
                </a:tc>
                <a:extLst>
                  <a:ext uri="{0D108BD9-81ED-4DB2-BD59-A6C34878D82A}">
                    <a16:rowId xmlns:a16="http://schemas.microsoft.com/office/drawing/2014/main" val="789536211"/>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Países Bajos</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197</a:t>
                      </a:r>
                    </a:p>
                  </a:txBody>
                  <a:tcPr marL="9525" marR="9525" marT="9525" marB="0" anchor="b">
                    <a:lnL>
                      <a:noFill/>
                    </a:lnL>
                    <a:lnR>
                      <a:noFill/>
                    </a:lnR>
                    <a:lnT>
                      <a:noFill/>
                    </a:lnT>
                    <a:lnB>
                      <a:noFill/>
                    </a:lnB>
                  </a:tcPr>
                </a:tc>
                <a:extLst>
                  <a:ext uri="{0D108BD9-81ED-4DB2-BD59-A6C34878D82A}">
                    <a16:rowId xmlns:a16="http://schemas.microsoft.com/office/drawing/2014/main" val="3188191629"/>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Irlanda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43</a:t>
                      </a:r>
                    </a:p>
                  </a:txBody>
                  <a:tcPr marL="9525" marR="9525" marT="9525" marB="0" anchor="b">
                    <a:lnL>
                      <a:noFill/>
                    </a:lnL>
                    <a:lnR>
                      <a:noFill/>
                    </a:lnR>
                    <a:lnT>
                      <a:noFill/>
                    </a:lnT>
                    <a:lnB>
                      <a:noFill/>
                    </a:lnB>
                  </a:tcPr>
                </a:tc>
                <a:extLst>
                  <a:ext uri="{0D108BD9-81ED-4DB2-BD59-A6C34878D82A}">
                    <a16:rowId xmlns:a16="http://schemas.microsoft.com/office/drawing/2014/main" val="1463295720"/>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Rumanía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95</a:t>
                      </a:r>
                    </a:p>
                  </a:txBody>
                  <a:tcPr marL="9525" marR="9525" marT="9525" marB="0" anchor="b">
                    <a:lnL>
                      <a:noFill/>
                    </a:lnL>
                    <a:lnR>
                      <a:noFill/>
                    </a:lnR>
                    <a:lnT>
                      <a:noFill/>
                    </a:lnT>
                    <a:lnB>
                      <a:noFill/>
                    </a:lnB>
                  </a:tcPr>
                </a:tc>
                <a:extLst>
                  <a:ext uri="{0D108BD9-81ED-4DB2-BD59-A6C34878D82A}">
                    <a16:rowId xmlns:a16="http://schemas.microsoft.com/office/drawing/2014/main" val="3713541790"/>
                  </a:ext>
                </a:extLst>
              </a:tr>
              <a:tr h="161956">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Portugal</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107</a:t>
                      </a:r>
                    </a:p>
                  </a:txBody>
                  <a:tcPr marL="9525" marR="9525" marT="9525" marB="0" anchor="b">
                    <a:lnL>
                      <a:noFill/>
                    </a:lnL>
                    <a:lnR>
                      <a:noFill/>
                    </a:lnR>
                    <a:lnT>
                      <a:noFill/>
                    </a:lnT>
                    <a:lnB>
                      <a:noFill/>
                    </a:lnB>
                  </a:tcPr>
                </a:tc>
                <a:extLst>
                  <a:ext uri="{0D108BD9-81ED-4DB2-BD59-A6C34878D82A}">
                    <a16:rowId xmlns:a16="http://schemas.microsoft.com/office/drawing/2014/main" val="1064684349"/>
                  </a:ext>
                </a:extLst>
              </a:tr>
              <a:tr h="161956">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Serbia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41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extLst>
                  <a:ext uri="{0D108BD9-81ED-4DB2-BD59-A6C34878D82A}">
                    <a16:rowId xmlns:a16="http://schemas.microsoft.com/office/drawing/2014/main" val="397226479"/>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Bulgaria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69</a:t>
                      </a:r>
                    </a:p>
                  </a:txBody>
                  <a:tcPr marL="9525" marR="9525" marT="9525" marB="0" anchor="b">
                    <a:lnL>
                      <a:noFill/>
                    </a:lnL>
                    <a:lnR>
                      <a:noFill/>
                    </a:lnR>
                    <a:lnT>
                      <a:noFill/>
                    </a:lnT>
                    <a:lnB>
                      <a:noFill/>
                    </a:lnB>
                  </a:tcPr>
                </a:tc>
                <a:extLst>
                  <a:ext uri="{0D108BD9-81ED-4DB2-BD59-A6C34878D82A}">
                    <a16:rowId xmlns:a16="http://schemas.microsoft.com/office/drawing/2014/main" val="432854740"/>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Suiza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92</a:t>
                      </a:r>
                    </a:p>
                  </a:txBody>
                  <a:tcPr marL="9525" marR="9525" marT="9525" marB="0" anchor="b">
                    <a:lnL>
                      <a:noFill/>
                    </a:lnL>
                    <a:lnR>
                      <a:noFill/>
                    </a:lnR>
                    <a:lnT>
                      <a:noFill/>
                    </a:lnT>
                    <a:lnB>
                      <a:noFill/>
                    </a:lnB>
                  </a:tcPr>
                </a:tc>
                <a:extLst>
                  <a:ext uri="{0D108BD9-81ED-4DB2-BD59-A6C34878D82A}">
                    <a16:rowId xmlns:a16="http://schemas.microsoft.com/office/drawing/2014/main" val="712745420"/>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Grecia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71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118</a:t>
                      </a:r>
                    </a:p>
                  </a:txBody>
                  <a:tcPr marL="9525" marR="9525" marT="9525" marB="0" anchor="b">
                    <a:lnL>
                      <a:noFill/>
                    </a:lnL>
                    <a:lnR>
                      <a:noFill/>
                    </a:lnR>
                    <a:lnT>
                      <a:noFill/>
                    </a:lnT>
                    <a:lnB>
                      <a:noFill/>
                    </a:lnB>
                  </a:tcPr>
                </a:tc>
                <a:extLst>
                  <a:ext uri="{0D108BD9-81ED-4DB2-BD59-A6C34878D82A}">
                    <a16:rowId xmlns:a16="http://schemas.microsoft.com/office/drawing/2014/main" val="4251649559"/>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Turquía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65</a:t>
                      </a:r>
                    </a:p>
                  </a:txBody>
                  <a:tcPr marL="9525" marR="9525" marT="9525" marB="0" anchor="b">
                    <a:lnL>
                      <a:noFill/>
                    </a:lnL>
                    <a:lnR>
                      <a:noFill/>
                    </a:lnR>
                    <a:lnT>
                      <a:noFill/>
                    </a:lnT>
                    <a:lnB>
                      <a:noFill/>
                    </a:lnB>
                  </a:tcPr>
                </a:tc>
                <a:extLst>
                  <a:ext uri="{0D108BD9-81ED-4DB2-BD59-A6C34878D82A}">
                    <a16:rowId xmlns:a16="http://schemas.microsoft.com/office/drawing/2014/main" val="1103867464"/>
                  </a:ext>
                </a:extLst>
              </a:tr>
              <a:tr h="161956">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Croacia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extLst>
                  <a:ext uri="{0D108BD9-81ED-4DB2-BD59-A6C34878D82A}">
                    <a16:rowId xmlns:a16="http://schemas.microsoft.com/office/drawing/2014/main" val="3617783574"/>
                  </a:ext>
                </a:extLst>
              </a:tr>
            </a:tbl>
          </a:graphicData>
        </a:graphic>
      </p:graphicFrame>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BCB3B66-D883-C5A2-53EB-872703FCC4D7}"/>
              </a:ext>
            </a:extLst>
          </p:cNvPr>
          <p:cNvPicPr>
            <a:picLocks noChangeAspect="1"/>
          </p:cNvPicPr>
          <p:nvPr/>
        </p:nvPicPr>
        <p:blipFill>
          <a:blip r:embed="rId2"/>
          <a:stretch>
            <a:fillRect/>
          </a:stretch>
        </p:blipFill>
        <p:spPr>
          <a:xfrm>
            <a:off x="144000" y="720000"/>
            <a:ext cx="8817980" cy="5508000"/>
          </a:xfrm>
          <a:prstGeom prst="rect">
            <a:avLst/>
          </a:prstGeom>
        </p:spPr>
      </p:pic>
      <p:sp>
        <p:nvSpPr>
          <p:cNvPr id="5" name="Slide Number Placeholder 4"/>
          <p:cNvSpPr>
            <a:spLocks noGrp="1"/>
          </p:cNvSpPr>
          <p:nvPr>
            <p:ph type="sldNum" sz="quarter" idx="12"/>
          </p:nvPr>
        </p:nvSpPr>
        <p:spPr/>
        <p:txBody>
          <a:bodyPr/>
          <a:lstStyle/>
          <a:p>
            <a:fld id="{419BED6A-9DA2-43AC-BC7D-13EADAE94253}" type="slidenum">
              <a:rPr lang="es-ES" smtClean="0"/>
              <a:pPr/>
              <a:t>128</a:t>
            </a:fld>
            <a:endParaRPr lang="es-ES"/>
          </a:p>
        </p:txBody>
      </p:sp>
      <p:sp>
        <p:nvSpPr>
          <p:cNvPr id="8" name="Rectangle 5"/>
          <p:cNvSpPr txBox="1">
            <a:spLocks noChangeArrowheads="1"/>
          </p:cNvSpPr>
          <p:nvPr/>
        </p:nvSpPr>
        <p:spPr>
          <a:xfrm>
            <a:off x="5203439" y="902100"/>
            <a:ext cx="3416300" cy="1729704"/>
          </a:xfrm>
          <a:prstGeom prst="rect">
            <a:avLst/>
          </a:prstGeom>
          <a:solidFill>
            <a:schemeClr val="bg1"/>
          </a:solidFill>
          <a:ln>
            <a:solidFill>
              <a:schemeClr val="bg2">
                <a:lumMod val="50000"/>
              </a:schemeClr>
            </a:solidFill>
          </a:ln>
        </p:spPr>
        <p:txBody>
          <a:bodyPr vert="horz" lIns="162000" tIns="45720" rIns="162000" bIns="45720" rtlCol="0">
            <a:spAutoFit/>
          </a:bodyPr>
          <a:lstStyle/>
          <a:p>
            <a:pPr marL="342900" marR="0" lvl="0" indent="-342900" algn="l" defTabSz="914400" rtl="0" eaLnBrk="1" fontAlgn="auto" latinLnBrk="0" hangingPunct="1">
              <a:lnSpc>
                <a:spcPct val="90000"/>
              </a:lnSpc>
              <a:spcBef>
                <a:spcPct val="20000"/>
              </a:spcBef>
              <a:spcAft>
                <a:spcPct val="20000"/>
              </a:spcAft>
              <a:buClrTx/>
              <a:buSzTx/>
              <a:buFont typeface="Arial" pitchFamily="34" charset="0"/>
              <a:buNone/>
              <a:tabLst/>
              <a:defRPr/>
            </a:pPr>
            <a:r>
              <a:rPr kumimoji="0" lang="es-ES" sz="2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Etapa </a:t>
            </a:r>
            <a:r>
              <a:rPr kumimoji="0" lang="es-ES_tradnl" sz="2800" b="0" i="1"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Approval</a:t>
            </a:r>
            <a:endParaRPr kumimoji="0" lang="es-ES_tradnl" sz="2800" b="0" i="1"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a:p>
            <a:pPr marR="0" lvl="0" algn="l" defTabSz="914400" rtl="0" eaLnBrk="1" fontAlgn="auto" latinLnBrk="0" hangingPunct="1">
              <a:lnSpc>
                <a:spcPct val="90000"/>
              </a:lnSpc>
              <a:spcBef>
                <a:spcPct val="20000"/>
              </a:spcBef>
              <a:spcAft>
                <a:spcPct val="20000"/>
              </a:spcAft>
              <a:buClrTx/>
              <a:buSzTx/>
              <a:buFont typeface="Arial" pitchFamily="34" charset="0"/>
              <a:buNone/>
              <a:tabLst/>
              <a:defRPr/>
            </a:pPr>
            <a:r>
              <a:rPr kumimoji="0" lang="es-ES_tradnl" sz="1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Diferencia de tiempo para la ejecución de esta etapa.</a:t>
            </a:r>
          </a:p>
          <a:p>
            <a:pPr marR="0" lvl="0" algn="l" defTabSz="914400" rtl="0" eaLnBrk="1" fontAlgn="auto" latinLnBrk="0" hangingPunct="1">
              <a:lnSpc>
                <a:spcPct val="90000"/>
              </a:lnSpc>
              <a:spcBef>
                <a:spcPct val="20000"/>
              </a:spcBef>
              <a:spcAft>
                <a:spcPct val="20000"/>
              </a:spcAft>
              <a:buClrTx/>
              <a:buSzTx/>
              <a:buFont typeface="Arial" pitchFamily="34" charset="0"/>
              <a:buNone/>
              <a:tabLst/>
              <a:defRPr/>
            </a:pPr>
            <a:r>
              <a:rPr kumimoji="0" lang="es-ES_tradnl" sz="1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(mediana del país indicado menos la mediana de España)</a:t>
            </a:r>
          </a:p>
        </p:txBody>
      </p:sp>
      <p:sp>
        <p:nvSpPr>
          <p:cNvPr id="9" name="Text Box 3"/>
          <p:cNvSpPr txBox="1">
            <a:spLocks noChangeArrowheads="1"/>
          </p:cNvSpPr>
          <p:nvPr/>
        </p:nvSpPr>
        <p:spPr bwMode="auto">
          <a:xfrm>
            <a:off x="539552" y="5373216"/>
            <a:ext cx="660400" cy="304800"/>
          </a:xfrm>
          <a:prstGeom prst="rect">
            <a:avLst/>
          </a:prstGeom>
          <a:noFill/>
          <a:ln w="9525">
            <a:noFill/>
            <a:miter lim="800000"/>
            <a:headEnd/>
            <a:tailEnd/>
          </a:ln>
          <a:effectLst/>
        </p:spPr>
        <p:txBody>
          <a:bodyPr>
            <a:spAutoFit/>
          </a:bodyPr>
          <a:lstStyle/>
          <a:p>
            <a:pPr algn="ctr">
              <a:spcBef>
                <a:spcPct val="50000"/>
              </a:spcBef>
            </a:pPr>
            <a:r>
              <a:rPr lang="es-ES_tradnl" sz="1400" b="1" dirty="0">
                <a:latin typeface="Verdana" pitchFamily="34" charset="0"/>
              </a:rPr>
              <a:t>Días</a:t>
            </a:r>
            <a:endParaRPr lang="es-ES" sz="1400" b="1" dirty="0">
              <a:latin typeface="Verdana" pitchFamily="34" charset="0"/>
            </a:endParaRPr>
          </a:p>
        </p:txBody>
      </p:sp>
      <p:sp>
        <p:nvSpPr>
          <p:cNvPr id="10" name="Title 1"/>
          <p:cNvSpPr>
            <a:spLocks noGrp="1"/>
          </p:cNvSpPr>
          <p:nvPr>
            <p:ph type="title"/>
          </p:nvPr>
        </p:nvSpPr>
        <p:spPr>
          <a:xfrm>
            <a:off x="306000" y="216000"/>
            <a:ext cx="7409272" cy="540000"/>
          </a:xfrm>
        </p:spPr>
        <p:txBody>
          <a:bodyPr>
            <a:noAutofit/>
          </a:bodyPr>
          <a:lstStyle/>
          <a:p>
            <a:r>
              <a:rPr lang="es-ES_tradnl" dirty="0">
                <a:solidFill>
                  <a:schemeClr val="tx1"/>
                </a:solidFill>
              </a:rPr>
              <a:t>BI: Comparación tiempos España resto países</a:t>
            </a:r>
            <a:endParaRPr lang="es-ES" dirty="0">
              <a:solidFill>
                <a:schemeClr val="tx1"/>
              </a:solidFill>
            </a:endParaRPr>
          </a:p>
        </p:txBody>
      </p:sp>
      <p:sp>
        <p:nvSpPr>
          <p:cNvPr id="14"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265A3208-061E-4B0A-AF06-04DF2D8AC9A9}"/>
              </a:ext>
            </a:extLst>
          </p:cNvPr>
          <p:cNvPicPr>
            <a:picLocks noChangeAspect="1"/>
          </p:cNvPicPr>
          <p:nvPr/>
        </p:nvPicPr>
        <p:blipFill>
          <a:blip r:embed="rId2"/>
          <a:stretch>
            <a:fillRect/>
          </a:stretch>
        </p:blipFill>
        <p:spPr>
          <a:xfrm>
            <a:off x="279400" y="1654175"/>
            <a:ext cx="2566638" cy="1548518"/>
          </a:xfrm>
          <a:prstGeom prst="rect">
            <a:avLst/>
          </a:prstGeom>
        </p:spPr>
      </p:pic>
      <p:sp>
        <p:nvSpPr>
          <p:cNvPr id="5" name="Slide Number Placeholder 4"/>
          <p:cNvSpPr>
            <a:spLocks noGrp="1"/>
          </p:cNvSpPr>
          <p:nvPr>
            <p:ph type="sldNum" sz="quarter" idx="12"/>
          </p:nvPr>
        </p:nvSpPr>
        <p:spPr/>
        <p:txBody>
          <a:bodyPr/>
          <a:lstStyle/>
          <a:p>
            <a:fld id="{419BED6A-9DA2-43AC-BC7D-13EADAE94253}" type="slidenum">
              <a:rPr lang="es-ES" smtClean="0"/>
              <a:pPr/>
              <a:t>129</a:t>
            </a:fld>
            <a:endParaRPr lang="es-ES"/>
          </a:p>
        </p:txBody>
      </p:sp>
      <p:sp>
        <p:nvSpPr>
          <p:cNvPr id="6" name="Title 1"/>
          <p:cNvSpPr>
            <a:spLocks noGrp="1"/>
          </p:cNvSpPr>
          <p:nvPr>
            <p:ph type="title"/>
          </p:nvPr>
        </p:nvSpPr>
        <p:spPr>
          <a:xfrm>
            <a:off x="306000" y="216000"/>
            <a:ext cx="7409272" cy="540000"/>
          </a:xfrm>
        </p:spPr>
        <p:txBody>
          <a:bodyPr>
            <a:noAutofit/>
          </a:bodyPr>
          <a:lstStyle/>
          <a:p>
            <a:r>
              <a:rPr lang="es-ES_tradnl" dirty="0">
                <a:solidFill>
                  <a:schemeClr val="tx1"/>
                </a:solidFill>
              </a:rPr>
              <a:t>BI: Comparación tiempos España resto países</a:t>
            </a:r>
            <a:endParaRPr lang="es-ES" dirty="0">
              <a:solidFill>
                <a:schemeClr val="tx1"/>
              </a:solidFill>
            </a:endParaRPr>
          </a:p>
        </p:txBody>
      </p:sp>
      <p:sp>
        <p:nvSpPr>
          <p:cNvPr id="7" name="Rectangle 3"/>
          <p:cNvSpPr txBox="1">
            <a:spLocks noChangeArrowheads="1"/>
          </p:cNvSpPr>
          <p:nvPr/>
        </p:nvSpPr>
        <p:spPr>
          <a:xfrm>
            <a:off x="330200" y="914400"/>
            <a:ext cx="2832100" cy="461665"/>
          </a:xfrm>
          <a:prstGeom prst="rect">
            <a:avLst/>
          </a:prstGeom>
          <a:noFill/>
        </p:spPr>
        <p:txBody>
          <a:bodyPr vert="horz" lIns="91440" tIns="45720" rIns="91440" bIns="45720" rtlCol="0">
            <a:spAutoFit/>
          </a:bodyPr>
          <a:lstStyle/>
          <a:p>
            <a:pPr marL="342900" marR="0" lvl="0" indent="-34290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 sz="2400" b="0" i="0" u="none" strike="noStrike" kern="1200" cap="none" spc="0" normalizeH="0" baseline="0" noProof="0">
                <a:ln>
                  <a:noFill/>
                </a:ln>
                <a:solidFill>
                  <a:schemeClr val="tx1"/>
                </a:solidFill>
                <a:effectLst/>
                <a:uLnTx/>
                <a:uFillTx/>
                <a:latin typeface="Tahoma" pitchFamily="34" charset="0"/>
                <a:ea typeface="Tahoma" pitchFamily="34" charset="0"/>
                <a:cs typeface="Tahoma" pitchFamily="34" charset="0"/>
              </a:rPr>
              <a:t>Etapa</a:t>
            </a:r>
            <a:r>
              <a:rPr kumimoji="0" lang="es-ES_tradnl" sz="2400" b="0" i="0" u="none" strike="noStrike" kern="1200" cap="none" spc="0" normalizeH="0" baseline="0" noProof="0">
                <a:ln>
                  <a:noFill/>
                </a:ln>
                <a:solidFill>
                  <a:schemeClr val="tx1"/>
                </a:solidFill>
                <a:effectLst/>
                <a:uLnTx/>
                <a:uFillTx/>
                <a:latin typeface="Tahoma" pitchFamily="34" charset="0"/>
                <a:ea typeface="Tahoma" pitchFamily="34" charset="0"/>
                <a:cs typeface="Tahoma" pitchFamily="34" charset="0"/>
              </a:rPr>
              <a:t> </a:t>
            </a:r>
            <a:r>
              <a:rPr kumimoji="0" lang="es-ES_tradnl" sz="2400" b="0" i="1" u="none" strike="noStrike" kern="1200" cap="none" spc="0" normalizeH="0" baseline="0" noProof="0">
                <a:ln>
                  <a:noFill/>
                </a:ln>
                <a:solidFill>
                  <a:schemeClr val="tx1"/>
                </a:solidFill>
                <a:effectLst/>
                <a:uLnTx/>
                <a:uFillTx/>
                <a:latin typeface="Tahoma" pitchFamily="34" charset="0"/>
                <a:ea typeface="Tahoma" pitchFamily="34" charset="0"/>
                <a:cs typeface="Tahoma" pitchFamily="34" charset="0"/>
              </a:rPr>
              <a:t>Preparation</a:t>
            </a:r>
          </a:p>
        </p:txBody>
      </p:sp>
      <p:sp>
        <p:nvSpPr>
          <p:cNvPr id="9" name="Text Box 13"/>
          <p:cNvSpPr txBox="1">
            <a:spLocks noChangeArrowheads="1"/>
          </p:cNvSpPr>
          <p:nvPr/>
        </p:nvSpPr>
        <p:spPr bwMode="auto">
          <a:xfrm>
            <a:off x="908050" y="5854700"/>
            <a:ext cx="1968500" cy="304800"/>
          </a:xfrm>
          <a:prstGeom prst="rect">
            <a:avLst/>
          </a:prstGeom>
          <a:noFill/>
          <a:ln w="9525">
            <a:noFill/>
            <a:miter lim="800000"/>
            <a:headEnd/>
            <a:tailEnd/>
          </a:ln>
          <a:effectLst/>
        </p:spPr>
        <p:txBody>
          <a:bodyPr>
            <a:spAutoFit/>
          </a:bodyPr>
          <a:lstStyle/>
          <a:p>
            <a:pPr algn="r">
              <a:spcBef>
                <a:spcPct val="50000"/>
              </a:spcBef>
            </a:pPr>
            <a:r>
              <a:rPr lang="es-ES_tradnl" sz="1400" i="1">
                <a:latin typeface="Verdana" pitchFamily="34" charset="0"/>
              </a:rPr>
              <a:t>Tiempos en días</a:t>
            </a:r>
            <a:endParaRPr lang="es-ES" sz="1400" i="1">
              <a:latin typeface="Verdana" pitchFamily="34" charset="0"/>
            </a:endParaRPr>
          </a:p>
        </p:txBody>
      </p:sp>
      <p:sp>
        <p:nvSpPr>
          <p:cNvPr id="10" name="Text Box 18"/>
          <p:cNvSpPr txBox="1">
            <a:spLocks noChangeArrowheads="1"/>
          </p:cNvSpPr>
          <p:nvPr/>
        </p:nvSpPr>
        <p:spPr bwMode="auto">
          <a:xfrm>
            <a:off x="361950" y="3554413"/>
            <a:ext cx="2835275" cy="1708160"/>
          </a:xfrm>
          <a:prstGeom prst="rect">
            <a:avLst/>
          </a:prstGeom>
          <a:solidFill>
            <a:srgbClr val="EAEAEA"/>
          </a:solidFill>
          <a:ln w="9525">
            <a:noFill/>
            <a:miter lim="800000"/>
            <a:headEnd/>
            <a:tailEnd/>
          </a:ln>
          <a:effectLst/>
        </p:spPr>
        <p:txBody>
          <a:bodyPr>
            <a:spAutoFit/>
          </a:bodyPr>
          <a:lstStyle/>
          <a:p>
            <a:pPr>
              <a:lnSpc>
                <a:spcPct val="105000"/>
              </a:lnSpc>
              <a:spcBef>
                <a:spcPct val="50000"/>
              </a:spcBef>
            </a:pPr>
            <a:r>
              <a:rPr lang="es-ES_tradnl" sz="2000" dirty="0">
                <a:latin typeface="Tahoma" pitchFamily="34" charset="0"/>
              </a:rPr>
              <a:t>De los 29 países considerados, </a:t>
            </a:r>
            <a:r>
              <a:rPr lang="es-ES" sz="2000" b="1" dirty="0">
                <a:latin typeface="Tahoma" pitchFamily="34" charset="0"/>
              </a:rPr>
              <a:t>sólo en seis</a:t>
            </a:r>
            <a:r>
              <a:rPr lang="es-ES_tradnl" sz="2000" dirty="0">
                <a:latin typeface="Tahoma" pitchFamily="34" charset="0"/>
              </a:rPr>
              <a:t> se </a:t>
            </a:r>
            <a:r>
              <a:rPr lang="es-ES_tradnl" sz="2000" b="1" dirty="0">
                <a:latin typeface="Tahoma" pitchFamily="34" charset="0"/>
              </a:rPr>
              <a:t>tarda m</a:t>
            </a:r>
            <a:r>
              <a:rPr lang="es-ES" sz="2000" b="1" dirty="0" err="1">
                <a:latin typeface="Tahoma" pitchFamily="34" charset="0"/>
              </a:rPr>
              <a:t>ás</a:t>
            </a:r>
            <a:r>
              <a:rPr lang="es-ES_tradnl" sz="2000" dirty="0">
                <a:latin typeface="Tahoma" pitchFamily="34" charset="0"/>
              </a:rPr>
              <a:t> en esta etapa que en España.</a:t>
            </a:r>
            <a:endParaRPr lang="es-ES" sz="2000" dirty="0">
              <a:latin typeface="Tahoma" pitchFamily="34" charset="0"/>
            </a:endParaRPr>
          </a:p>
        </p:txBody>
      </p:sp>
      <p:sp>
        <p:nvSpPr>
          <p:cNvPr id="12"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aphicFrame>
        <p:nvGraphicFramePr>
          <p:cNvPr id="3" name="Tabla 2">
            <a:extLst>
              <a:ext uri="{FF2B5EF4-FFF2-40B4-BE49-F238E27FC236}">
                <a16:creationId xmlns:a16="http://schemas.microsoft.com/office/drawing/2014/main" id="{BD00C4D0-4C91-49ED-8FF3-0356994D99B8}"/>
              </a:ext>
            </a:extLst>
          </p:cNvPr>
          <p:cNvGraphicFramePr>
            <a:graphicFrameLocks noGrp="1"/>
          </p:cNvGraphicFramePr>
          <p:nvPr>
            <p:extLst>
              <p:ext uri="{D42A27DB-BD31-4B8C-83A1-F6EECF244321}">
                <p14:modId xmlns:p14="http://schemas.microsoft.com/office/powerpoint/2010/main" val="2718449337"/>
              </p:ext>
            </p:extLst>
          </p:nvPr>
        </p:nvGraphicFramePr>
        <p:xfrm>
          <a:off x="3780000" y="864000"/>
          <a:ext cx="4896457" cy="5122355"/>
        </p:xfrm>
        <a:graphic>
          <a:graphicData uri="http://schemas.openxmlformats.org/drawingml/2006/table">
            <a:tbl>
              <a:tblPr/>
              <a:tblGrid>
                <a:gridCol w="1326508">
                  <a:extLst>
                    <a:ext uri="{9D8B030D-6E8A-4147-A177-3AD203B41FA5}">
                      <a16:colId xmlns:a16="http://schemas.microsoft.com/office/drawing/2014/main" val="649943165"/>
                    </a:ext>
                  </a:extLst>
                </a:gridCol>
                <a:gridCol w="784097">
                  <a:extLst>
                    <a:ext uri="{9D8B030D-6E8A-4147-A177-3AD203B41FA5}">
                      <a16:colId xmlns:a16="http://schemas.microsoft.com/office/drawing/2014/main" val="877164040"/>
                    </a:ext>
                  </a:extLst>
                </a:gridCol>
                <a:gridCol w="1042389">
                  <a:extLst>
                    <a:ext uri="{9D8B030D-6E8A-4147-A177-3AD203B41FA5}">
                      <a16:colId xmlns:a16="http://schemas.microsoft.com/office/drawing/2014/main" val="3581443999"/>
                    </a:ext>
                  </a:extLst>
                </a:gridCol>
                <a:gridCol w="1133405">
                  <a:extLst>
                    <a:ext uri="{9D8B030D-6E8A-4147-A177-3AD203B41FA5}">
                      <a16:colId xmlns:a16="http://schemas.microsoft.com/office/drawing/2014/main" val="1096022575"/>
                    </a:ext>
                  </a:extLst>
                </a:gridCol>
                <a:gridCol w="610058">
                  <a:extLst>
                    <a:ext uri="{9D8B030D-6E8A-4147-A177-3AD203B41FA5}">
                      <a16:colId xmlns:a16="http://schemas.microsoft.com/office/drawing/2014/main" val="1626056836"/>
                    </a:ext>
                  </a:extLst>
                </a:gridCol>
              </a:tblGrid>
              <a:tr h="437926">
                <a:tc>
                  <a:txBody>
                    <a:bodyPr/>
                    <a:lstStyle/>
                    <a:p>
                      <a:pPr algn="l">
                        <a:lnSpc>
                          <a:spcPct val="107000"/>
                        </a:lnSpc>
                        <a:spcAft>
                          <a:spcPts val="0"/>
                        </a:spcAft>
                      </a:pPr>
                      <a:br>
                        <a:rPr lang="es-ES" sz="1100" dirty="0">
                          <a:effectLst/>
                          <a:latin typeface="Verdana" panose="020B0604030504040204" pitchFamily="34" charset="0"/>
                          <a:ea typeface="Times New Roman" panose="02020603050405020304" pitchFamily="18" charset="0"/>
                          <a:cs typeface="Times New Roman" panose="02020603050405020304" pitchFamily="18" charset="0"/>
                        </a:rPr>
                      </a:br>
                      <a:r>
                        <a:rPr lang="es-ES" sz="1100" b="1"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País</a:t>
                      </a:r>
                      <a:endParaRPr lang="es-ES" sz="105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Mediana País</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Mediana España </a:t>
                      </a:r>
                      <a:r>
                        <a:rPr lang="es-ES" sz="110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(mismos EC)</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Diferencia tiempos</a:t>
                      </a:r>
                      <a:b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b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a:t>
                      </a:r>
                      <a:r>
                        <a:rPr lang="es-ES" sz="110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(País-España)</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dirty="0" err="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Nº</a:t>
                      </a:r>
                      <a:r>
                        <a:rPr lang="es-ES" sz="1100" b="1"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de ECP</a:t>
                      </a:r>
                      <a:endParaRPr lang="es-ES" sz="105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42363143"/>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Alemania</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26</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68</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-42</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460</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71070673"/>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Bélgica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270</a:t>
                      </a:r>
                    </a:p>
                  </a:txBody>
                  <a:tcPr marL="9525" marR="9525" marT="9525" marB="0" anchor="b">
                    <a:lnL>
                      <a:noFill/>
                    </a:lnL>
                    <a:lnR>
                      <a:noFill/>
                    </a:lnR>
                    <a:lnT>
                      <a:noFill/>
                    </a:lnT>
                    <a:lnB>
                      <a:noFill/>
                    </a:lnB>
                  </a:tcPr>
                </a:tc>
                <a:extLst>
                  <a:ext uri="{0D108BD9-81ED-4DB2-BD59-A6C34878D82A}">
                    <a16:rowId xmlns:a16="http://schemas.microsoft.com/office/drawing/2014/main" val="2855723160"/>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Letonia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extLst>
                  <a:ext uri="{0D108BD9-81ED-4DB2-BD59-A6C34878D82A}">
                    <a16:rowId xmlns:a16="http://schemas.microsoft.com/office/drawing/2014/main" val="1138377875"/>
                  </a:ext>
                </a:extLst>
              </a:tr>
              <a:tr h="156992">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Países Bajos</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180</a:t>
                      </a:r>
                    </a:p>
                  </a:txBody>
                  <a:tcPr marL="9525" marR="9525" marT="9525" marB="0" anchor="b">
                    <a:lnL>
                      <a:noFill/>
                    </a:lnL>
                    <a:lnR>
                      <a:noFill/>
                    </a:lnR>
                    <a:lnT>
                      <a:noFill/>
                    </a:lnT>
                    <a:lnB>
                      <a:noFill/>
                    </a:lnB>
                  </a:tcPr>
                </a:tc>
                <a:extLst>
                  <a:ext uri="{0D108BD9-81ED-4DB2-BD59-A6C34878D82A}">
                    <a16:rowId xmlns:a16="http://schemas.microsoft.com/office/drawing/2014/main" val="1789850081"/>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Croacia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41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72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extLst>
                  <a:ext uri="{0D108BD9-81ED-4DB2-BD59-A6C34878D82A}">
                    <a16:rowId xmlns:a16="http://schemas.microsoft.com/office/drawing/2014/main" val="1155223652"/>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Dinamarca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133</a:t>
                      </a:r>
                    </a:p>
                  </a:txBody>
                  <a:tcPr marL="9525" marR="9525" marT="9525" marB="0" anchor="b">
                    <a:lnL>
                      <a:noFill/>
                    </a:lnL>
                    <a:lnR>
                      <a:noFill/>
                    </a:lnR>
                    <a:lnT>
                      <a:noFill/>
                    </a:lnT>
                    <a:lnB>
                      <a:noFill/>
                    </a:lnB>
                  </a:tcPr>
                </a:tc>
                <a:extLst>
                  <a:ext uri="{0D108BD9-81ED-4DB2-BD59-A6C34878D82A}">
                    <a16:rowId xmlns:a16="http://schemas.microsoft.com/office/drawing/2014/main" val="3789245505"/>
                  </a:ext>
                </a:extLst>
              </a:tr>
              <a:tr h="156992">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Rumanía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76</a:t>
                      </a:r>
                    </a:p>
                  </a:txBody>
                  <a:tcPr marL="9525" marR="9525" marT="9525" marB="0" anchor="b">
                    <a:lnL>
                      <a:noFill/>
                    </a:lnL>
                    <a:lnR>
                      <a:noFill/>
                    </a:lnR>
                    <a:lnT>
                      <a:noFill/>
                    </a:lnT>
                    <a:lnB>
                      <a:noFill/>
                    </a:lnB>
                  </a:tcPr>
                </a:tc>
                <a:extLst>
                  <a:ext uri="{0D108BD9-81ED-4DB2-BD59-A6C34878D82A}">
                    <a16:rowId xmlns:a16="http://schemas.microsoft.com/office/drawing/2014/main" val="3649933606"/>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Austria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163</a:t>
                      </a:r>
                    </a:p>
                  </a:txBody>
                  <a:tcPr marL="9525" marR="9525" marT="9525" marB="0" anchor="b">
                    <a:lnL>
                      <a:noFill/>
                    </a:lnL>
                    <a:lnR>
                      <a:noFill/>
                    </a:lnR>
                    <a:lnT>
                      <a:noFill/>
                    </a:lnT>
                    <a:lnB>
                      <a:noFill/>
                    </a:lnB>
                  </a:tcPr>
                </a:tc>
                <a:extLst>
                  <a:ext uri="{0D108BD9-81ED-4DB2-BD59-A6C34878D82A}">
                    <a16:rowId xmlns:a16="http://schemas.microsoft.com/office/drawing/2014/main" val="3645354084"/>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Bulgaria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69</a:t>
                      </a:r>
                    </a:p>
                  </a:txBody>
                  <a:tcPr marL="9525" marR="9525" marT="9525" marB="0" anchor="b">
                    <a:lnL>
                      <a:noFill/>
                    </a:lnL>
                    <a:lnR>
                      <a:noFill/>
                    </a:lnR>
                    <a:lnT>
                      <a:noFill/>
                    </a:lnT>
                    <a:lnB>
                      <a:noFill/>
                    </a:lnB>
                  </a:tcPr>
                </a:tc>
                <a:extLst>
                  <a:ext uri="{0D108BD9-81ED-4DB2-BD59-A6C34878D82A}">
                    <a16:rowId xmlns:a16="http://schemas.microsoft.com/office/drawing/2014/main" val="475703088"/>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Suiza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70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83</a:t>
                      </a:r>
                    </a:p>
                  </a:txBody>
                  <a:tcPr marL="9525" marR="9525" marT="9525" marB="0" anchor="b">
                    <a:lnL>
                      <a:noFill/>
                    </a:lnL>
                    <a:lnR>
                      <a:noFill/>
                    </a:lnR>
                    <a:lnT>
                      <a:noFill/>
                    </a:lnT>
                    <a:lnB>
                      <a:noFill/>
                    </a:lnB>
                  </a:tcPr>
                </a:tc>
                <a:extLst>
                  <a:ext uri="{0D108BD9-81ED-4DB2-BD59-A6C34878D82A}">
                    <a16:rowId xmlns:a16="http://schemas.microsoft.com/office/drawing/2014/main" val="64474198"/>
                  </a:ext>
                </a:extLst>
              </a:tr>
              <a:tr h="156992">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Polonia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46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224</a:t>
                      </a:r>
                    </a:p>
                  </a:txBody>
                  <a:tcPr marL="9525" marR="9525" marT="9525" marB="0" anchor="b">
                    <a:lnL>
                      <a:noFill/>
                    </a:lnL>
                    <a:lnR>
                      <a:noFill/>
                    </a:lnR>
                    <a:lnT>
                      <a:noFill/>
                    </a:lnT>
                    <a:lnB>
                      <a:noFill/>
                    </a:lnB>
                  </a:tcPr>
                </a:tc>
                <a:extLst>
                  <a:ext uri="{0D108BD9-81ED-4DB2-BD59-A6C34878D82A}">
                    <a16:rowId xmlns:a16="http://schemas.microsoft.com/office/drawing/2014/main" val="4120257690"/>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Grecia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109</a:t>
                      </a:r>
                    </a:p>
                  </a:txBody>
                  <a:tcPr marL="9525" marR="9525" marT="9525" marB="0" anchor="b">
                    <a:lnL>
                      <a:noFill/>
                    </a:lnL>
                    <a:lnR>
                      <a:noFill/>
                    </a:lnR>
                    <a:lnT>
                      <a:noFill/>
                    </a:lnT>
                    <a:lnB>
                      <a:noFill/>
                    </a:lnB>
                  </a:tcPr>
                </a:tc>
                <a:extLst>
                  <a:ext uri="{0D108BD9-81ED-4DB2-BD59-A6C34878D82A}">
                    <a16:rowId xmlns:a16="http://schemas.microsoft.com/office/drawing/2014/main" val="971008297"/>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Lituania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33</a:t>
                      </a:r>
                    </a:p>
                  </a:txBody>
                  <a:tcPr marL="9525" marR="9525" marT="9525" marB="0" anchor="b">
                    <a:lnL>
                      <a:noFill/>
                    </a:lnL>
                    <a:lnR>
                      <a:noFill/>
                    </a:lnR>
                    <a:lnT>
                      <a:noFill/>
                    </a:lnT>
                    <a:lnB>
                      <a:noFill/>
                    </a:lnB>
                  </a:tcPr>
                </a:tc>
                <a:extLst>
                  <a:ext uri="{0D108BD9-81ED-4DB2-BD59-A6C34878D82A}">
                    <a16:rowId xmlns:a16="http://schemas.microsoft.com/office/drawing/2014/main" val="2642951662"/>
                  </a:ext>
                </a:extLst>
              </a:tr>
              <a:tr h="156992">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Reino Unido</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71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271</a:t>
                      </a:r>
                    </a:p>
                  </a:txBody>
                  <a:tcPr marL="9525" marR="9525" marT="9525" marB="0" anchor="b">
                    <a:lnL>
                      <a:noFill/>
                    </a:lnL>
                    <a:lnR>
                      <a:noFill/>
                    </a:lnR>
                    <a:lnT>
                      <a:noFill/>
                    </a:lnT>
                    <a:lnB>
                      <a:noFill/>
                    </a:lnB>
                  </a:tcPr>
                </a:tc>
                <a:extLst>
                  <a:ext uri="{0D108BD9-81ED-4DB2-BD59-A6C34878D82A}">
                    <a16:rowId xmlns:a16="http://schemas.microsoft.com/office/drawing/2014/main" val="1059582583"/>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Portugal</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75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98</a:t>
                      </a:r>
                    </a:p>
                  </a:txBody>
                  <a:tcPr marL="9525" marR="9525" marT="9525" marB="0" anchor="b">
                    <a:lnL>
                      <a:noFill/>
                    </a:lnL>
                    <a:lnR>
                      <a:noFill/>
                    </a:lnR>
                    <a:lnT>
                      <a:noFill/>
                    </a:lnT>
                    <a:lnB>
                      <a:noFill/>
                    </a:lnB>
                  </a:tcPr>
                </a:tc>
                <a:extLst>
                  <a:ext uri="{0D108BD9-81ED-4DB2-BD59-A6C34878D82A}">
                    <a16:rowId xmlns:a16="http://schemas.microsoft.com/office/drawing/2014/main" val="1211611819"/>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Suecia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147</a:t>
                      </a:r>
                    </a:p>
                  </a:txBody>
                  <a:tcPr marL="9525" marR="9525" marT="9525" marB="0" anchor="b">
                    <a:lnL>
                      <a:noFill/>
                    </a:lnL>
                    <a:lnR>
                      <a:noFill/>
                    </a:lnR>
                    <a:lnT>
                      <a:noFill/>
                    </a:lnT>
                    <a:lnB>
                      <a:noFill/>
                    </a:lnB>
                  </a:tcPr>
                </a:tc>
                <a:extLst>
                  <a:ext uri="{0D108BD9-81ED-4DB2-BD59-A6C34878D82A}">
                    <a16:rowId xmlns:a16="http://schemas.microsoft.com/office/drawing/2014/main" val="3736975"/>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Finlandia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104</a:t>
                      </a:r>
                    </a:p>
                  </a:txBody>
                  <a:tcPr marL="9525" marR="9525" marT="9525" marB="0" anchor="b">
                    <a:lnL>
                      <a:noFill/>
                    </a:lnL>
                    <a:lnR>
                      <a:noFill/>
                    </a:lnR>
                    <a:lnT>
                      <a:noFill/>
                    </a:lnT>
                    <a:lnB>
                      <a:noFill/>
                    </a:lnB>
                  </a:tcPr>
                </a:tc>
                <a:extLst>
                  <a:ext uri="{0D108BD9-81ED-4DB2-BD59-A6C34878D82A}">
                    <a16:rowId xmlns:a16="http://schemas.microsoft.com/office/drawing/2014/main" val="4229879722"/>
                  </a:ext>
                </a:extLst>
              </a:tr>
              <a:tr h="156992">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Irlanda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41</a:t>
                      </a:r>
                    </a:p>
                  </a:txBody>
                  <a:tcPr marL="9525" marR="9525" marT="9525" marB="0" anchor="b">
                    <a:lnL>
                      <a:noFill/>
                    </a:lnL>
                    <a:lnR>
                      <a:noFill/>
                    </a:lnR>
                    <a:lnT>
                      <a:noFill/>
                    </a:lnT>
                    <a:lnB>
                      <a:noFill/>
                    </a:lnB>
                  </a:tcPr>
                </a:tc>
                <a:extLst>
                  <a:ext uri="{0D108BD9-81ED-4DB2-BD59-A6C34878D82A}">
                    <a16:rowId xmlns:a16="http://schemas.microsoft.com/office/drawing/2014/main" val="3223834917"/>
                  </a:ext>
                </a:extLst>
              </a:tr>
              <a:tr h="156992">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Francia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404</a:t>
                      </a:r>
                    </a:p>
                  </a:txBody>
                  <a:tcPr marL="9525" marR="9525" marT="9525" marB="0" anchor="b">
                    <a:lnL>
                      <a:noFill/>
                    </a:lnL>
                    <a:lnR>
                      <a:noFill/>
                    </a:lnR>
                    <a:lnT>
                      <a:noFill/>
                    </a:lnT>
                    <a:lnB>
                      <a:noFill/>
                    </a:lnB>
                  </a:tcPr>
                </a:tc>
                <a:extLst>
                  <a:ext uri="{0D108BD9-81ED-4DB2-BD59-A6C34878D82A}">
                    <a16:rowId xmlns:a16="http://schemas.microsoft.com/office/drawing/2014/main" val="1612335697"/>
                  </a:ext>
                </a:extLst>
              </a:tr>
              <a:tr h="156992">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Hungría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169</a:t>
                      </a:r>
                    </a:p>
                  </a:txBody>
                  <a:tcPr marL="9525" marR="9525" marT="9525" marB="0" anchor="b">
                    <a:lnL>
                      <a:noFill/>
                    </a:lnL>
                    <a:lnR>
                      <a:noFill/>
                    </a:lnR>
                    <a:lnT>
                      <a:noFill/>
                    </a:lnT>
                    <a:lnB>
                      <a:noFill/>
                    </a:lnB>
                  </a:tcPr>
                </a:tc>
                <a:extLst>
                  <a:ext uri="{0D108BD9-81ED-4DB2-BD59-A6C34878D82A}">
                    <a16:rowId xmlns:a16="http://schemas.microsoft.com/office/drawing/2014/main" val="2126315521"/>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Eslovenia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extLst>
                  <a:ext uri="{0D108BD9-81ED-4DB2-BD59-A6C34878D82A}">
                    <a16:rowId xmlns:a16="http://schemas.microsoft.com/office/drawing/2014/main" val="406881835"/>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Estonia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29</a:t>
                      </a:r>
                    </a:p>
                  </a:txBody>
                  <a:tcPr marL="9525" marR="9525" marT="9525" marB="0" anchor="b">
                    <a:lnL>
                      <a:noFill/>
                    </a:lnL>
                    <a:lnR>
                      <a:noFill/>
                    </a:lnR>
                    <a:lnT>
                      <a:noFill/>
                    </a:lnT>
                    <a:lnB>
                      <a:noFill/>
                    </a:lnB>
                  </a:tcPr>
                </a:tc>
                <a:extLst>
                  <a:ext uri="{0D108BD9-81ED-4DB2-BD59-A6C34878D82A}">
                    <a16:rowId xmlns:a16="http://schemas.microsoft.com/office/drawing/2014/main" val="1012624520"/>
                  </a:ext>
                </a:extLst>
              </a:tr>
              <a:tr h="156992">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Noruega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79</a:t>
                      </a:r>
                    </a:p>
                  </a:txBody>
                  <a:tcPr marL="9525" marR="9525" marT="9525" marB="0" anchor="b">
                    <a:lnL>
                      <a:noFill/>
                    </a:lnL>
                    <a:lnR>
                      <a:noFill/>
                    </a:lnR>
                    <a:lnT>
                      <a:noFill/>
                    </a:lnT>
                    <a:lnB>
                      <a:noFill/>
                    </a:lnB>
                  </a:tcPr>
                </a:tc>
                <a:extLst>
                  <a:ext uri="{0D108BD9-81ED-4DB2-BD59-A6C34878D82A}">
                    <a16:rowId xmlns:a16="http://schemas.microsoft.com/office/drawing/2014/main" val="3751355877"/>
                  </a:ext>
                </a:extLst>
              </a:tr>
              <a:tr h="156992">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Italia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423</a:t>
                      </a:r>
                    </a:p>
                  </a:txBody>
                  <a:tcPr marL="9525" marR="9525" marT="9525" marB="0" anchor="b">
                    <a:lnL>
                      <a:noFill/>
                    </a:lnL>
                    <a:lnR>
                      <a:noFill/>
                    </a:lnR>
                    <a:lnT>
                      <a:noFill/>
                    </a:lnT>
                    <a:lnB>
                      <a:noFill/>
                    </a:lnB>
                  </a:tcPr>
                </a:tc>
                <a:extLst>
                  <a:ext uri="{0D108BD9-81ED-4DB2-BD59-A6C34878D82A}">
                    <a16:rowId xmlns:a16="http://schemas.microsoft.com/office/drawing/2014/main" val="2401350556"/>
                  </a:ext>
                </a:extLst>
              </a:tr>
              <a:tr h="156992">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Rusia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113</a:t>
                      </a:r>
                    </a:p>
                  </a:txBody>
                  <a:tcPr marL="9525" marR="9525" marT="9525" marB="0" anchor="b">
                    <a:lnL>
                      <a:noFill/>
                    </a:lnL>
                    <a:lnR>
                      <a:noFill/>
                    </a:lnR>
                    <a:lnT>
                      <a:noFill/>
                    </a:lnT>
                    <a:lnB>
                      <a:noFill/>
                    </a:lnB>
                  </a:tcPr>
                </a:tc>
                <a:extLst>
                  <a:ext uri="{0D108BD9-81ED-4DB2-BD59-A6C34878D82A}">
                    <a16:rowId xmlns:a16="http://schemas.microsoft.com/office/drawing/2014/main" val="385165506"/>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Ucrania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35</a:t>
                      </a:r>
                    </a:p>
                  </a:txBody>
                  <a:tcPr marL="9525" marR="9525" marT="9525" marB="0" anchor="b">
                    <a:lnL>
                      <a:noFill/>
                    </a:lnL>
                    <a:lnR>
                      <a:noFill/>
                    </a:lnR>
                    <a:lnT>
                      <a:noFill/>
                    </a:lnT>
                    <a:lnB>
                      <a:noFill/>
                    </a:lnB>
                  </a:tcPr>
                </a:tc>
                <a:extLst>
                  <a:ext uri="{0D108BD9-81ED-4DB2-BD59-A6C34878D82A}">
                    <a16:rowId xmlns:a16="http://schemas.microsoft.com/office/drawing/2014/main" val="936967636"/>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República Checa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189</a:t>
                      </a:r>
                    </a:p>
                  </a:txBody>
                  <a:tcPr marL="9525" marR="9525" marT="9525" marB="0" anchor="b">
                    <a:lnL>
                      <a:noFill/>
                    </a:lnL>
                    <a:lnR>
                      <a:noFill/>
                    </a:lnR>
                    <a:lnT>
                      <a:noFill/>
                    </a:lnT>
                    <a:lnB>
                      <a:noFill/>
                    </a:lnB>
                  </a:tcPr>
                </a:tc>
                <a:extLst>
                  <a:ext uri="{0D108BD9-81ED-4DB2-BD59-A6C34878D82A}">
                    <a16:rowId xmlns:a16="http://schemas.microsoft.com/office/drawing/2014/main" val="2717113265"/>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Eslovaquia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44</a:t>
                      </a:r>
                    </a:p>
                  </a:txBody>
                  <a:tcPr marL="9525" marR="9525" marT="9525" marB="0" anchor="b">
                    <a:lnL>
                      <a:noFill/>
                    </a:lnL>
                    <a:lnR>
                      <a:noFill/>
                    </a:lnR>
                    <a:lnT>
                      <a:noFill/>
                    </a:lnT>
                    <a:lnB>
                      <a:noFill/>
                    </a:lnB>
                  </a:tcPr>
                </a:tc>
                <a:extLst>
                  <a:ext uri="{0D108BD9-81ED-4DB2-BD59-A6C34878D82A}">
                    <a16:rowId xmlns:a16="http://schemas.microsoft.com/office/drawing/2014/main" val="2925491626"/>
                  </a:ext>
                </a:extLst>
              </a:tr>
              <a:tr h="156992">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Turquía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52</a:t>
                      </a:r>
                    </a:p>
                  </a:txBody>
                  <a:tcPr marL="9525" marR="9525" marT="9525" marB="0" anchor="b">
                    <a:lnL>
                      <a:noFill/>
                    </a:lnL>
                    <a:lnR>
                      <a:noFill/>
                    </a:lnR>
                    <a:lnT>
                      <a:noFill/>
                    </a:lnT>
                    <a:lnB>
                      <a:noFill/>
                    </a:lnB>
                  </a:tcPr>
                </a:tc>
                <a:extLst>
                  <a:ext uri="{0D108BD9-81ED-4DB2-BD59-A6C34878D82A}">
                    <a16:rowId xmlns:a16="http://schemas.microsoft.com/office/drawing/2014/main" val="2530341654"/>
                  </a:ext>
                </a:extLst>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032B1788-F10C-1599-B175-1A0CBEE82486}"/>
              </a:ext>
            </a:extLst>
          </p:cNvPr>
          <p:cNvPicPr>
            <a:picLocks noChangeAspect="1"/>
          </p:cNvPicPr>
          <p:nvPr/>
        </p:nvPicPr>
        <p:blipFill>
          <a:blip r:embed="rId2"/>
          <a:stretch>
            <a:fillRect/>
          </a:stretch>
        </p:blipFill>
        <p:spPr>
          <a:xfrm>
            <a:off x="144000" y="720000"/>
            <a:ext cx="8817980" cy="5508000"/>
          </a:xfrm>
          <a:prstGeom prst="rect">
            <a:avLst/>
          </a:prstGeom>
        </p:spPr>
      </p:pic>
      <p:sp>
        <p:nvSpPr>
          <p:cNvPr id="5" name="Slide Number Placeholder 4"/>
          <p:cNvSpPr>
            <a:spLocks noGrp="1"/>
          </p:cNvSpPr>
          <p:nvPr>
            <p:ph type="sldNum" sz="quarter" idx="12"/>
          </p:nvPr>
        </p:nvSpPr>
        <p:spPr/>
        <p:txBody>
          <a:bodyPr/>
          <a:lstStyle/>
          <a:p>
            <a:fld id="{419BED6A-9DA2-43AC-BC7D-13EADAE94253}" type="slidenum">
              <a:rPr lang="es-ES" smtClean="0"/>
              <a:pPr/>
              <a:t>130</a:t>
            </a:fld>
            <a:endParaRPr lang="es-ES"/>
          </a:p>
        </p:txBody>
      </p:sp>
      <p:sp>
        <p:nvSpPr>
          <p:cNvPr id="6" name="Title 1"/>
          <p:cNvSpPr>
            <a:spLocks noGrp="1"/>
          </p:cNvSpPr>
          <p:nvPr>
            <p:ph type="title"/>
          </p:nvPr>
        </p:nvSpPr>
        <p:spPr>
          <a:xfrm>
            <a:off x="306000" y="216000"/>
            <a:ext cx="7409272" cy="540000"/>
          </a:xfrm>
        </p:spPr>
        <p:txBody>
          <a:bodyPr>
            <a:noAutofit/>
          </a:bodyPr>
          <a:lstStyle/>
          <a:p>
            <a:r>
              <a:rPr lang="es-ES_tradnl" dirty="0">
                <a:solidFill>
                  <a:schemeClr val="tx1"/>
                </a:solidFill>
              </a:rPr>
              <a:t>BI: Comparación tiempos España resto países</a:t>
            </a:r>
            <a:endParaRPr lang="es-ES" dirty="0">
              <a:solidFill>
                <a:schemeClr val="tx1"/>
              </a:solidFill>
            </a:endParaRPr>
          </a:p>
        </p:txBody>
      </p:sp>
      <p:sp>
        <p:nvSpPr>
          <p:cNvPr id="8" name="Text Box 1028"/>
          <p:cNvSpPr txBox="1">
            <a:spLocks noChangeArrowheads="1"/>
          </p:cNvSpPr>
          <p:nvPr/>
        </p:nvSpPr>
        <p:spPr bwMode="auto">
          <a:xfrm>
            <a:off x="539552" y="5615283"/>
            <a:ext cx="623887" cy="304800"/>
          </a:xfrm>
          <a:prstGeom prst="rect">
            <a:avLst/>
          </a:prstGeom>
          <a:solidFill>
            <a:schemeClr val="bg1"/>
          </a:solidFill>
          <a:ln w="9525">
            <a:noFill/>
            <a:miter lim="800000"/>
            <a:headEnd/>
            <a:tailEnd/>
          </a:ln>
          <a:effectLst/>
        </p:spPr>
        <p:txBody>
          <a:bodyPr>
            <a:spAutoFit/>
          </a:bodyPr>
          <a:lstStyle/>
          <a:p>
            <a:pPr algn="ctr">
              <a:spcBef>
                <a:spcPct val="50000"/>
              </a:spcBef>
            </a:pPr>
            <a:r>
              <a:rPr lang="es-ES_tradnl" sz="1400" b="1" dirty="0">
                <a:latin typeface="Verdana" pitchFamily="34" charset="0"/>
              </a:rPr>
              <a:t>Días</a:t>
            </a:r>
            <a:endParaRPr lang="es-ES" sz="1400" b="1" dirty="0">
              <a:latin typeface="Verdana" pitchFamily="34" charset="0"/>
            </a:endParaRPr>
          </a:p>
        </p:txBody>
      </p:sp>
      <p:sp>
        <p:nvSpPr>
          <p:cNvPr id="9" name="Rectangle 1029"/>
          <p:cNvSpPr txBox="1">
            <a:spLocks noChangeArrowheads="1"/>
          </p:cNvSpPr>
          <p:nvPr/>
        </p:nvSpPr>
        <p:spPr>
          <a:xfrm>
            <a:off x="214282" y="3501008"/>
            <a:ext cx="3441700" cy="1981200"/>
          </a:xfrm>
          <a:prstGeom prst="rect">
            <a:avLst/>
          </a:prstGeom>
          <a:solidFill>
            <a:schemeClr val="bg1"/>
          </a:solidFill>
          <a:ln>
            <a:solidFill>
              <a:schemeClr val="bg2">
                <a:lumMod val="50000"/>
              </a:schemeClr>
            </a:solidFill>
          </a:ln>
        </p:spPr>
        <p:txBody>
          <a:bodyPr vert="horz" lIns="162000" tIns="45720" rIns="162000" bIns="45720" rtlCol="0">
            <a:normAutofit/>
          </a:bodyPr>
          <a:lstStyle/>
          <a:p>
            <a:pPr marL="342900" marR="0" lvl="0" indent="-342900" algn="l" defTabSz="914400" rtl="0" eaLnBrk="1" fontAlgn="auto" latinLnBrk="0" hangingPunct="1">
              <a:lnSpc>
                <a:spcPct val="100000"/>
              </a:lnSpc>
              <a:spcBef>
                <a:spcPct val="20000"/>
              </a:spcBef>
              <a:spcAft>
                <a:spcPct val="20000"/>
              </a:spcAft>
              <a:buClrTx/>
              <a:buSzTx/>
              <a:buFont typeface="Arial" pitchFamily="34" charset="0"/>
              <a:buNone/>
              <a:tabLst/>
              <a:defRPr/>
            </a:pPr>
            <a:r>
              <a:rPr kumimoji="0" lang="es-ES" sz="2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Etapa </a:t>
            </a:r>
            <a:r>
              <a:rPr kumimoji="0" lang="es-ES_tradnl" sz="2800" b="0" i="1"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Preparation</a:t>
            </a:r>
            <a:endParaRPr kumimoji="0" lang="es-ES_tradnl" sz="2800" b="0" i="1"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a:p>
            <a:pPr marR="0" lvl="0" algn="l" defTabSz="914400" rtl="0" eaLnBrk="1" fontAlgn="auto" latinLnBrk="0" hangingPunct="1">
              <a:lnSpc>
                <a:spcPct val="100000"/>
              </a:lnSpc>
              <a:spcBef>
                <a:spcPct val="20000"/>
              </a:spcBef>
              <a:spcAft>
                <a:spcPct val="20000"/>
              </a:spcAft>
              <a:buClrTx/>
              <a:buSzTx/>
              <a:buFont typeface="Arial" pitchFamily="34" charset="0"/>
              <a:buNone/>
              <a:tabLst/>
              <a:defRPr/>
            </a:pPr>
            <a:r>
              <a:rPr kumimoji="0" lang="es-ES_tradnl" sz="1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Diferencia de tiempo para la ejecución de esta etapa.</a:t>
            </a:r>
          </a:p>
          <a:p>
            <a:pPr marR="0" lvl="0" algn="l" defTabSz="914400" rtl="0" eaLnBrk="1" fontAlgn="auto" latinLnBrk="0" hangingPunct="1">
              <a:lnSpc>
                <a:spcPct val="100000"/>
              </a:lnSpc>
              <a:spcBef>
                <a:spcPct val="20000"/>
              </a:spcBef>
              <a:spcAft>
                <a:spcPct val="20000"/>
              </a:spcAft>
              <a:buClrTx/>
              <a:buSzTx/>
              <a:buFont typeface="Arial" pitchFamily="34" charset="0"/>
              <a:buNone/>
              <a:tabLst/>
              <a:defRPr/>
            </a:pPr>
            <a:r>
              <a:rPr kumimoji="0" lang="es-ES_tradnl" sz="1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(mediana del país indicado menos la mediana de España)</a:t>
            </a:r>
          </a:p>
        </p:txBody>
      </p:sp>
      <p:sp>
        <p:nvSpPr>
          <p:cNvPr id="14"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7169D39B-808E-4581-B911-B24B9A1822AA}"/>
              </a:ext>
            </a:extLst>
          </p:cNvPr>
          <p:cNvPicPr>
            <a:picLocks noChangeAspect="1"/>
          </p:cNvPicPr>
          <p:nvPr/>
        </p:nvPicPr>
        <p:blipFill>
          <a:blip r:embed="rId2"/>
          <a:stretch>
            <a:fillRect/>
          </a:stretch>
        </p:blipFill>
        <p:spPr>
          <a:xfrm>
            <a:off x="279400" y="1654175"/>
            <a:ext cx="2566638" cy="1548518"/>
          </a:xfrm>
          <a:prstGeom prst="rect">
            <a:avLst/>
          </a:prstGeom>
        </p:spPr>
      </p:pic>
      <p:sp>
        <p:nvSpPr>
          <p:cNvPr id="5" name="Slide Number Placeholder 4"/>
          <p:cNvSpPr>
            <a:spLocks noGrp="1"/>
          </p:cNvSpPr>
          <p:nvPr>
            <p:ph type="sldNum" sz="quarter" idx="12"/>
          </p:nvPr>
        </p:nvSpPr>
        <p:spPr/>
        <p:txBody>
          <a:bodyPr/>
          <a:lstStyle/>
          <a:p>
            <a:fld id="{419BED6A-9DA2-43AC-BC7D-13EADAE94253}" type="slidenum">
              <a:rPr lang="es-ES" smtClean="0"/>
              <a:pPr/>
              <a:t>131</a:t>
            </a:fld>
            <a:endParaRPr lang="es-ES" dirty="0"/>
          </a:p>
        </p:txBody>
      </p:sp>
      <p:sp>
        <p:nvSpPr>
          <p:cNvPr id="6" name="Title 1"/>
          <p:cNvSpPr>
            <a:spLocks noGrp="1"/>
          </p:cNvSpPr>
          <p:nvPr>
            <p:ph type="title"/>
          </p:nvPr>
        </p:nvSpPr>
        <p:spPr>
          <a:xfrm>
            <a:off x="306000" y="216000"/>
            <a:ext cx="7409272" cy="540000"/>
          </a:xfrm>
        </p:spPr>
        <p:txBody>
          <a:bodyPr>
            <a:noAutofit/>
          </a:bodyPr>
          <a:lstStyle/>
          <a:p>
            <a:r>
              <a:rPr lang="es-ES_tradnl" dirty="0">
                <a:solidFill>
                  <a:schemeClr val="tx1"/>
                </a:solidFill>
              </a:rPr>
              <a:t>BI: Comparación tiempos España resto países</a:t>
            </a:r>
            <a:endParaRPr lang="es-ES" dirty="0">
              <a:solidFill>
                <a:schemeClr val="tx1"/>
              </a:solidFill>
            </a:endParaRPr>
          </a:p>
        </p:txBody>
      </p:sp>
      <p:sp>
        <p:nvSpPr>
          <p:cNvPr id="7" name="Rectangle 3"/>
          <p:cNvSpPr txBox="1">
            <a:spLocks noChangeArrowheads="1"/>
          </p:cNvSpPr>
          <p:nvPr/>
        </p:nvSpPr>
        <p:spPr>
          <a:xfrm>
            <a:off x="330200" y="914400"/>
            <a:ext cx="2832100" cy="461665"/>
          </a:xfrm>
          <a:prstGeom prst="rect">
            <a:avLst/>
          </a:prstGeom>
          <a:noFill/>
        </p:spPr>
        <p:txBody>
          <a:bodyPr vert="horz" lIns="91440" tIns="45720" rIns="91440" bIns="45720" rtlCol="0">
            <a:spAutoFit/>
          </a:bodyPr>
          <a:lstStyle/>
          <a:p>
            <a:pPr marL="342900" marR="0" lvl="0" indent="-34290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 sz="24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Etapa</a:t>
            </a:r>
            <a:r>
              <a:rPr kumimoji="0" lang="es-ES_tradnl" sz="24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a:t>
            </a:r>
            <a:r>
              <a:rPr kumimoji="0" lang="es-ES_tradnl" sz="2400" b="0" i="1"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1st </a:t>
            </a:r>
            <a:r>
              <a:rPr kumimoji="0" lang="es-ES_tradnl" sz="2400" b="0" i="1"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patient</a:t>
            </a:r>
            <a:endParaRPr kumimoji="0" lang="es-ES_tradnl" sz="2400" b="0" i="1"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p:txBody>
      </p:sp>
      <p:sp>
        <p:nvSpPr>
          <p:cNvPr id="9" name="Text Box 13"/>
          <p:cNvSpPr txBox="1">
            <a:spLocks noChangeArrowheads="1"/>
          </p:cNvSpPr>
          <p:nvPr/>
        </p:nvSpPr>
        <p:spPr bwMode="auto">
          <a:xfrm>
            <a:off x="908050" y="5854700"/>
            <a:ext cx="1968500" cy="304800"/>
          </a:xfrm>
          <a:prstGeom prst="rect">
            <a:avLst/>
          </a:prstGeom>
          <a:noFill/>
          <a:ln w="9525">
            <a:noFill/>
            <a:miter lim="800000"/>
            <a:headEnd/>
            <a:tailEnd/>
          </a:ln>
          <a:effectLst/>
        </p:spPr>
        <p:txBody>
          <a:bodyPr>
            <a:spAutoFit/>
          </a:bodyPr>
          <a:lstStyle/>
          <a:p>
            <a:pPr algn="r">
              <a:spcBef>
                <a:spcPct val="50000"/>
              </a:spcBef>
            </a:pPr>
            <a:r>
              <a:rPr lang="es-ES_tradnl" sz="1400" i="1">
                <a:latin typeface="Verdana" pitchFamily="34" charset="0"/>
              </a:rPr>
              <a:t>Tiempos en días</a:t>
            </a:r>
            <a:endParaRPr lang="es-ES" sz="1400" i="1">
              <a:latin typeface="Verdana" pitchFamily="34" charset="0"/>
            </a:endParaRPr>
          </a:p>
        </p:txBody>
      </p:sp>
      <p:sp>
        <p:nvSpPr>
          <p:cNvPr id="10" name="Text Box 18"/>
          <p:cNvSpPr txBox="1">
            <a:spLocks noChangeArrowheads="1"/>
          </p:cNvSpPr>
          <p:nvPr/>
        </p:nvSpPr>
        <p:spPr bwMode="auto">
          <a:xfrm>
            <a:off x="361950" y="3700189"/>
            <a:ext cx="2822575" cy="1680012"/>
          </a:xfrm>
          <a:prstGeom prst="rect">
            <a:avLst/>
          </a:prstGeom>
          <a:solidFill>
            <a:srgbClr val="EAEAEA"/>
          </a:solidFill>
          <a:ln w="9525">
            <a:noFill/>
            <a:miter lim="800000"/>
            <a:headEnd/>
            <a:tailEnd/>
          </a:ln>
          <a:effectLst/>
        </p:spPr>
        <p:txBody>
          <a:bodyPr>
            <a:spAutoFit/>
          </a:bodyPr>
          <a:lstStyle/>
          <a:p>
            <a:pPr>
              <a:lnSpc>
                <a:spcPct val="105000"/>
              </a:lnSpc>
              <a:spcBef>
                <a:spcPct val="50000"/>
              </a:spcBef>
            </a:pPr>
            <a:r>
              <a:rPr lang="es-ES_tradnl" sz="2000" dirty="0">
                <a:latin typeface="Tahoma" pitchFamily="34" charset="0"/>
              </a:rPr>
              <a:t>De los 29 países considerados, en </a:t>
            </a:r>
            <a:r>
              <a:rPr lang="es-ES_tradnl" sz="2000" b="1" dirty="0">
                <a:latin typeface="Tahoma" pitchFamily="34" charset="0"/>
              </a:rPr>
              <a:t>cinco</a:t>
            </a:r>
            <a:r>
              <a:rPr lang="es-ES_tradnl" sz="2000" dirty="0">
                <a:latin typeface="Tahoma" pitchFamily="34" charset="0"/>
              </a:rPr>
              <a:t> se </a:t>
            </a:r>
            <a:r>
              <a:rPr lang="es-ES_tradnl" sz="2000" b="1" dirty="0">
                <a:latin typeface="Tahoma" pitchFamily="34" charset="0"/>
              </a:rPr>
              <a:t>tarda menos</a:t>
            </a:r>
            <a:r>
              <a:rPr lang="es-ES_tradnl" sz="2000" dirty="0">
                <a:latin typeface="Tahoma" pitchFamily="34" charset="0"/>
              </a:rPr>
              <a:t> en esta etapa que en España.</a:t>
            </a:r>
            <a:endParaRPr lang="es-ES" sz="2000" dirty="0">
              <a:latin typeface="Tahoma" pitchFamily="34" charset="0"/>
            </a:endParaRPr>
          </a:p>
        </p:txBody>
      </p:sp>
      <p:sp>
        <p:nvSpPr>
          <p:cNvPr id="12"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aphicFrame>
        <p:nvGraphicFramePr>
          <p:cNvPr id="3" name="Tabla 2">
            <a:extLst>
              <a:ext uri="{FF2B5EF4-FFF2-40B4-BE49-F238E27FC236}">
                <a16:creationId xmlns:a16="http://schemas.microsoft.com/office/drawing/2014/main" id="{37CDE988-5BB6-496C-A0B3-4C037FF524D1}"/>
              </a:ext>
            </a:extLst>
          </p:cNvPr>
          <p:cNvGraphicFramePr>
            <a:graphicFrameLocks noGrp="1"/>
          </p:cNvGraphicFramePr>
          <p:nvPr>
            <p:extLst>
              <p:ext uri="{D42A27DB-BD31-4B8C-83A1-F6EECF244321}">
                <p14:modId xmlns:p14="http://schemas.microsoft.com/office/powerpoint/2010/main" val="1231874862"/>
              </p:ext>
            </p:extLst>
          </p:nvPr>
        </p:nvGraphicFramePr>
        <p:xfrm>
          <a:off x="3780000" y="864000"/>
          <a:ext cx="4896457" cy="5223435"/>
        </p:xfrm>
        <a:graphic>
          <a:graphicData uri="http://schemas.openxmlformats.org/drawingml/2006/table">
            <a:tbl>
              <a:tblPr/>
              <a:tblGrid>
                <a:gridCol w="1326508">
                  <a:extLst>
                    <a:ext uri="{9D8B030D-6E8A-4147-A177-3AD203B41FA5}">
                      <a16:colId xmlns:a16="http://schemas.microsoft.com/office/drawing/2014/main" val="2796443033"/>
                    </a:ext>
                  </a:extLst>
                </a:gridCol>
                <a:gridCol w="784097">
                  <a:extLst>
                    <a:ext uri="{9D8B030D-6E8A-4147-A177-3AD203B41FA5}">
                      <a16:colId xmlns:a16="http://schemas.microsoft.com/office/drawing/2014/main" val="1373817474"/>
                    </a:ext>
                  </a:extLst>
                </a:gridCol>
                <a:gridCol w="1042389">
                  <a:extLst>
                    <a:ext uri="{9D8B030D-6E8A-4147-A177-3AD203B41FA5}">
                      <a16:colId xmlns:a16="http://schemas.microsoft.com/office/drawing/2014/main" val="2099105463"/>
                    </a:ext>
                  </a:extLst>
                </a:gridCol>
                <a:gridCol w="1133405">
                  <a:extLst>
                    <a:ext uri="{9D8B030D-6E8A-4147-A177-3AD203B41FA5}">
                      <a16:colId xmlns:a16="http://schemas.microsoft.com/office/drawing/2014/main" val="226582024"/>
                    </a:ext>
                  </a:extLst>
                </a:gridCol>
                <a:gridCol w="610058">
                  <a:extLst>
                    <a:ext uri="{9D8B030D-6E8A-4147-A177-3AD203B41FA5}">
                      <a16:colId xmlns:a16="http://schemas.microsoft.com/office/drawing/2014/main" val="2694700103"/>
                    </a:ext>
                  </a:extLst>
                </a:gridCol>
              </a:tblGrid>
              <a:tr h="452544">
                <a:tc>
                  <a:txBody>
                    <a:bodyPr/>
                    <a:lstStyle/>
                    <a:p>
                      <a:pPr algn="l">
                        <a:lnSpc>
                          <a:spcPct val="107000"/>
                        </a:lnSpc>
                        <a:spcAft>
                          <a:spcPts val="0"/>
                        </a:spcAft>
                      </a:pPr>
                      <a:br>
                        <a:rPr lang="es-ES" sz="1100" dirty="0">
                          <a:effectLst/>
                          <a:latin typeface="Verdana" panose="020B0604030504040204" pitchFamily="34" charset="0"/>
                          <a:ea typeface="Times New Roman" panose="02020603050405020304" pitchFamily="18" charset="0"/>
                          <a:cs typeface="Times New Roman" panose="02020603050405020304" pitchFamily="18" charset="0"/>
                        </a:rPr>
                      </a:br>
                      <a:r>
                        <a:rPr lang="es-ES" sz="1100" b="1"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País</a:t>
                      </a:r>
                      <a:endParaRPr lang="es-ES" sz="105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Mediana País</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Mediana España </a:t>
                      </a:r>
                      <a:r>
                        <a:rPr lang="es-ES" sz="110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(mismos EC)</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Diferencia tiempos</a:t>
                      </a:r>
                      <a:b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b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a:t>
                      </a:r>
                      <a:r>
                        <a:rPr lang="es-ES" sz="110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(País-España)</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Nº de ECP</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345613"/>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Bulgaria</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76</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344245690"/>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Eslovenia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extLst>
                  <a:ext uri="{0D108BD9-81ED-4DB2-BD59-A6C34878D82A}">
                    <a16:rowId xmlns:a16="http://schemas.microsoft.com/office/drawing/2014/main" val="211432729"/>
                  </a:ext>
                </a:extLst>
              </a:tr>
              <a:tr h="16223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Ucrania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35</a:t>
                      </a:r>
                    </a:p>
                  </a:txBody>
                  <a:tcPr marL="9525" marR="9525" marT="9525" marB="0" anchor="b">
                    <a:lnL>
                      <a:noFill/>
                    </a:lnL>
                    <a:lnR>
                      <a:noFill/>
                    </a:lnR>
                    <a:lnT>
                      <a:noFill/>
                    </a:lnT>
                    <a:lnB>
                      <a:noFill/>
                    </a:lnB>
                  </a:tcPr>
                </a:tc>
                <a:extLst>
                  <a:ext uri="{0D108BD9-81ED-4DB2-BD59-A6C34878D82A}">
                    <a16:rowId xmlns:a16="http://schemas.microsoft.com/office/drawing/2014/main" val="1607977691"/>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Noruega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78</a:t>
                      </a:r>
                    </a:p>
                  </a:txBody>
                  <a:tcPr marL="9525" marR="9525" marT="9525" marB="0" anchor="b">
                    <a:lnL>
                      <a:noFill/>
                    </a:lnL>
                    <a:lnR>
                      <a:noFill/>
                    </a:lnR>
                    <a:lnT>
                      <a:noFill/>
                    </a:lnT>
                    <a:lnB>
                      <a:noFill/>
                    </a:lnB>
                  </a:tcPr>
                </a:tc>
                <a:extLst>
                  <a:ext uri="{0D108BD9-81ED-4DB2-BD59-A6C34878D82A}">
                    <a16:rowId xmlns:a16="http://schemas.microsoft.com/office/drawing/2014/main" val="1033007490"/>
                  </a:ext>
                </a:extLst>
              </a:tr>
              <a:tr h="16223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Polonia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224</a:t>
                      </a:r>
                    </a:p>
                  </a:txBody>
                  <a:tcPr marL="9525" marR="9525" marT="9525" marB="0" anchor="b">
                    <a:lnL>
                      <a:noFill/>
                    </a:lnL>
                    <a:lnR>
                      <a:noFill/>
                    </a:lnR>
                    <a:lnT>
                      <a:noFill/>
                    </a:lnT>
                    <a:lnB>
                      <a:noFill/>
                    </a:lnB>
                  </a:tcPr>
                </a:tc>
                <a:extLst>
                  <a:ext uri="{0D108BD9-81ED-4DB2-BD59-A6C34878D82A}">
                    <a16:rowId xmlns:a16="http://schemas.microsoft.com/office/drawing/2014/main" val="3895928116"/>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Finlandia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111</a:t>
                      </a:r>
                    </a:p>
                  </a:txBody>
                  <a:tcPr marL="9525" marR="9525" marT="9525" marB="0" anchor="b">
                    <a:lnL>
                      <a:noFill/>
                    </a:lnL>
                    <a:lnR>
                      <a:noFill/>
                    </a:lnR>
                    <a:lnT>
                      <a:noFill/>
                    </a:lnT>
                    <a:lnB>
                      <a:noFill/>
                    </a:lnB>
                  </a:tcPr>
                </a:tc>
                <a:extLst>
                  <a:ext uri="{0D108BD9-81ED-4DB2-BD59-A6C34878D82A}">
                    <a16:rowId xmlns:a16="http://schemas.microsoft.com/office/drawing/2014/main" val="1952142654"/>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Austria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170</a:t>
                      </a:r>
                    </a:p>
                  </a:txBody>
                  <a:tcPr marL="9525" marR="9525" marT="9525" marB="0" anchor="b">
                    <a:lnL>
                      <a:noFill/>
                    </a:lnL>
                    <a:lnR>
                      <a:noFill/>
                    </a:lnR>
                    <a:lnT>
                      <a:noFill/>
                    </a:lnT>
                    <a:lnB>
                      <a:noFill/>
                    </a:lnB>
                  </a:tcPr>
                </a:tc>
                <a:extLst>
                  <a:ext uri="{0D108BD9-81ED-4DB2-BD59-A6C34878D82A}">
                    <a16:rowId xmlns:a16="http://schemas.microsoft.com/office/drawing/2014/main" val="1751558765"/>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Hungría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174</a:t>
                      </a:r>
                    </a:p>
                  </a:txBody>
                  <a:tcPr marL="9525" marR="9525" marT="9525" marB="0" anchor="b">
                    <a:lnL>
                      <a:noFill/>
                    </a:lnL>
                    <a:lnR>
                      <a:noFill/>
                    </a:lnR>
                    <a:lnT>
                      <a:noFill/>
                    </a:lnT>
                    <a:lnB>
                      <a:noFill/>
                    </a:lnB>
                  </a:tcPr>
                </a:tc>
                <a:extLst>
                  <a:ext uri="{0D108BD9-81ED-4DB2-BD59-A6C34878D82A}">
                    <a16:rowId xmlns:a16="http://schemas.microsoft.com/office/drawing/2014/main" val="358640619"/>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República Checa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193</a:t>
                      </a:r>
                    </a:p>
                  </a:txBody>
                  <a:tcPr marL="9525" marR="9525" marT="9525" marB="0" anchor="b">
                    <a:lnL>
                      <a:noFill/>
                    </a:lnL>
                    <a:lnR>
                      <a:noFill/>
                    </a:lnR>
                    <a:lnT>
                      <a:noFill/>
                    </a:lnT>
                    <a:lnB>
                      <a:noFill/>
                    </a:lnB>
                  </a:tcPr>
                </a:tc>
                <a:extLst>
                  <a:ext uri="{0D108BD9-81ED-4DB2-BD59-A6C34878D82A}">
                    <a16:rowId xmlns:a16="http://schemas.microsoft.com/office/drawing/2014/main" val="1478779188"/>
                  </a:ext>
                </a:extLst>
              </a:tr>
              <a:tr h="16223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Alemania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475</a:t>
                      </a:r>
                    </a:p>
                  </a:txBody>
                  <a:tcPr marL="9525" marR="9525" marT="9525" marB="0" anchor="b">
                    <a:lnL>
                      <a:noFill/>
                    </a:lnL>
                    <a:lnR>
                      <a:noFill/>
                    </a:lnR>
                    <a:lnT>
                      <a:noFill/>
                    </a:lnT>
                    <a:lnB>
                      <a:noFill/>
                    </a:lnB>
                  </a:tcPr>
                </a:tc>
                <a:extLst>
                  <a:ext uri="{0D108BD9-81ED-4DB2-BD59-A6C34878D82A}">
                    <a16:rowId xmlns:a16="http://schemas.microsoft.com/office/drawing/2014/main" val="249163629"/>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Bélgica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293</a:t>
                      </a:r>
                    </a:p>
                  </a:txBody>
                  <a:tcPr marL="9525" marR="9525" marT="9525" marB="0" anchor="b">
                    <a:lnL>
                      <a:noFill/>
                    </a:lnL>
                    <a:lnR>
                      <a:noFill/>
                    </a:lnR>
                    <a:lnT>
                      <a:noFill/>
                    </a:lnT>
                    <a:lnB>
                      <a:noFill/>
                    </a:lnB>
                  </a:tcPr>
                </a:tc>
                <a:extLst>
                  <a:ext uri="{0D108BD9-81ED-4DB2-BD59-A6C34878D82A}">
                    <a16:rowId xmlns:a16="http://schemas.microsoft.com/office/drawing/2014/main" val="1825172927"/>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Francia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416</a:t>
                      </a:r>
                    </a:p>
                  </a:txBody>
                  <a:tcPr marL="9525" marR="9525" marT="9525" marB="0" anchor="b">
                    <a:lnL>
                      <a:noFill/>
                    </a:lnL>
                    <a:lnR>
                      <a:noFill/>
                    </a:lnR>
                    <a:lnT>
                      <a:noFill/>
                    </a:lnT>
                    <a:lnB>
                      <a:noFill/>
                    </a:lnB>
                  </a:tcPr>
                </a:tc>
                <a:extLst>
                  <a:ext uri="{0D108BD9-81ED-4DB2-BD59-A6C34878D82A}">
                    <a16:rowId xmlns:a16="http://schemas.microsoft.com/office/drawing/2014/main" val="3073314944"/>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Italia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417</a:t>
                      </a:r>
                    </a:p>
                  </a:txBody>
                  <a:tcPr marL="9525" marR="9525" marT="9525" marB="0" anchor="b">
                    <a:lnL>
                      <a:noFill/>
                    </a:lnL>
                    <a:lnR>
                      <a:noFill/>
                    </a:lnR>
                    <a:lnT>
                      <a:noFill/>
                    </a:lnT>
                    <a:lnB>
                      <a:noFill/>
                    </a:lnB>
                  </a:tcPr>
                </a:tc>
                <a:extLst>
                  <a:ext uri="{0D108BD9-81ED-4DB2-BD59-A6C34878D82A}">
                    <a16:rowId xmlns:a16="http://schemas.microsoft.com/office/drawing/2014/main" val="3863447259"/>
                  </a:ext>
                </a:extLst>
              </a:tr>
              <a:tr h="16223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Lituania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36</a:t>
                      </a:r>
                    </a:p>
                  </a:txBody>
                  <a:tcPr marL="9525" marR="9525" marT="9525" marB="0" anchor="b">
                    <a:lnL>
                      <a:noFill/>
                    </a:lnL>
                    <a:lnR>
                      <a:noFill/>
                    </a:lnR>
                    <a:lnT>
                      <a:noFill/>
                    </a:lnT>
                    <a:lnB>
                      <a:noFill/>
                    </a:lnB>
                  </a:tcPr>
                </a:tc>
                <a:extLst>
                  <a:ext uri="{0D108BD9-81ED-4DB2-BD59-A6C34878D82A}">
                    <a16:rowId xmlns:a16="http://schemas.microsoft.com/office/drawing/2014/main" val="2603878484"/>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Rusia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122</a:t>
                      </a:r>
                    </a:p>
                  </a:txBody>
                  <a:tcPr marL="9525" marR="9525" marT="9525" marB="0" anchor="b">
                    <a:lnL>
                      <a:noFill/>
                    </a:lnL>
                    <a:lnR>
                      <a:noFill/>
                    </a:lnR>
                    <a:lnT>
                      <a:noFill/>
                    </a:lnT>
                    <a:lnB>
                      <a:noFill/>
                    </a:lnB>
                  </a:tcPr>
                </a:tc>
                <a:extLst>
                  <a:ext uri="{0D108BD9-81ED-4DB2-BD59-A6C34878D82A}">
                    <a16:rowId xmlns:a16="http://schemas.microsoft.com/office/drawing/2014/main" val="3334072074"/>
                  </a:ext>
                </a:extLst>
              </a:tr>
              <a:tr h="16223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Eslovaquia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48</a:t>
                      </a:r>
                    </a:p>
                  </a:txBody>
                  <a:tcPr marL="9525" marR="9525" marT="9525" marB="0" anchor="b">
                    <a:lnL>
                      <a:noFill/>
                    </a:lnL>
                    <a:lnR>
                      <a:noFill/>
                    </a:lnR>
                    <a:lnT>
                      <a:noFill/>
                    </a:lnT>
                    <a:lnB>
                      <a:noFill/>
                    </a:lnB>
                  </a:tcPr>
                </a:tc>
                <a:extLst>
                  <a:ext uri="{0D108BD9-81ED-4DB2-BD59-A6C34878D82A}">
                    <a16:rowId xmlns:a16="http://schemas.microsoft.com/office/drawing/2014/main" val="572244301"/>
                  </a:ext>
                </a:extLst>
              </a:tr>
              <a:tr h="16223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Suecia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154</a:t>
                      </a:r>
                    </a:p>
                  </a:txBody>
                  <a:tcPr marL="9525" marR="9525" marT="9525" marB="0" anchor="b">
                    <a:lnL>
                      <a:noFill/>
                    </a:lnL>
                    <a:lnR>
                      <a:noFill/>
                    </a:lnR>
                    <a:lnT>
                      <a:noFill/>
                    </a:lnT>
                    <a:lnB>
                      <a:noFill/>
                    </a:lnB>
                  </a:tcPr>
                </a:tc>
                <a:extLst>
                  <a:ext uri="{0D108BD9-81ED-4DB2-BD59-A6C34878D82A}">
                    <a16:rowId xmlns:a16="http://schemas.microsoft.com/office/drawing/2014/main" val="3229394198"/>
                  </a:ext>
                </a:extLst>
              </a:tr>
              <a:tr h="16223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Rumanía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76</a:t>
                      </a:r>
                    </a:p>
                  </a:txBody>
                  <a:tcPr marL="9525" marR="9525" marT="9525" marB="0" anchor="b">
                    <a:lnL>
                      <a:noFill/>
                    </a:lnL>
                    <a:lnR>
                      <a:noFill/>
                    </a:lnR>
                    <a:lnT>
                      <a:noFill/>
                    </a:lnT>
                    <a:lnB>
                      <a:noFill/>
                    </a:lnB>
                  </a:tcPr>
                </a:tc>
                <a:extLst>
                  <a:ext uri="{0D108BD9-81ED-4DB2-BD59-A6C34878D82A}">
                    <a16:rowId xmlns:a16="http://schemas.microsoft.com/office/drawing/2014/main" val="1426916840"/>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Dinamarca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137</a:t>
                      </a:r>
                    </a:p>
                  </a:txBody>
                  <a:tcPr marL="9525" marR="9525" marT="9525" marB="0" anchor="b">
                    <a:lnL>
                      <a:noFill/>
                    </a:lnL>
                    <a:lnR>
                      <a:noFill/>
                    </a:lnR>
                    <a:lnT>
                      <a:noFill/>
                    </a:lnT>
                    <a:lnB>
                      <a:noFill/>
                    </a:lnB>
                  </a:tcPr>
                </a:tc>
                <a:extLst>
                  <a:ext uri="{0D108BD9-81ED-4DB2-BD59-A6C34878D82A}">
                    <a16:rowId xmlns:a16="http://schemas.microsoft.com/office/drawing/2014/main" val="109978438"/>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Suiza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95</a:t>
                      </a:r>
                    </a:p>
                  </a:txBody>
                  <a:tcPr marL="9525" marR="9525" marT="9525" marB="0" anchor="b">
                    <a:lnL>
                      <a:noFill/>
                    </a:lnL>
                    <a:lnR>
                      <a:noFill/>
                    </a:lnR>
                    <a:lnT>
                      <a:noFill/>
                    </a:lnT>
                    <a:lnB>
                      <a:noFill/>
                    </a:lnB>
                  </a:tcPr>
                </a:tc>
                <a:extLst>
                  <a:ext uri="{0D108BD9-81ED-4DB2-BD59-A6C34878D82A}">
                    <a16:rowId xmlns:a16="http://schemas.microsoft.com/office/drawing/2014/main" val="973686911"/>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Turquía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54</a:t>
                      </a:r>
                    </a:p>
                  </a:txBody>
                  <a:tcPr marL="9525" marR="9525" marT="9525" marB="0" anchor="b">
                    <a:lnL>
                      <a:noFill/>
                    </a:lnL>
                    <a:lnR>
                      <a:noFill/>
                    </a:lnR>
                    <a:lnT>
                      <a:noFill/>
                    </a:lnT>
                    <a:lnB>
                      <a:noFill/>
                    </a:lnB>
                  </a:tcPr>
                </a:tc>
                <a:extLst>
                  <a:ext uri="{0D108BD9-81ED-4DB2-BD59-A6C34878D82A}">
                    <a16:rowId xmlns:a16="http://schemas.microsoft.com/office/drawing/2014/main" val="897412666"/>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Grecia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110</a:t>
                      </a:r>
                    </a:p>
                  </a:txBody>
                  <a:tcPr marL="9525" marR="9525" marT="9525" marB="0" anchor="b">
                    <a:lnL>
                      <a:noFill/>
                    </a:lnL>
                    <a:lnR>
                      <a:noFill/>
                    </a:lnR>
                    <a:lnT>
                      <a:noFill/>
                    </a:lnT>
                    <a:lnB>
                      <a:noFill/>
                    </a:lnB>
                  </a:tcPr>
                </a:tc>
                <a:extLst>
                  <a:ext uri="{0D108BD9-81ED-4DB2-BD59-A6C34878D82A}">
                    <a16:rowId xmlns:a16="http://schemas.microsoft.com/office/drawing/2014/main" val="2789603415"/>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Reino Unido</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295</a:t>
                      </a:r>
                    </a:p>
                  </a:txBody>
                  <a:tcPr marL="9525" marR="9525" marT="9525" marB="0" anchor="b">
                    <a:lnL>
                      <a:noFill/>
                    </a:lnL>
                    <a:lnR>
                      <a:noFill/>
                    </a:lnR>
                    <a:lnT>
                      <a:noFill/>
                    </a:lnT>
                    <a:lnB>
                      <a:noFill/>
                    </a:lnB>
                  </a:tcPr>
                </a:tc>
                <a:extLst>
                  <a:ext uri="{0D108BD9-81ED-4DB2-BD59-A6C34878D82A}">
                    <a16:rowId xmlns:a16="http://schemas.microsoft.com/office/drawing/2014/main" val="3672676310"/>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Estonia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28</a:t>
                      </a:r>
                    </a:p>
                  </a:txBody>
                  <a:tcPr marL="9525" marR="9525" marT="9525" marB="0" anchor="b">
                    <a:lnL>
                      <a:noFill/>
                    </a:lnL>
                    <a:lnR>
                      <a:noFill/>
                    </a:lnR>
                    <a:lnT>
                      <a:noFill/>
                    </a:lnT>
                    <a:lnB>
                      <a:noFill/>
                    </a:lnB>
                  </a:tcPr>
                </a:tc>
                <a:extLst>
                  <a:ext uri="{0D108BD9-81ED-4DB2-BD59-A6C34878D82A}">
                    <a16:rowId xmlns:a16="http://schemas.microsoft.com/office/drawing/2014/main" val="1271264668"/>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Países Bajos</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190</a:t>
                      </a:r>
                    </a:p>
                  </a:txBody>
                  <a:tcPr marL="9525" marR="9525" marT="9525" marB="0" anchor="b">
                    <a:lnL>
                      <a:noFill/>
                    </a:lnL>
                    <a:lnR>
                      <a:noFill/>
                    </a:lnR>
                    <a:lnT>
                      <a:noFill/>
                    </a:lnT>
                    <a:lnB>
                      <a:noFill/>
                    </a:lnB>
                  </a:tcPr>
                </a:tc>
                <a:extLst>
                  <a:ext uri="{0D108BD9-81ED-4DB2-BD59-A6C34878D82A}">
                    <a16:rowId xmlns:a16="http://schemas.microsoft.com/office/drawing/2014/main" val="2780019211"/>
                  </a:ext>
                </a:extLst>
              </a:tr>
              <a:tr h="16223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Portugal</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108</a:t>
                      </a:r>
                    </a:p>
                  </a:txBody>
                  <a:tcPr marL="9525" marR="9525" marT="9525" marB="0" anchor="b">
                    <a:lnL>
                      <a:noFill/>
                    </a:lnL>
                    <a:lnR>
                      <a:noFill/>
                    </a:lnR>
                    <a:lnT>
                      <a:noFill/>
                    </a:lnT>
                    <a:lnB>
                      <a:noFill/>
                    </a:lnB>
                  </a:tcPr>
                </a:tc>
                <a:extLst>
                  <a:ext uri="{0D108BD9-81ED-4DB2-BD59-A6C34878D82A}">
                    <a16:rowId xmlns:a16="http://schemas.microsoft.com/office/drawing/2014/main" val="1244390170"/>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Letonia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extLst>
                  <a:ext uri="{0D108BD9-81ED-4DB2-BD59-A6C34878D82A}">
                    <a16:rowId xmlns:a16="http://schemas.microsoft.com/office/drawing/2014/main" val="2110871469"/>
                  </a:ext>
                </a:extLst>
              </a:tr>
              <a:tr h="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Irlanda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39</a:t>
                      </a:r>
                    </a:p>
                  </a:txBody>
                  <a:tcPr marL="9525" marR="9525" marT="9525" marB="0" anchor="b">
                    <a:lnL>
                      <a:noFill/>
                    </a:lnL>
                    <a:lnR>
                      <a:noFill/>
                    </a:lnR>
                    <a:lnT>
                      <a:noFill/>
                    </a:lnT>
                    <a:lnB>
                      <a:noFill/>
                    </a:lnB>
                  </a:tcPr>
                </a:tc>
                <a:extLst>
                  <a:ext uri="{0D108BD9-81ED-4DB2-BD59-A6C34878D82A}">
                    <a16:rowId xmlns:a16="http://schemas.microsoft.com/office/drawing/2014/main" val="2604838081"/>
                  </a:ext>
                </a:extLst>
              </a:tr>
              <a:tr h="16223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Croacia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extLst>
                  <a:ext uri="{0D108BD9-81ED-4DB2-BD59-A6C34878D82A}">
                    <a16:rowId xmlns:a16="http://schemas.microsoft.com/office/drawing/2014/main" val="2601724267"/>
                  </a:ext>
                </a:extLst>
              </a:tr>
            </a:tbl>
          </a:graphicData>
        </a:graphic>
      </p:graphicFrame>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DDCCFF4F-0BAF-4045-1AE5-77A9B72F16ED}"/>
              </a:ext>
            </a:extLst>
          </p:cNvPr>
          <p:cNvPicPr>
            <a:picLocks noChangeAspect="1"/>
          </p:cNvPicPr>
          <p:nvPr/>
        </p:nvPicPr>
        <p:blipFill>
          <a:blip r:embed="rId2"/>
          <a:stretch>
            <a:fillRect/>
          </a:stretch>
        </p:blipFill>
        <p:spPr>
          <a:xfrm>
            <a:off x="144000" y="720000"/>
            <a:ext cx="8817980" cy="5508000"/>
          </a:xfrm>
          <a:prstGeom prst="rect">
            <a:avLst/>
          </a:prstGeom>
        </p:spPr>
      </p:pic>
      <p:sp>
        <p:nvSpPr>
          <p:cNvPr id="5" name="Slide Number Placeholder 4"/>
          <p:cNvSpPr>
            <a:spLocks noGrp="1"/>
          </p:cNvSpPr>
          <p:nvPr>
            <p:ph type="sldNum" sz="quarter" idx="12"/>
          </p:nvPr>
        </p:nvSpPr>
        <p:spPr/>
        <p:txBody>
          <a:bodyPr/>
          <a:lstStyle/>
          <a:p>
            <a:fld id="{419BED6A-9DA2-43AC-BC7D-13EADAE94253}" type="slidenum">
              <a:rPr lang="es-ES" smtClean="0"/>
              <a:pPr/>
              <a:t>132</a:t>
            </a:fld>
            <a:endParaRPr lang="es-ES"/>
          </a:p>
        </p:txBody>
      </p:sp>
      <p:sp>
        <p:nvSpPr>
          <p:cNvPr id="6" name="Title 1"/>
          <p:cNvSpPr>
            <a:spLocks noGrp="1"/>
          </p:cNvSpPr>
          <p:nvPr>
            <p:ph type="title"/>
          </p:nvPr>
        </p:nvSpPr>
        <p:spPr>
          <a:xfrm>
            <a:off x="306000" y="216000"/>
            <a:ext cx="7409272" cy="540000"/>
          </a:xfrm>
        </p:spPr>
        <p:txBody>
          <a:bodyPr>
            <a:noAutofit/>
          </a:bodyPr>
          <a:lstStyle/>
          <a:p>
            <a:r>
              <a:rPr lang="es-ES_tradnl" dirty="0">
                <a:solidFill>
                  <a:schemeClr val="tx1"/>
                </a:solidFill>
              </a:rPr>
              <a:t>BI: Comparación tiempos España resto países</a:t>
            </a:r>
            <a:endParaRPr lang="es-ES" dirty="0">
              <a:solidFill>
                <a:schemeClr val="tx1"/>
              </a:solidFill>
            </a:endParaRPr>
          </a:p>
        </p:txBody>
      </p:sp>
      <p:sp>
        <p:nvSpPr>
          <p:cNvPr id="8" name="Rectangle 5"/>
          <p:cNvSpPr txBox="1">
            <a:spLocks noChangeArrowheads="1"/>
          </p:cNvSpPr>
          <p:nvPr/>
        </p:nvSpPr>
        <p:spPr>
          <a:xfrm>
            <a:off x="5180200" y="1124744"/>
            <a:ext cx="3429000" cy="1868488"/>
          </a:xfrm>
          <a:prstGeom prst="rect">
            <a:avLst/>
          </a:prstGeom>
          <a:solidFill>
            <a:schemeClr val="bg1"/>
          </a:solidFill>
          <a:ln>
            <a:solidFill>
              <a:schemeClr val="bg2">
                <a:lumMod val="50000"/>
              </a:schemeClr>
            </a:solidFill>
          </a:ln>
        </p:spPr>
        <p:txBody>
          <a:bodyPr vert="horz" lIns="162000" tIns="45720" rIns="162000" bIns="45720" rtlCol="0">
            <a:normAutofit/>
          </a:bodyPr>
          <a:lstStyle/>
          <a:p>
            <a:pPr marL="342900" marR="0" lvl="0" indent="-342900" algn="l" defTabSz="914400" rtl="0" eaLnBrk="1" fontAlgn="auto" latinLnBrk="0" hangingPunct="1">
              <a:lnSpc>
                <a:spcPct val="90000"/>
              </a:lnSpc>
              <a:spcBef>
                <a:spcPct val="20000"/>
              </a:spcBef>
              <a:spcAft>
                <a:spcPct val="20000"/>
              </a:spcAft>
              <a:buClrTx/>
              <a:buSzTx/>
              <a:buFont typeface="Arial" pitchFamily="34" charset="0"/>
              <a:buNone/>
              <a:tabLst/>
              <a:defRPr/>
            </a:pPr>
            <a:r>
              <a:rPr kumimoji="0" lang="es-ES" sz="2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Etapa </a:t>
            </a:r>
            <a:r>
              <a:rPr kumimoji="0" lang="es-ES_tradnl" sz="2800" b="0" i="1"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1st </a:t>
            </a:r>
            <a:r>
              <a:rPr kumimoji="0" lang="es-ES_tradnl" sz="2800" b="0" i="1"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patient</a:t>
            </a:r>
            <a:endParaRPr kumimoji="0" lang="es-ES_tradnl" sz="2800" b="0" i="1"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a:p>
            <a:pPr marR="0" lvl="0" algn="l" defTabSz="914400" rtl="0" eaLnBrk="1" fontAlgn="auto" latinLnBrk="0" hangingPunct="1">
              <a:lnSpc>
                <a:spcPct val="90000"/>
              </a:lnSpc>
              <a:spcBef>
                <a:spcPct val="20000"/>
              </a:spcBef>
              <a:spcAft>
                <a:spcPct val="20000"/>
              </a:spcAft>
              <a:buClrTx/>
              <a:buSzTx/>
              <a:buFont typeface="Arial" pitchFamily="34" charset="0"/>
              <a:buNone/>
              <a:tabLst/>
              <a:defRPr/>
            </a:pPr>
            <a:r>
              <a:rPr kumimoji="0" lang="es-ES_tradnl" sz="1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Diferencia de tiempo para la ejecución de esta etapa.</a:t>
            </a:r>
          </a:p>
          <a:p>
            <a:pPr marR="0" lvl="0" algn="l" defTabSz="914400" rtl="0" eaLnBrk="1" fontAlgn="auto" latinLnBrk="0" hangingPunct="1">
              <a:lnSpc>
                <a:spcPct val="90000"/>
              </a:lnSpc>
              <a:spcBef>
                <a:spcPct val="20000"/>
              </a:spcBef>
              <a:spcAft>
                <a:spcPct val="20000"/>
              </a:spcAft>
              <a:buClrTx/>
              <a:buSzTx/>
              <a:buFont typeface="Arial" pitchFamily="34" charset="0"/>
              <a:buNone/>
              <a:tabLst/>
              <a:defRPr/>
            </a:pPr>
            <a:r>
              <a:rPr kumimoji="0" lang="es-ES_tradnl" sz="1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(mediana del país indicado menos la mediana de España)</a:t>
            </a:r>
            <a:endPar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p:txBody>
      </p:sp>
      <p:sp>
        <p:nvSpPr>
          <p:cNvPr id="9" name="Text Box 4"/>
          <p:cNvSpPr txBox="1">
            <a:spLocks noChangeArrowheads="1"/>
          </p:cNvSpPr>
          <p:nvPr/>
        </p:nvSpPr>
        <p:spPr bwMode="auto">
          <a:xfrm>
            <a:off x="467544" y="5567311"/>
            <a:ext cx="738188" cy="304800"/>
          </a:xfrm>
          <a:prstGeom prst="rect">
            <a:avLst/>
          </a:prstGeom>
          <a:solidFill>
            <a:schemeClr val="bg1"/>
          </a:solidFill>
          <a:ln w="9525">
            <a:noFill/>
            <a:miter lim="800000"/>
            <a:headEnd/>
            <a:tailEnd/>
          </a:ln>
          <a:effectLst/>
        </p:spPr>
        <p:txBody>
          <a:bodyPr>
            <a:spAutoFit/>
          </a:bodyPr>
          <a:lstStyle/>
          <a:p>
            <a:pPr algn="ctr">
              <a:spcBef>
                <a:spcPct val="50000"/>
              </a:spcBef>
            </a:pPr>
            <a:r>
              <a:rPr lang="es-ES_tradnl" sz="1400" b="1" dirty="0">
                <a:latin typeface="Verdana" pitchFamily="34" charset="0"/>
              </a:rPr>
              <a:t>Días</a:t>
            </a:r>
            <a:endParaRPr lang="es-ES" sz="1400" b="1" dirty="0">
              <a:latin typeface="Verdana" pitchFamily="34" charset="0"/>
            </a:endParaRPr>
          </a:p>
        </p:txBody>
      </p:sp>
      <p:sp>
        <p:nvSpPr>
          <p:cNvPr id="13"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n 10">
            <a:extLst>
              <a:ext uri="{FF2B5EF4-FFF2-40B4-BE49-F238E27FC236}">
                <a16:creationId xmlns:a16="http://schemas.microsoft.com/office/drawing/2014/main" id="{7AE1E990-60D2-4F5F-8816-6C5117F0C494}"/>
              </a:ext>
            </a:extLst>
          </p:cNvPr>
          <p:cNvPicPr>
            <a:picLocks noChangeAspect="1"/>
          </p:cNvPicPr>
          <p:nvPr/>
        </p:nvPicPr>
        <p:blipFill>
          <a:blip r:embed="rId2"/>
          <a:stretch>
            <a:fillRect/>
          </a:stretch>
        </p:blipFill>
        <p:spPr>
          <a:xfrm>
            <a:off x="279400" y="1654175"/>
            <a:ext cx="2566638" cy="1548518"/>
          </a:xfrm>
          <a:prstGeom prst="rect">
            <a:avLst/>
          </a:prstGeom>
        </p:spPr>
      </p:pic>
      <p:sp>
        <p:nvSpPr>
          <p:cNvPr id="5" name="Slide Number Placeholder 4"/>
          <p:cNvSpPr>
            <a:spLocks noGrp="1"/>
          </p:cNvSpPr>
          <p:nvPr>
            <p:ph type="sldNum" sz="quarter" idx="12"/>
          </p:nvPr>
        </p:nvSpPr>
        <p:spPr/>
        <p:txBody>
          <a:bodyPr/>
          <a:lstStyle/>
          <a:p>
            <a:fld id="{419BED6A-9DA2-43AC-BC7D-13EADAE94253}" type="slidenum">
              <a:rPr lang="es-ES" smtClean="0"/>
              <a:pPr/>
              <a:t>133</a:t>
            </a:fld>
            <a:endParaRPr lang="es-ES"/>
          </a:p>
        </p:txBody>
      </p:sp>
      <p:sp>
        <p:nvSpPr>
          <p:cNvPr id="6" name="Title 1"/>
          <p:cNvSpPr>
            <a:spLocks noGrp="1"/>
          </p:cNvSpPr>
          <p:nvPr>
            <p:ph type="title"/>
          </p:nvPr>
        </p:nvSpPr>
        <p:spPr>
          <a:xfrm>
            <a:off x="306000" y="216000"/>
            <a:ext cx="7409272" cy="540000"/>
          </a:xfrm>
        </p:spPr>
        <p:txBody>
          <a:bodyPr>
            <a:noAutofit/>
          </a:bodyPr>
          <a:lstStyle/>
          <a:p>
            <a:r>
              <a:rPr lang="es-ES_tradnl" dirty="0">
                <a:solidFill>
                  <a:schemeClr val="tx1"/>
                </a:solidFill>
              </a:rPr>
              <a:t>BI: Comparación tiempos España resto países</a:t>
            </a:r>
            <a:endParaRPr lang="es-ES" dirty="0">
              <a:solidFill>
                <a:schemeClr val="tx1"/>
              </a:solidFill>
            </a:endParaRPr>
          </a:p>
        </p:txBody>
      </p:sp>
      <p:sp>
        <p:nvSpPr>
          <p:cNvPr id="7" name="Rectangle 3"/>
          <p:cNvSpPr txBox="1">
            <a:spLocks noChangeArrowheads="1"/>
          </p:cNvSpPr>
          <p:nvPr/>
        </p:nvSpPr>
        <p:spPr>
          <a:xfrm>
            <a:off x="330200" y="914400"/>
            <a:ext cx="2832100" cy="461665"/>
          </a:xfrm>
          <a:prstGeom prst="rect">
            <a:avLst/>
          </a:prstGeom>
          <a:noFill/>
        </p:spPr>
        <p:txBody>
          <a:bodyPr vert="horz" lIns="91440" tIns="45720" rIns="91440" bIns="45720" rtlCol="0">
            <a:spAutoFit/>
          </a:bodyPr>
          <a:lstStyle/>
          <a:p>
            <a:pPr marL="342900" marR="0" lvl="0" indent="-34290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 sz="2400" b="0" i="0" u="none" strike="noStrike" kern="1200" cap="none" spc="0" normalizeH="0" baseline="0" noProof="0">
                <a:ln>
                  <a:noFill/>
                </a:ln>
                <a:solidFill>
                  <a:schemeClr val="tx1"/>
                </a:solidFill>
                <a:effectLst/>
                <a:uLnTx/>
                <a:uFillTx/>
                <a:latin typeface="Tahoma" pitchFamily="34" charset="0"/>
                <a:ea typeface="Tahoma" pitchFamily="34" charset="0"/>
                <a:cs typeface="Tahoma" pitchFamily="34" charset="0"/>
              </a:rPr>
              <a:t>Etapa</a:t>
            </a:r>
            <a:r>
              <a:rPr kumimoji="0" lang="es-ES_tradnl" sz="2400" b="0" i="0" u="none" strike="noStrike" kern="1200" cap="none" spc="0" normalizeH="0" baseline="0" noProof="0">
                <a:ln>
                  <a:noFill/>
                </a:ln>
                <a:solidFill>
                  <a:schemeClr val="tx1"/>
                </a:solidFill>
                <a:effectLst/>
                <a:uLnTx/>
                <a:uFillTx/>
                <a:latin typeface="Tahoma" pitchFamily="34" charset="0"/>
                <a:ea typeface="Tahoma" pitchFamily="34" charset="0"/>
                <a:cs typeface="Tahoma" pitchFamily="34" charset="0"/>
              </a:rPr>
              <a:t> </a:t>
            </a:r>
            <a:r>
              <a:rPr kumimoji="0" lang="es-ES_tradnl" sz="2400" b="0" i="1" u="none" strike="noStrike" kern="1200" cap="none" spc="0" normalizeH="0" baseline="0" noProof="0">
                <a:ln>
                  <a:noFill/>
                </a:ln>
                <a:solidFill>
                  <a:schemeClr val="tx1"/>
                </a:solidFill>
                <a:effectLst/>
                <a:uLnTx/>
                <a:uFillTx/>
                <a:latin typeface="Tahoma" pitchFamily="34" charset="0"/>
                <a:ea typeface="Tahoma" pitchFamily="34" charset="0"/>
                <a:cs typeface="Tahoma" pitchFamily="34" charset="0"/>
              </a:rPr>
              <a:t>Qualification</a:t>
            </a:r>
          </a:p>
        </p:txBody>
      </p:sp>
      <p:sp>
        <p:nvSpPr>
          <p:cNvPr id="9" name="Text Box 14"/>
          <p:cNvSpPr txBox="1">
            <a:spLocks noChangeArrowheads="1"/>
          </p:cNvSpPr>
          <p:nvPr/>
        </p:nvSpPr>
        <p:spPr bwMode="auto">
          <a:xfrm>
            <a:off x="908050" y="5732463"/>
            <a:ext cx="1968500" cy="304800"/>
          </a:xfrm>
          <a:prstGeom prst="rect">
            <a:avLst/>
          </a:prstGeom>
          <a:noFill/>
          <a:ln w="9525">
            <a:noFill/>
            <a:miter lim="800000"/>
            <a:headEnd/>
            <a:tailEnd/>
          </a:ln>
          <a:effectLst/>
        </p:spPr>
        <p:txBody>
          <a:bodyPr>
            <a:spAutoFit/>
          </a:bodyPr>
          <a:lstStyle/>
          <a:p>
            <a:pPr algn="r">
              <a:spcBef>
                <a:spcPct val="50000"/>
              </a:spcBef>
            </a:pPr>
            <a:r>
              <a:rPr lang="es-ES_tradnl" sz="1400" i="1">
                <a:latin typeface="Verdana" pitchFamily="34" charset="0"/>
              </a:rPr>
              <a:t>Tiempos en días</a:t>
            </a:r>
            <a:endParaRPr lang="es-ES" sz="1400" i="1">
              <a:latin typeface="Verdana" pitchFamily="34" charset="0"/>
            </a:endParaRPr>
          </a:p>
        </p:txBody>
      </p:sp>
      <p:sp>
        <p:nvSpPr>
          <p:cNvPr id="10" name="Text Box 19"/>
          <p:cNvSpPr txBox="1">
            <a:spLocks noChangeArrowheads="1"/>
          </p:cNvSpPr>
          <p:nvPr/>
        </p:nvSpPr>
        <p:spPr bwMode="auto">
          <a:xfrm>
            <a:off x="361950" y="3554413"/>
            <a:ext cx="2781300" cy="1680012"/>
          </a:xfrm>
          <a:prstGeom prst="rect">
            <a:avLst/>
          </a:prstGeom>
          <a:solidFill>
            <a:srgbClr val="EAEAEA"/>
          </a:solidFill>
          <a:ln w="9525">
            <a:noFill/>
            <a:miter lim="800000"/>
            <a:headEnd/>
            <a:tailEnd/>
          </a:ln>
          <a:effectLst/>
        </p:spPr>
        <p:txBody>
          <a:bodyPr>
            <a:spAutoFit/>
          </a:bodyPr>
          <a:lstStyle/>
          <a:p>
            <a:pPr>
              <a:lnSpc>
                <a:spcPct val="105000"/>
              </a:lnSpc>
              <a:spcBef>
                <a:spcPct val="50000"/>
              </a:spcBef>
            </a:pPr>
            <a:r>
              <a:rPr lang="es-ES_tradnl" sz="2000" dirty="0">
                <a:latin typeface="Tahoma" pitchFamily="34" charset="0"/>
              </a:rPr>
              <a:t>De los 29 países considerados, en </a:t>
            </a:r>
            <a:r>
              <a:rPr lang="es-ES_tradnl" sz="2000" b="1" dirty="0">
                <a:latin typeface="Tahoma" pitchFamily="34" charset="0"/>
              </a:rPr>
              <a:t>quince se</a:t>
            </a:r>
            <a:r>
              <a:rPr lang="es-ES_tradnl" sz="2000" dirty="0">
                <a:latin typeface="Tahoma" pitchFamily="34" charset="0"/>
              </a:rPr>
              <a:t> </a:t>
            </a:r>
            <a:r>
              <a:rPr lang="es-ES_tradnl" sz="2000" b="1" dirty="0">
                <a:latin typeface="Tahoma" pitchFamily="34" charset="0"/>
              </a:rPr>
              <a:t>tarda menos</a:t>
            </a:r>
            <a:r>
              <a:rPr lang="es-ES_tradnl" sz="2000" dirty="0">
                <a:latin typeface="Tahoma" pitchFamily="34" charset="0"/>
              </a:rPr>
              <a:t> en esta etapa que en España.</a:t>
            </a:r>
            <a:endParaRPr lang="es-ES" sz="2000" dirty="0">
              <a:latin typeface="Tahoma" pitchFamily="34" charset="0"/>
            </a:endParaRPr>
          </a:p>
        </p:txBody>
      </p:sp>
      <p:sp>
        <p:nvSpPr>
          <p:cNvPr id="12"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aphicFrame>
        <p:nvGraphicFramePr>
          <p:cNvPr id="3" name="Tabla 2">
            <a:extLst>
              <a:ext uri="{FF2B5EF4-FFF2-40B4-BE49-F238E27FC236}">
                <a16:creationId xmlns:a16="http://schemas.microsoft.com/office/drawing/2014/main" id="{A98FCBBD-45D6-4F43-A285-6BFDE3B45816}"/>
              </a:ext>
            </a:extLst>
          </p:cNvPr>
          <p:cNvGraphicFramePr>
            <a:graphicFrameLocks noGrp="1"/>
          </p:cNvGraphicFramePr>
          <p:nvPr>
            <p:extLst>
              <p:ext uri="{D42A27DB-BD31-4B8C-83A1-F6EECF244321}">
                <p14:modId xmlns:p14="http://schemas.microsoft.com/office/powerpoint/2010/main" val="1390440028"/>
              </p:ext>
            </p:extLst>
          </p:nvPr>
        </p:nvGraphicFramePr>
        <p:xfrm>
          <a:off x="3780000" y="864000"/>
          <a:ext cx="4896457" cy="5161331"/>
        </p:xfrm>
        <a:graphic>
          <a:graphicData uri="http://schemas.openxmlformats.org/drawingml/2006/table">
            <a:tbl>
              <a:tblPr/>
              <a:tblGrid>
                <a:gridCol w="1326508">
                  <a:extLst>
                    <a:ext uri="{9D8B030D-6E8A-4147-A177-3AD203B41FA5}">
                      <a16:colId xmlns:a16="http://schemas.microsoft.com/office/drawing/2014/main" val="1190117525"/>
                    </a:ext>
                  </a:extLst>
                </a:gridCol>
                <a:gridCol w="784097">
                  <a:extLst>
                    <a:ext uri="{9D8B030D-6E8A-4147-A177-3AD203B41FA5}">
                      <a16:colId xmlns:a16="http://schemas.microsoft.com/office/drawing/2014/main" val="1743303850"/>
                    </a:ext>
                  </a:extLst>
                </a:gridCol>
                <a:gridCol w="1042389">
                  <a:extLst>
                    <a:ext uri="{9D8B030D-6E8A-4147-A177-3AD203B41FA5}">
                      <a16:colId xmlns:a16="http://schemas.microsoft.com/office/drawing/2014/main" val="3604479670"/>
                    </a:ext>
                  </a:extLst>
                </a:gridCol>
                <a:gridCol w="1133405">
                  <a:extLst>
                    <a:ext uri="{9D8B030D-6E8A-4147-A177-3AD203B41FA5}">
                      <a16:colId xmlns:a16="http://schemas.microsoft.com/office/drawing/2014/main" val="2345628871"/>
                    </a:ext>
                  </a:extLst>
                </a:gridCol>
                <a:gridCol w="610058">
                  <a:extLst>
                    <a:ext uri="{9D8B030D-6E8A-4147-A177-3AD203B41FA5}">
                      <a16:colId xmlns:a16="http://schemas.microsoft.com/office/drawing/2014/main" val="1480731579"/>
                    </a:ext>
                  </a:extLst>
                </a:gridCol>
              </a:tblGrid>
              <a:tr h="446225">
                <a:tc>
                  <a:txBody>
                    <a:bodyPr/>
                    <a:lstStyle/>
                    <a:p>
                      <a:pPr algn="l">
                        <a:lnSpc>
                          <a:spcPct val="107000"/>
                        </a:lnSpc>
                        <a:spcAft>
                          <a:spcPts val="0"/>
                        </a:spcAft>
                      </a:pPr>
                      <a:br>
                        <a:rPr lang="es-ES" sz="1100" dirty="0">
                          <a:effectLst/>
                          <a:latin typeface="Verdana" panose="020B0604030504040204" pitchFamily="34" charset="0"/>
                          <a:ea typeface="Times New Roman" panose="02020603050405020304" pitchFamily="18" charset="0"/>
                          <a:cs typeface="Times New Roman" panose="02020603050405020304" pitchFamily="18" charset="0"/>
                        </a:rPr>
                      </a:br>
                      <a:r>
                        <a:rPr lang="es-ES" sz="1100" b="1"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País</a:t>
                      </a:r>
                      <a:endParaRPr lang="es-ES" sz="105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Mediana País</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Mediana España </a:t>
                      </a:r>
                      <a:r>
                        <a:rPr lang="es-ES" sz="110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(mismos EC)</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Diferencia tiempos</a:t>
                      </a:r>
                      <a:b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b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a:t>
                      </a:r>
                      <a:r>
                        <a:rPr lang="es-ES" sz="110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(País-España)</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Nº de ECP</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1240" marR="11240" marT="0" marB="0" anchor="ctr">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03181881"/>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Eslovenia</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120</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152</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-32</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3353761609"/>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Croacia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176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a:noFill/>
                    </a:lnT>
                    <a:lnB>
                      <a:noFill/>
                    </a:lnB>
                  </a:tcPr>
                </a:tc>
                <a:extLst>
                  <a:ext uri="{0D108BD9-81ED-4DB2-BD59-A6C34878D82A}">
                    <a16:rowId xmlns:a16="http://schemas.microsoft.com/office/drawing/2014/main" val="3803665639"/>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Austria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156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152</a:t>
                      </a:r>
                    </a:p>
                  </a:txBody>
                  <a:tcPr marL="9525" marR="9525" marT="9525" marB="0" anchor="b">
                    <a:lnL>
                      <a:noFill/>
                    </a:lnL>
                    <a:lnR>
                      <a:noFill/>
                    </a:lnR>
                    <a:lnT>
                      <a:noFill/>
                    </a:lnT>
                    <a:lnB>
                      <a:noFill/>
                    </a:lnB>
                  </a:tcPr>
                </a:tc>
                <a:extLst>
                  <a:ext uri="{0D108BD9-81ED-4DB2-BD59-A6C34878D82A}">
                    <a16:rowId xmlns:a16="http://schemas.microsoft.com/office/drawing/2014/main" val="3656663407"/>
                  </a:ext>
                </a:extLst>
              </a:tr>
              <a:tr h="159967">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Bélgica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157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250</a:t>
                      </a:r>
                    </a:p>
                  </a:txBody>
                  <a:tcPr marL="9525" marR="9525" marT="9525" marB="0" anchor="b">
                    <a:lnL>
                      <a:noFill/>
                    </a:lnL>
                    <a:lnR>
                      <a:noFill/>
                    </a:lnR>
                    <a:lnT>
                      <a:noFill/>
                    </a:lnT>
                    <a:lnB>
                      <a:noFill/>
                    </a:lnB>
                  </a:tcPr>
                </a:tc>
                <a:extLst>
                  <a:ext uri="{0D108BD9-81ED-4DB2-BD59-A6C34878D82A}">
                    <a16:rowId xmlns:a16="http://schemas.microsoft.com/office/drawing/2014/main" val="833293144"/>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Estonia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144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extLst>
                  <a:ext uri="{0D108BD9-81ED-4DB2-BD59-A6C34878D82A}">
                    <a16:rowId xmlns:a16="http://schemas.microsoft.com/office/drawing/2014/main" val="834805033"/>
                  </a:ext>
                </a:extLst>
              </a:tr>
              <a:tr h="159967">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Lituania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142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33</a:t>
                      </a:r>
                    </a:p>
                  </a:txBody>
                  <a:tcPr marL="9525" marR="9525" marT="9525" marB="0" anchor="b">
                    <a:lnL>
                      <a:noFill/>
                    </a:lnL>
                    <a:lnR>
                      <a:noFill/>
                    </a:lnR>
                    <a:lnT>
                      <a:noFill/>
                    </a:lnT>
                    <a:lnB>
                      <a:noFill/>
                    </a:lnB>
                  </a:tcPr>
                </a:tc>
                <a:extLst>
                  <a:ext uri="{0D108BD9-81ED-4DB2-BD59-A6C34878D82A}">
                    <a16:rowId xmlns:a16="http://schemas.microsoft.com/office/drawing/2014/main" val="1227722416"/>
                  </a:ext>
                </a:extLst>
              </a:tr>
              <a:tr h="159967">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Dinamarca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190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118</a:t>
                      </a:r>
                    </a:p>
                  </a:txBody>
                  <a:tcPr marL="9525" marR="9525" marT="9525" marB="0" anchor="b">
                    <a:lnL>
                      <a:noFill/>
                    </a:lnL>
                    <a:lnR>
                      <a:noFill/>
                    </a:lnR>
                    <a:lnT>
                      <a:noFill/>
                    </a:lnT>
                    <a:lnB>
                      <a:noFill/>
                    </a:lnB>
                  </a:tcPr>
                </a:tc>
                <a:extLst>
                  <a:ext uri="{0D108BD9-81ED-4DB2-BD59-A6C34878D82A}">
                    <a16:rowId xmlns:a16="http://schemas.microsoft.com/office/drawing/2014/main" val="544841024"/>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Alemania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412</a:t>
                      </a:r>
                    </a:p>
                  </a:txBody>
                  <a:tcPr marL="9525" marR="9525" marT="9525" marB="0" anchor="b">
                    <a:lnL>
                      <a:noFill/>
                    </a:lnL>
                    <a:lnR>
                      <a:noFill/>
                    </a:lnR>
                    <a:lnT>
                      <a:noFill/>
                    </a:lnT>
                    <a:lnB>
                      <a:noFill/>
                    </a:lnB>
                  </a:tcPr>
                </a:tc>
                <a:extLst>
                  <a:ext uri="{0D108BD9-81ED-4DB2-BD59-A6C34878D82A}">
                    <a16:rowId xmlns:a16="http://schemas.microsoft.com/office/drawing/2014/main" val="553724712"/>
                  </a:ext>
                </a:extLst>
              </a:tr>
              <a:tr h="159967">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Italia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180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377</a:t>
                      </a:r>
                    </a:p>
                  </a:txBody>
                  <a:tcPr marL="9525" marR="9525" marT="9525" marB="0" anchor="b">
                    <a:lnL>
                      <a:noFill/>
                    </a:lnL>
                    <a:lnR>
                      <a:noFill/>
                    </a:lnR>
                    <a:lnT>
                      <a:noFill/>
                    </a:lnT>
                    <a:lnB>
                      <a:noFill/>
                    </a:lnB>
                  </a:tcPr>
                </a:tc>
                <a:extLst>
                  <a:ext uri="{0D108BD9-81ED-4DB2-BD59-A6C34878D82A}">
                    <a16:rowId xmlns:a16="http://schemas.microsoft.com/office/drawing/2014/main" val="3226222290"/>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Francia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364</a:t>
                      </a:r>
                    </a:p>
                  </a:txBody>
                  <a:tcPr marL="9525" marR="9525" marT="9525" marB="0" anchor="b">
                    <a:lnL>
                      <a:noFill/>
                    </a:lnL>
                    <a:lnR>
                      <a:noFill/>
                    </a:lnR>
                    <a:lnT>
                      <a:noFill/>
                    </a:lnT>
                    <a:lnB>
                      <a:noFill/>
                    </a:lnB>
                  </a:tcPr>
                </a:tc>
                <a:extLst>
                  <a:ext uri="{0D108BD9-81ED-4DB2-BD59-A6C34878D82A}">
                    <a16:rowId xmlns:a16="http://schemas.microsoft.com/office/drawing/2014/main" val="2522351625"/>
                  </a:ext>
                </a:extLst>
              </a:tr>
              <a:tr h="159967">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Suecia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180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127</a:t>
                      </a:r>
                    </a:p>
                  </a:txBody>
                  <a:tcPr marL="9525" marR="9525" marT="9525" marB="0" anchor="b">
                    <a:lnL>
                      <a:noFill/>
                    </a:lnL>
                    <a:lnR>
                      <a:noFill/>
                    </a:lnR>
                    <a:lnT>
                      <a:noFill/>
                    </a:lnT>
                    <a:lnB>
                      <a:noFill/>
                    </a:lnB>
                  </a:tcPr>
                </a:tc>
                <a:extLst>
                  <a:ext uri="{0D108BD9-81ED-4DB2-BD59-A6C34878D82A}">
                    <a16:rowId xmlns:a16="http://schemas.microsoft.com/office/drawing/2014/main" val="2913342115"/>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Finlandia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97</a:t>
                      </a:r>
                    </a:p>
                  </a:txBody>
                  <a:tcPr marL="9525" marR="9525" marT="9525" marB="0" anchor="b">
                    <a:lnL>
                      <a:noFill/>
                    </a:lnL>
                    <a:lnR>
                      <a:noFill/>
                    </a:lnR>
                    <a:lnT>
                      <a:noFill/>
                    </a:lnT>
                    <a:lnB>
                      <a:noFill/>
                    </a:lnB>
                  </a:tcPr>
                </a:tc>
                <a:extLst>
                  <a:ext uri="{0D108BD9-81ED-4DB2-BD59-A6C34878D82A}">
                    <a16:rowId xmlns:a16="http://schemas.microsoft.com/office/drawing/2014/main" val="3302643833"/>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República Checa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186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165</a:t>
                      </a:r>
                    </a:p>
                  </a:txBody>
                  <a:tcPr marL="9525" marR="9525" marT="9525" marB="0" anchor="b">
                    <a:lnL>
                      <a:noFill/>
                    </a:lnL>
                    <a:lnR>
                      <a:noFill/>
                    </a:lnR>
                    <a:lnT>
                      <a:noFill/>
                    </a:lnT>
                    <a:lnB>
                      <a:noFill/>
                    </a:lnB>
                  </a:tcPr>
                </a:tc>
                <a:extLst>
                  <a:ext uri="{0D108BD9-81ED-4DB2-BD59-A6C34878D82A}">
                    <a16:rowId xmlns:a16="http://schemas.microsoft.com/office/drawing/2014/main" val="1696875328"/>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Reino Unido</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183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250</a:t>
                      </a:r>
                    </a:p>
                  </a:txBody>
                  <a:tcPr marL="9525" marR="9525" marT="9525" marB="0" anchor="b">
                    <a:lnL>
                      <a:noFill/>
                    </a:lnL>
                    <a:lnR>
                      <a:noFill/>
                    </a:lnR>
                    <a:lnT>
                      <a:noFill/>
                    </a:lnT>
                    <a:lnB>
                      <a:noFill/>
                    </a:lnB>
                  </a:tcPr>
                </a:tc>
                <a:extLst>
                  <a:ext uri="{0D108BD9-81ED-4DB2-BD59-A6C34878D82A}">
                    <a16:rowId xmlns:a16="http://schemas.microsoft.com/office/drawing/2014/main" val="1176508956"/>
                  </a:ext>
                </a:extLst>
              </a:tr>
              <a:tr h="159967">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Ucrania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extLst>
                  <a:ext uri="{0D108BD9-81ED-4DB2-BD59-A6C34878D82A}">
                    <a16:rowId xmlns:a16="http://schemas.microsoft.com/office/drawing/2014/main" val="1459514233"/>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Letonia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166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extLst>
                  <a:ext uri="{0D108BD9-81ED-4DB2-BD59-A6C34878D82A}">
                    <a16:rowId xmlns:a16="http://schemas.microsoft.com/office/drawing/2014/main" val="727207647"/>
                  </a:ext>
                </a:extLst>
              </a:tr>
              <a:tr h="159967">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Eslovaquia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41</a:t>
                      </a:r>
                    </a:p>
                  </a:txBody>
                  <a:tcPr marL="9525" marR="9525" marT="9525" marB="0" anchor="b">
                    <a:lnL>
                      <a:noFill/>
                    </a:lnL>
                    <a:lnR>
                      <a:noFill/>
                    </a:lnR>
                    <a:lnT>
                      <a:noFill/>
                    </a:lnT>
                    <a:lnB>
                      <a:noFill/>
                    </a:lnB>
                  </a:tcPr>
                </a:tc>
                <a:extLst>
                  <a:ext uri="{0D108BD9-81ED-4DB2-BD59-A6C34878D82A}">
                    <a16:rowId xmlns:a16="http://schemas.microsoft.com/office/drawing/2014/main" val="1534947241"/>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Países Bajos</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180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169</a:t>
                      </a:r>
                    </a:p>
                  </a:txBody>
                  <a:tcPr marL="9525" marR="9525" marT="9525" marB="0" anchor="b">
                    <a:lnL>
                      <a:noFill/>
                    </a:lnL>
                    <a:lnR>
                      <a:noFill/>
                    </a:lnR>
                    <a:lnT>
                      <a:noFill/>
                    </a:lnT>
                    <a:lnB>
                      <a:noFill/>
                    </a:lnB>
                  </a:tcPr>
                </a:tc>
                <a:extLst>
                  <a:ext uri="{0D108BD9-81ED-4DB2-BD59-A6C34878D82A}">
                    <a16:rowId xmlns:a16="http://schemas.microsoft.com/office/drawing/2014/main" val="4039829991"/>
                  </a:ext>
                </a:extLst>
              </a:tr>
              <a:tr h="159967">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Hungría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162</a:t>
                      </a:r>
                    </a:p>
                  </a:txBody>
                  <a:tcPr marL="9525" marR="9525" marT="9525" marB="0" anchor="b">
                    <a:lnL>
                      <a:noFill/>
                    </a:lnL>
                    <a:lnR>
                      <a:noFill/>
                    </a:lnR>
                    <a:lnT>
                      <a:noFill/>
                    </a:lnT>
                    <a:lnB>
                      <a:noFill/>
                    </a:lnB>
                  </a:tcPr>
                </a:tc>
                <a:extLst>
                  <a:ext uri="{0D108BD9-81ED-4DB2-BD59-A6C34878D82A}">
                    <a16:rowId xmlns:a16="http://schemas.microsoft.com/office/drawing/2014/main" val="870919542"/>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Rumanía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70</a:t>
                      </a:r>
                    </a:p>
                  </a:txBody>
                  <a:tcPr marL="9525" marR="9525" marT="9525" marB="0" anchor="b">
                    <a:lnL>
                      <a:noFill/>
                    </a:lnL>
                    <a:lnR>
                      <a:noFill/>
                    </a:lnR>
                    <a:lnT>
                      <a:noFill/>
                    </a:lnT>
                    <a:lnB>
                      <a:noFill/>
                    </a:lnB>
                  </a:tcPr>
                </a:tc>
                <a:extLst>
                  <a:ext uri="{0D108BD9-81ED-4DB2-BD59-A6C34878D82A}">
                    <a16:rowId xmlns:a16="http://schemas.microsoft.com/office/drawing/2014/main" val="1214782760"/>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Polonia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195</a:t>
                      </a:r>
                    </a:p>
                  </a:txBody>
                  <a:tcPr marL="9525" marR="9525" marT="9525" marB="0" anchor="b">
                    <a:lnL>
                      <a:noFill/>
                    </a:lnL>
                    <a:lnR>
                      <a:noFill/>
                    </a:lnR>
                    <a:lnT>
                      <a:noFill/>
                    </a:lnT>
                    <a:lnB>
                      <a:noFill/>
                    </a:lnB>
                  </a:tcPr>
                </a:tc>
                <a:extLst>
                  <a:ext uri="{0D108BD9-81ED-4DB2-BD59-A6C34878D82A}">
                    <a16:rowId xmlns:a16="http://schemas.microsoft.com/office/drawing/2014/main" val="3520418116"/>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Portugal</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97</a:t>
                      </a:r>
                    </a:p>
                  </a:txBody>
                  <a:tcPr marL="9525" marR="9525" marT="9525" marB="0" anchor="b">
                    <a:lnL>
                      <a:noFill/>
                    </a:lnL>
                    <a:lnR>
                      <a:noFill/>
                    </a:lnR>
                    <a:lnT>
                      <a:noFill/>
                    </a:lnT>
                    <a:lnB>
                      <a:noFill/>
                    </a:lnB>
                  </a:tcPr>
                </a:tc>
                <a:extLst>
                  <a:ext uri="{0D108BD9-81ED-4DB2-BD59-A6C34878D82A}">
                    <a16:rowId xmlns:a16="http://schemas.microsoft.com/office/drawing/2014/main" val="3612206325"/>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Suiza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81</a:t>
                      </a:r>
                    </a:p>
                  </a:txBody>
                  <a:tcPr marL="9525" marR="9525" marT="9525" marB="0" anchor="b">
                    <a:lnL>
                      <a:noFill/>
                    </a:lnL>
                    <a:lnR>
                      <a:noFill/>
                    </a:lnR>
                    <a:lnT>
                      <a:noFill/>
                    </a:lnT>
                    <a:lnB>
                      <a:noFill/>
                    </a:lnB>
                  </a:tcPr>
                </a:tc>
                <a:extLst>
                  <a:ext uri="{0D108BD9-81ED-4DB2-BD59-A6C34878D82A}">
                    <a16:rowId xmlns:a16="http://schemas.microsoft.com/office/drawing/2014/main" val="4213964603"/>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Grecia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97</a:t>
                      </a:r>
                    </a:p>
                  </a:txBody>
                  <a:tcPr marL="9525" marR="9525" marT="9525" marB="0" anchor="b">
                    <a:lnL>
                      <a:noFill/>
                    </a:lnL>
                    <a:lnR>
                      <a:noFill/>
                    </a:lnR>
                    <a:lnT>
                      <a:noFill/>
                    </a:lnT>
                    <a:lnB>
                      <a:noFill/>
                    </a:lnB>
                  </a:tcPr>
                </a:tc>
                <a:extLst>
                  <a:ext uri="{0D108BD9-81ED-4DB2-BD59-A6C34878D82A}">
                    <a16:rowId xmlns:a16="http://schemas.microsoft.com/office/drawing/2014/main" val="3119963532"/>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Bulgaria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57</a:t>
                      </a:r>
                    </a:p>
                  </a:txBody>
                  <a:tcPr marL="9525" marR="9525" marT="9525" marB="0" anchor="b">
                    <a:lnL>
                      <a:noFill/>
                    </a:lnL>
                    <a:lnR>
                      <a:noFill/>
                    </a:lnR>
                    <a:lnT>
                      <a:noFill/>
                    </a:lnT>
                    <a:lnB>
                      <a:noFill/>
                    </a:lnB>
                  </a:tcPr>
                </a:tc>
                <a:extLst>
                  <a:ext uri="{0D108BD9-81ED-4DB2-BD59-A6C34878D82A}">
                    <a16:rowId xmlns:a16="http://schemas.microsoft.com/office/drawing/2014/main" val="2957268282"/>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Irlanda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35</a:t>
                      </a:r>
                    </a:p>
                  </a:txBody>
                  <a:tcPr marL="9525" marR="9525" marT="9525" marB="0" anchor="b">
                    <a:lnL>
                      <a:noFill/>
                    </a:lnL>
                    <a:lnR>
                      <a:noFill/>
                    </a:lnR>
                    <a:lnT>
                      <a:noFill/>
                    </a:lnT>
                    <a:lnB>
                      <a:noFill/>
                    </a:lnB>
                  </a:tcPr>
                </a:tc>
                <a:extLst>
                  <a:ext uri="{0D108BD9-81ED-4DB2-BD59-A6C34878D82A}">
                    <a16:rowId xmlns:a16="http://schemas.microsoft.com/office/drawing/2014/main" val="3871789383"/>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Noruega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64</a:t>
                      </a:r>
                    </a:p>
                  </a:txBody>
                  <a:tcPr marL="9525" marR="9525" marT="9525" marB="0" anchor="b">
                    <a:lnL>
                      <a:noFill/>
                    </a:lnL>
                    <a:lnR>
                      <a:noFill/>
                    </a:lnR>
                    <a:lnT>
                      <a:noFill/>
                    </a:lnT>
                    <a:lnB>
                      <a:noFill/>
                    </a:lnB>
                  </a:tcPr>
                </a:tc>
                <a:extLst>
                  <a:ext uri="{0D108BD9-81ED-4DB2-BD59-A6C34878D82A}">
                    <a16:rowId xmlns:a16="http://schemas.microsoft.com/office/drawing/2014/main" val="3149753694"/>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Rusia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113</a:t>
                      </a:r>
                    </a:p>
                  </a:txBody>
                  <a:tcPr marL="9525" marR="9525" marT="9525" marB="0" anchor="b">
                    <a:lnL>
                      <a:noFill/>
                    </a:lnL>
                    <a:lnR>
                      <a:noFill/>
                    </a:lnR>
                    <a:lnT>
                      <a:noFill/>
                    </a:lnT>
                    <a:lnB>
                      <a:noFill/>
                    </a:lnB>
                  </a:tcPr>
                </a:tc>
                <a:extLst>
                  <a:ext uri="{0D108BD9-81ED-4DB2-BD59-A6C34878D82A}">
                    <a16:rowId xmlns:a16="http://schemas.microsoft.com/office/drawing/2014/main" val="3476981411"/>
                  </a:ext>
                </a:extLst>
              </a:tr>
              <a:tr h="159967">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Turquía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50</a:t>
                      </a:r>
                    </a:p>
                  </a:txBody>
                  <a:tcPr marL="9525" marR="9525" marT="9525" marB="0" anchor="b">
                    <a:lnL>
                      <a:noFill/>
                    </a:lnL>
                    <a:lnR>
                      <a:noFill/>
                    </a:lnR>
                    <a:lnT>
                      <a:noFill/>
                    </a:lnT>
                    <a:lnB>
                      <a:noFill/>
                    </a:lnB>
                  </a:tcPr>
                </a:tc>
                <a:extLst>
                  <a:ext uri="{0D108BD9-81ED-4DB2-BD59-A6C34878D82A}">
                    <a16:rowId xmlns:a16="http://schemas.microsoft.com/office/drawing/2014/main" val="4102945722"/>
                  </a:ext>
                </a:extLst>
              </a:tr>
            </a:tbl>
          </a:graphicData>
        </a:graphic>
      </p:graphicFrame>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F2C2CD68-605A-7D83-C27A-A0B4D9474649}"/>
              </a:ext>
            </a:extLst>
          </p:cNvPr>
          <p:cNvPicPr>
            <a:picLocks noChangeAspect="1"/>
          </p:cNvPicPr>
          <p:nvPr/>
        </p:nvPicPr>
        <p:blipFill>
          <a:blip r:embed="rId2"/>
          <a:stretch>
            <a:fillRect/>
          </a:stretch>
        </p:blipFill>
        <p:spPr>
          <a:xfrm>
            <a:off x="144000" y="720000"/>
            <a:ext cx="8817980" cy="5508000"/>
          </a:xfrm>
          <a:prstGeom prst="rect">
            <a:avLst/>
          </a:prstGeom>
        </p:spPr>
      </p:pic>
      <p:sp>
        <p:nvSpPr>
          <p:cNvPr id="5" name="Slide Number Placeholder 4"/>
          <p:cNvSpPr>
            <a:spLocks noGrp="1"/>
          </p:cNvSpPr>
          <p:nvPr>
            <p:ph type="sldNum" sz="quarter" idx="12"/>
          </p:nvPr>
        </p:nvSpPr>
        <p:spPr/>
        <p:txBody>
          <a:bodyPr/>
          <a:lstStyle/>
          <a:p>
            <a:fld id="{419BED6A-9DA2-43AC-BC7D-13EADAE94253}" type="slidenum">
              <a:rPr lang="es-ES" smtClean="0"/>
              <a:pPr/>
              <a:t>134</a:t>
            </a:fld>
            <a:endParaRPr lang="es-ES"/>
          </a:p>
        </p:txBody>
      </p:sp>
      <p:sp>
        <p:nvSpPr>
          <p:cNvPr id="6" name="Title 1"/>
          <p:cNvSpPr>
            <a:spLocks noGrp="1"/>
          </p:cNvSpPr>
          <p:nvPr>
            <p:ph type="title"/>
          </p:nvPr>
        </p:nvSpPr>
        <p:spPr>
          <a:xfrm>
            <a:off x="306000" y="216000"/>
            <a:ext cx="7409272" cy="540000"/>
          </a:xfrm>
        </p:spPr>
        <p:txBody>
          <a:bodyPr>
            <a:noAutofit/>
          </a:bodyPr>
          <a:lstStyle/>
          <a:p>
            <a:r>
              <a:rPr lang="es-ES_tradnl" dirty="0">
                <a:solidFill>
                  <a:schemeClr val="tx1"/>
                </a:solidFill>
              </a:rPr>
              <a:t>BI: Comparación tiempos España resto países</a:t>
            </a:r>
            <a:endParaRPr lang="es-ES" dirty="0">
              <a:solidFill>
                <a:schemeClr val="tx1"/>
              </a:solidFill>
            </a:endParaRPr>
          </a:p>
        </p:txBody>
      </p:sp>
      <p:sp>
        <p:nvSpPr>
          <p:cNvPr id="8" name="Rectangle 1028"/>
          <p:cNvSpPr txBox="1">
            <a:spLocks noChangeArrowheads="1"/>
          </p:cNvSpPr>
          <p:nvPr/>
        </p:nvSpPr>
        <p:spPr>
          <a:xfrm>
            <a:off x="4914839" y="1269716"/>
            <a:ext cx="3403600" cy="1866900"/>
          </a:xfrm>
          <a:prstGeom prst="rect">
            <a:avLst/>
          </a:prstGeom>
          <a:solidFill>
            <a:schemeClr val="bg1"/>
          </a:solidFill>
          <a:ln>
            <a:solidFill>
              <a:schemeClr val="bg2">
                <a:lumMod val="50000"/>
              </a:schemeClr>
            </a:solidFill>
          </a:ln>
        </p:spPr>
        <p:txBody>
          <a:bodyPr vert="horz" lIns="162000" tIns="45720" rIns="162000" bIns="45720" rtlCol="0">
            <a:spAutoFit/>
          </a:bodyPr>
          <a:lstStyle/>
          <a:p>
            <a:pPr marL="342900" marR="0" lvl="0" indent="-342900" algn="l" defTabSz="914400" rtl="0" eaLnBrk="1" fontAlgn="auto" latinLnBrk="0" hangingPunct="1">
              <a:lnSpc>
                <a:spcPct val="100000"/>
              </a:lnSpc>
              <a:spcBef>
                <a:spcPct val="20000"/>
              </a:spcBef>
              <a:spcAft>
                <a:spcPct val="20000"/>
              </a:spcAft>
              <a:buClrTx/>
              <a:buSzTx/>
              <a:buFont typeface="Arial" pitchFamily="34" charset="0"/>
              <a:buNone/>
              <a:tabLst/>
              <a:defRPr/>
            </a:pPr>
            <a:r>
              <a:rPr kumimoji="0" lang="es-ES" sz="24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Etapa </a:t>
            </a:r>
            <a:r>
              <a:rPr kumimoji="0" lang="es-ES_tradnl" sz="2400" b="0" i="1"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Qualification</a:t>
            </a:r>
            <a:endParaRPr kumimoji="0" lang="es-ES_tradnl" sz="2400" b="0" i="1"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a:p>
            <a:pPr marR="0" lvl="0" algn="l" defTabSz="914400" rtl="0" eaLnBrk="1" fontAlgn="auto" latinLnBrk="0" hangingPunct="1">
              <a:lnSpc>
                <a:spcPct val="100000"/>
              </a:lnSpc>
              <a:spcBef>
                <a:spcPct val="20000"/>
              </a:spcBef>
              <a:spcAft>
                <a:spcPct val="20000"/>
              </a:spcAft>
              <a:buClrTx/>
              <a:buSzTx/>
              <a:buFont typeface="Arial" pitchFamily="34" charset="0"/>
              <a:buNone/>
              <a:tabLst/>
              <a:defRPr/>
            </a:pPr>
            <a:r>
              <a:rPr kumimoji="0" lang="es-ES_tradnl" sz="1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Diferencia de tiempo para la ejecución de esta etapa.</a:t>
            </a:r>
          </a:p>
          <a:p>
            <a:pPr marR="0" lvl="0" algn="l" defTabSz="914400" rtl="0" eaLnBrk="1" fontAlgn="auto" latinLnBrk="0" hangingPunct="1">
              <a:lnSpc>
                <a:spcPct val="100000"/>
              </a:lnSpc>
              <a:spcBef>
                <a:spcPct val="20000"/>
              </a:spcBef>
              <a:spcAft>
                <a:spcPct val="20000"/>
              </a:spcAft>
              <a:buClrTx/>
              <a:buSzTx/>
              <a:buFont typeface="Arial" pitchFamily="34" charset="0"/>
              <a:buNone/>
              <a:tabLst/>
              <a:defRPr/>
            </a:pPr>
            <a:r>
              <a:rPr kumimoji="0" lang="es-ES_tradnl" sz="1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(mediana del país indicado menos la mediana de España)</a:t>
            </a:r>
          </a:p>
        </p:txBody>
      </p:sp>
      <p:sp>
        <p:nvSpPr>
          <p:cNvPr id="9" name="Text Box 1029"/>
          <p:cNvSpPr txBox="1">
            <a:spLocks noChangeArrowheads="1"/>
          </p:cNvSpPr>
          <p:nvPr/>
        </p:nvSpPr>
        <p:spPr bwMode="auto">
          <a:xfrm>
            <a:off x="611560" y="5229200"/>
            <a:ext cx="723900" cy="304800"/>
          </a:xfrm>
          <a:prstGeom prst="rect">
            <a:avLst/>
          </a:prstGeom>
          <a:solidFill>
            <a:schemeClr val="bg1"/>
          </a:solidFill>
          <a:ln w="9525">
            <a:noFill/>
            <a:miter lim="800000"/>
            <a:headEnd/>
            <a:tailEnd/>
          </a:ln>
          <a:effectLst/>
        </p:spPr>
        <p:txBody>
          <a:bodyPr>
            <a:spAutoFit/>
          </a:bodyPr>
          <a:lstStyle/>
          <a:p>
            <a:pPr algn="ctr">
              <a:spcBef>
                <a:spcPct val="50000"/>
              </a:spcBef>
            </a:pPr>
            <a:r>
              <a:rPr lang="es-ES_tradnl" sz="1400" b="1" dirty="0">
                <a:latin typeface="Verdana" pitchFamily="34" charset="0"/>
              </a:rPr>
              <a:t>Días</a:t>
            </a:r>
            <a:endParaRPr lang="es-ES" sz="1400" b="1" dirty="0">
              <a:latin typeface="Verdana" pitchFamily="34" charset="0"/>
            </a:endParaRPr>
          </a:p>
        </p:txBody>
      </p:sp>
      <p:sp>
        <p:nvSpPr>
          <p:cNvPr id="13"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a:extLst>
              <a:ext uri="{FF2B5EF4-FFF2-40B4-BE49-F238E27FC236}">
                <a16:creationId xmlns:a16="http://schemas.microsoft.com/office/drawing/2014/main" id="{E004179D-9B39-4ACE-A86F-FE30AFB4B062}"/>
              </a:ext>
            </a:extLst>
          </p:cNvPr>
          <p:cNvPicPr>
            <a:picLocks noChangeAspect="1"/>
          </p:cNvPicPr>
          <p:nvPr/>
        </p:nvPicPr>
        <p:blipFill>
          <a:blip r:embed="rId2"/>
          <a:stretch>
            <a:fillRect/>
          </a:stretch>
        </p:blipFill>
        <p:spPr>
          <a:xfrm>
            <a:off x="279400" y="1654175"/>
            <a:ext cx="2566638" cy="1548518"/>
          </a:xfrm>
          <a:prstGeom prst="rect">
            <a:avLst/>
          </a:prstGeom>
        </p:spPr>
      </p:pic>
      <p:sp>
        <p:nvSpPr>
          <p:cNvPr id="5" name="Slide Number Placeholder 4"/>
          <p:cNvSpPr>
            <a:spLocks noGrp="1"/>
          </p:cNvSpPr>
          <p:nvPr>
            <p:ph type="sldNum" sz="quarter" idx="12"/>
          </p:nvPr>
        </p:nvSpPr>
        <p:spPr/>
        <p:txBody>
          <a:bodyPr/>
          <a:lstStyle/>
          <a:p>
            <a:fld id="{419BED6A-9DA2-43AC-BC7D-13EADAE94253}" type="slidenum">
              <a:rPr lang="es-ES" smtClean="0"/>
              <a:pPr/>
              <a:t>135</a:t>
            </a:fld>
            <a:endParaRPr lang="es-ES"/>
          </a:p>
        </p:txBody>
      </p:sp>
      <p:sp>
        <p:nvSpPr>
          <p:cNvPr id="6" name="Title 1"/>
          <p:cNvSpPr>
            <a:spLocks noGrp="1"/>
          </p:cNvSpPr>
          <p:nvPr>
            <p:ph type="title"/>
          </p:nvPr>
        </p:nvSpPr>
        <p:spPr>
          <a:xfrm>
            <a:off x="306000" y="216000"/>
            <a:ext cx="7409272" cy="540000"/>
          </a:xfrm>
        </p:spPr>
        <p:txBody>
          <a:bodyPr>
            <a:noAutofit/>
          </a:bodyPr>
          <a:lstStyle/>
          <a:p>
            <a:r>
              <a:rPr lang="es-ES_tradnl" dirty="0">
                <a:solidFill>
                  <a:schemeClr val="tx1"/>
                </a:solidFill>
              </a:rPr>
              <a:t>BI: Comparación tiempos España resto países</a:t>
            </a:r>
            <a:endParaRPr lang="es-ES" dirty="0">
              <a:solidFill>
                <a:schemeClr val="tx1"/>
              </a:solidFill>
            </a:endParaRPr>
          </a:p>
        </p:txBody>
      </p:sp>
      <p:sp>
        <p:nvSpPr>
          <p:cNvPr id="8" name="Rectangle 3"/>
          <p:cNvSpPr txBox="1">
            <a:spLocks noChangeArrowheads="1"/>
          </p:cNvSpPr>
          <p:nvPr/>
        </p:nvSpPr>
        <p:spPr>
          <a:xfrm>
            <a:off x="342900" y="914400"/>
            <a:ext cx="2501900" cy="461665"/>
          </a:xfrm>
          <a:prstGeom prst="rect">
            <a:avLst/>
          </a:prstGeom>
          <a:noFill/>
        </p:spPr>
        <p:txBody>
          <a:bodyPr vert="horz" lIns="91440" tIns="45720" rIns="91440" bIns="45720" rtlCol="0">
            <a:spAutoFit/>
          </a:bodyPr>
          <a:lstStyle/>
          <a:p>
            <a:pPr marL="342900" marR="0" lvl="0" indent="-34290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 sz="2400" b="0" i="0" u="none" strike="noStrike" kern="1200" cap="none" spc="0" normalizeH="0" baseline="0" noProof="0">
                <a:ln>
                  <a:noFill/>
                </a:ln>
                <a:solidFill>
                  <a:schemeClr val="tx1"/>
                </a:solidFill>
                <a:effectLst/>
                <a:uLnTx/>
                <a:uFillTx/>
                <a:latin typeface="Tahoma" pitchFamily="34" charset="0"/>
                <a:ea typeface="Tahoma" pitchFamily="34" charset="0"/>
                <a:cs typeface="Tahoma" pitchFamily="34" charset="0"/>
              </a:rPr>
              <a:t>Etapa </a:t>
            </a:r>
            <a:r>
              <a:rPr kumimoji="0" lang="es-ES" sz="2400" b="0" i="1" u="none" strike="noStrike" kern="1200" cap="none" spc="0" normalizeH="0" baseline="0" noProof="0">
                <a:ln>
                  <a:noFill/>
                </a:ln>
                <a:solidFill>
                  <a:schemeClr val="tx1"/>
                </a:solidFill>
                <a:effectLst/>
                <a:uLnTx/>
                <a:uFillTx/>
                <a:latin typeface="Tahoma" pitchFamily="34" charset="0"/>
                <a:ea typeface="Tahoma" pitchFamily="34" charset="0"/>
                <a:cs typeface="Tahoma" pitchFamily="34" charset="0"/>
              </a:rPr>
              <a:t>Initiation</a:t>
            </a:r>
            <a:endParaRPr kumimoji="0" lang="es-ES_tradnl" sz="2400" b="0" i="1" u="none" strike="noStrike" kern="1200" cap="none" spc="0" normalizeH="0" baseline="0" noProof="0">
              <a:ln>
                <a:noFill/>
              </a:ln>
              <a:solidFill>
                <a:schemeClr val="tx1"/>
              </a:solidFill>
              <a:effectLst/>
              <a:uLnTx/>
              <a:uFillTx/>
              <a:latin typeface="Tahoma" pitchFamily="34" charset="0"/>
              <a:ea typeface="Tahoma" pitchFamily="34" charset="0"/>
              <a:cs typeface="Tahoma" pitchFamily="34" charset="0"/>
            </a:endParaRPr>
          </a:p>
        </p:txBody>
      </p:sp>
      <p:sp>
        <p:nvSpPr>
          <p:cNvPr id="10" name="Text Box 17"/>
          <p:cNvSpPr txBox="1">
            <a:spLocks noChangeArrowheads="1"/>
          </p:cNvSpPr>
          <p:nvPr/>
        </p:nvSpPr>
        <p:spPr bwMode="auto">
          <a:xfrm>
            <a:off x="908050" y="5854700"/>
            <a:ext cx="1968500" cy="304800"/>
          </a:xfrm>
          <a:prstGeom prst="rect">
            <a:avLst/>
          </a:prstGeom>
          <a:noFill/>
          <a:ln w="9525">
            <a:noFill/>
            <a:miter lim="800000"/>
            <a:headEnd/>
            <a:tailEnd/>
          </a:ln>
          <a:effectLst/>
        </p:spPr>
        <p:txBody>
          <a:bodyPr>
            <a:spAutoFit/>
          </a:bodyPr>
          <a:lstStyle/>
          <a:p>
            <a:pPr algn="r">
              <a:spcBef>
                <a:spcPct val="50000"/>
              </a:spcBef>
            </a:pPr>
            <a:r>
              <a:rPr lang="es-ES_tradnl" sz="1400" i="1">
                <a:latin typeface="Verdana" pitchFamily="34" charset="0"/>
              </a:rPr>
              <a:t>Tiempos en días</a:t>
            </a:r>
            <a:endParaRPr lang="es-ES" sz="1400" i="1">
              <a:latin typeface="Verdana" pitchFamily="34" charset="0"/>
            </a:endParaRPr>
          </a:p>
        </p:txBody>
      </p:sp>
      <p:sp>
        <p:nvSpPr>
          <p:cNvPr id="11" name="Text Box 21"/>
          <p:cNvSpPr txBox="1">
            <a:spLocks noChangeArrowheads="1"/>
          </p:cNvSpPr>
          <p:nvPr/>
        </p:nvSpPr>
        <p:spPr bwMode="auto">
          <a:xfrm>
            <a:off x="361950" y="3554413"/>
            <a:ext cx="2792413" cy="1680012"/>
          </a:xfrm>
          <a:prstGeom prst="rect">
            <a:avLst/>
          </a:prstGeom>
          <a:solidFill>
            <a:srgbClr val="EAEAEA"/>
          </a:solidFill>
          <a:ln w="9525">
            <a:noFill/>
            <a:miter lim="800000"/>
            <a:headEnd/>
            <a:tailEnd/>
          </a:ln>
          <a:effectLst/>
        </p:spPr>
        <p:txBody>
          <a:bodyPr>
            <a:spAutoFit/>
          </a:bodyPr>
          <a:lstStyle/>
          <a:p>
            <a:pPr>
              <a:lnSpc>
                <a:spcPct val="105000"/>
              </a:lnSpc>
              <a:spcBef>
                <a:spcPct val="50000"/>
              </a:spcBef>
            </a:pPr>
            <a:r>
              <a:rPr lang="es-ES_tradnl" sz="2000" dirty="0">
                <a:latin typeface="Tahoma" pitchFamily="34" charset="0"/>
              </a:rPr>
              <a:t>De los 31 países considerados, en </a:t>
            </a:r>
            <a:r>
              <a:rPr lang="es-ES_tradnl" sz="2000" b="1" dirty="0">
                <a:latin typeface="Tahoma" pitchFamily="34" charset="0"/>
              </a:rPr>
              <a:t>quince</a:t>
            </a:r>
            <a:r>
              <a:rPr lang="es-ES_tradnl" sz="2000" dirty="0">
                <a:latin typeface="Tahoma" pitchFamily="34" charset="0"/>
              </a:rPr>
              <a:t> se </a:t>
            </a:r>
            <a:r>
              <a:rPr lang="es-ES_tradnl" sz="2000" b="1" dirty="0">
                <a:latin typeface="Tahoma" pitchFamily="34" charset="0"/>
              </a:rPr>
              <a:t>tarda menos</a:t>
            </a:r>
            <a:r>
              <a:rPr lang="es-ES_tradnl" sz="2000" dirty="0">
                <a:latin typeface="Tahoma" pitchFamily="34" charset="0"/>
              </a:rPr>
              <a:t> en esta etapa que en España.</a:t>
            </a:r>
            <a:endParaRPr lang="es-ES" sz="2000" dirty="0">
              <a:latin typeface="Tahoma" pitchFamily="34" charset="0"/>
            </a:endParaRPr>
          </a:p>
        </p:txBody>
      </p:sp>
      <p:sp>
        <p:nvSpPr>
          <p:cNvPr id="12"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aphicFrame>
        <p:nvGraphicFramePr>
          <p:cNvPr id="3" name="Tabla 2">
            <a:extLst>
              <a:ext uri="{FF2B5EF4-FFF2-40B4-BE49-F238E27FC236}">
                <a16:creationId xmlns:a16="http://schemas.microsoft.com/office/drawing/2014/main" id="{472ED4C2-67DD-4776-BB13-9B6D42049A16}"/>
              </a:ext>
            </a:extLst>
          </p:cNvPr>
          <p:cNvGraphicFramePr>
            <a:graphicFrameLocks noGrp="1"/>
          </p:cNvGraphicFramePr>
          <p:nvPr>
            <p:extLst>
              <p:ext uri="{D42A27DB-BD31-4B8C-83A1-F6EECF244321}">
                <p14:modId xmlns:p14="http://schemas.microsoft.com/office/powerpoint/2010/main" val="3817388645"/>
              </p:ext>
            </p:extLst>
          </p:nvPr>
        </p:nvGraphicFramePr>
        <p:xfrm>
          <a:off x="3780000" y="828000"/>
          <a:ext cx="4896456" cy="5415725"/>
        </p:xfrm>
        <a:graphic>
          <a:graphicData uri="http://schemas.openxmlformats.org/drawingml/2006/table">
            <a:tbl>
              <a:tblPr/>
              <a:tblGrid>
                <a:gridCol w="1326508">
                  <a:extLst>
                    <a:ext uri="{9D8B030D-6E8A-4147-A177-3AD203B41FA5}">
                      <a16:colId xmlns:a16="http://schemas.microsoft.com/office/drawing/2014/main" val="2200147802"/>
                    </a:ext>
                  </a:extLst>
                </a:gridCol>
                <a:gridCol w="784097">
                  <a:extLst>
                    <a:ext uri="{9D8B030D-6E8A-4147-A177-3AD203B41FA5}">
                      <a16:colId xmlns:a16="http://schemas.microsoft.com/office/drawing/2014/main" val="3420337803"/>
                    </a:ext>
                  </a:extLst>
                </a:gridCol>
                <a:gridCol w="1042388">
                  <a:extLst>
                    <a:ext uri="{9D8B030D-6E8A-4147-A177-3AD203B41FA5}">
                      <a16:colId xmlns:a16="http://schemas.microsoft.com/office/drawing/2014/main" val="902904076"/>
                    </a:ext>
                  </a:extLst>
                </a:gridCol>
                <a:gridCol w="1133405">
                  <a:extLst>
                    <a:ext uri="{9D8B030D-6E8A-4147-A177-3AD203B41FA5}">
                      <a16:colId xmlns:a16="http://schemas.microsoft.com/office/drawing/2014/main" val="3029850116"/>
                    </a:ext>
                  </a:extLst>
                </a:gridCol>
                <a:gridCol w="610058">
                  <a:extLst>
                    <a:ext uri="{9D8B030D-6E8A-4147-A177-3AD203B41FA5}">
                      <a16:colId xmlns:a16="http://schemas.microsoft.com/office/drawing/2014/main" val="3769189191"/>
                    </a:ext>
                  </a:extLst>
                </a:gridCol>
              </a:tblGrid>
              <a:tr h="437168">
                <a:tc>
                  <a:txBody>
                    <a:bodyPr/>
                    <a:lstStyle/>
                    <a:p>
                      <a:pPr algn="l">
                        <a:lnSpc>
                          <a:spcPct val="107000"/>
                        </a:lnSpc>
                        <a:spcAft>
                          <a:spcPts val="0"/>
                        </a:spcAft>
                      </a:pPr>
                      <a:br>
                        <a:rPr lang="es-ES" sz="1050" dirty="0">
                          <a:effectLst/>
                          <a:latin typeface="Verdana" panose="020B0604030504040204" pitchFamily="34" charset="0"/>
                          <a:ea typeface="Times New Roman" panose="02020603050405020304" pitchFamily="18" charset="0"/>
                          <a:cs typeface="Times New Roman" panose="02020603050405020304" pitchFamily="18" charset="0"/>
                        </a:rPr>
                      </a:br>
                      <a:r>
                        <a:rPr lang="es-ES" sz="1050" b="1"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País</a:t>
                      </a:r>
                      <a:endParaRPr lang="es-ES" sz="10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10575" marR="10575"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05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Mediana País</a:t>
                      </a:r>
                      <a:endParaRPr lang="es-ES" sz="1000">
                        <a:effectLst/>
                        <a:latin typeface="Verdana" panose="020B0604030504040204" pitchFamily="34" charset="0"/>
                        <a:ea typeface="Times New Roman" panose="02020603050405020304" pitchFamily="18" charset="0"/>
                        <a:cs typeface="Times New Roman" panose="02020603050405020304" pitchFamily="18" charset="0"/>
                      </a:endParaRPr>
                    </a:p>
                  </a:txBody>
                  <a:tcPr marL="10575" marR="10575"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05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Mediana España </a:t>
                      </a:r>
                      <a:r>
                        <a:rPr lang="es-ES" sz="105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(mismos EC)</a:t>
                      </a:r>
                      <a:endParaRPr lang="es-ES" sz="1000">
                        <a:effectLst/>
                        <a:latin typeface="Verdana" panose="020B0604030504040204" pitchFamily="34" charset="0"/>
                        <a:ea typeface="Times New Roman" panose="02020603050405020304" pitchFamily="18" charset="0"/>
                        <a:cs typeface="Times New Roman" panose="02020603050405020304" pitchFamily="18" charset="0"/>
                      </a:endParaRPr>
                    </a:p>
                  </a:txBody>
                  <a:tcPr marL="10575" marR="10575"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05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Diferencia tiempos</a:t>
                      </a:r>
                      <a:br>
                        <a:rPr lang="es-ES" sz="105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br>
                      <a:r>
                        <a:rPr lang="es-ES" sz="105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a:t>
                      </a:r>
                      <a:r>
                        <a:rPr lang="es-ES" sz="105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(País-España)</a:t>
                      </a:r>
                      <a:endParaRPr lang="es-ES" sz="1000">
                        <a:effectLst/>
                        <a:latin typeface="Verdana" panose="020B0604030504040204" pitchFamily="34" charset="0"/>
                        <a:ea typeface="Times New Roman" panose="02020603050405020304" pitchFamily="18" charset="0"/>
                        <a:cs typeface="Times New Roman" panose="02020603050405020304" pitchFamily="18" charset="0"/>
                      </a:endParaRPr>
                    </a:p>
                  </a:txBody>
                  <a:tcPr marL="10575" marR="10575"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05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Nº de ECP</a:t>
                      </a:r>
                      <a:endParaRPr lang="es-ES" sz="1000">
                        <a:effectLst/>
                        <a:latin typeface="Verdana" panose="020B0604030504040204" pitchFamily="34" charset="0"/>
                        <a:ea typeface="Times New Roman" panose="02020603050405020304" pitchFamily="18" charset="0"/>
                        <a:cs typeface="Times New Roman" panose="02020603050405020304" pitchFamily="18" charset="0"/>
                      </a:endParaRPr>
                    </a:p>
                  </a:txBody>
                  <a:tcPr marL="10575" marR="10575" marT="0" marB="0" anchor="ctr">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74445024"/>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Islandia</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142</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215</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-73</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3503737629"/>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Eslovaquia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93</a:t>
                      </a:r>
                    </a:p>
                  </a:txBody>
                  <a:tcPr marL="9525" marR="9525" marT="9525" marB="0" anchor="b">
                    <a:lnL>
                      <a:noFill/>
                    </a:lnL>
                    <a:lnR>
                      <a:noFill/>
                    </a:lnR>
                    <a:lnT>
                      <a:noFill/>
                    </a:lnT>
                    <a:lnB>
                      <a:noFill/>
                    </a:lnB>
                  </a:tcPr>
                </a:tc>
                <a:extLst>
                  <a:ext uri="{0D108BD9-81ED-4DB2-BD59-A6C34878D82A}">
                    <a16:rowId xmlns:a16="http://schemas.microsoft.com/office/drawing/2014/main" val="1249310059"/>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Alemania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202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588</a:t>
                      </a:r>
                    </a:p>
                  </a:txBody>
                  <a:tcPr marL="9525" marR="9525" marT="9525" marB="0" anchor="b">
                    <a:lnL>
                      <a:noFill/>
                    </a:lnL>
                    <a:lnR>
                      <a:noFill/>
                    </a:lnR>
                    <a:lnT>
                      <a:noFill/>
                    </a:lnT>
                    <a:lnB>
                      <a:noFill/>
                    </a:lnB>
                  </a:tcPr>
                </a:tc>
                <a:extLst>
                  <a:ext uri="{0D108BD9-81ED-4DB2-BD59-A6C34878D82A}">
                    <a16:rowId xmlns:a16="http://schemas.microsoft.com/office/drawing/2014/main" val="2958728761"/>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Finlandia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144</a:t>
                      </a:r>
                    </a:p>
                  </a:txBody>
                  <a:tcPr marL="9525" marR="9525" marT="9525" marB="0" anchor="b">
                    <a:lnL>
                      <a:noFill/>
                    </a:lnL>
                    <a:lnR>
                      <a:noFill/>
                    </a:lnR>
                    <a:lnT>
                      <a:noFill/>
                    </a:lnT>
                    <a:lnB>
                      <a:noFill/>
                    </a:lnB>
                  </a:tcPr>
                </a:tc>
                <a:extLst>
                  <a:ext uri="{0D108BD9-81ED-4DB2-BD59-A6C34878D82A}">
                    <a16:rowId xmlns:a16="http://schemas.microsoft.com/office/drawing/2014/main" val="4256408709"/>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Estonia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216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35</a:t>
                      </a:r>
                    </a:p>
                  </a:txBody>
                  <a:tcPr marL="9525" marR="9525" marT="9525" marB="0" anchor="b">
                    <a:lnL>
                      <a:noFill/>
                    </a:lnL>
                    <a:lnR>
                      <a:noFill/>
                    </a:lnR>
                    <a:lnT>
                      <a:noFill/>
                    </a:lnT>
                    <a:lnB>
                      <a:noFill/>
                    </a:lnB>
                  </a:tcPr>
                </a:tc>
                <a:extLst>
                  <a:ext uri="{0D108BD9-81ED-4DB2-BD59-A6C34878D82A}">
                    <a16:rowId xmlns:a16="http://schemas.microsoft.com/office/drawing/2014/main" val="2055932338"/>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Austria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208</a:t>
                      </a:r>
                    </a:p>
                  </a:txBody>
                  <a:tcPr marL="9525" marR="9525" marT="9525" marB="0" anchor="b">
                    <a:lnL>
                      <a:noFill/>
                    </a:lnL>
                    <a:lnR>
                      <a:noFill/>
                    </a:lnR>
                    <a:lnT>
                      <a:noFill/>
                    </a:lnT>
                    <a:lnB>
                      <a:noFill/>
                    </a:lnB>
                  </a:tcPr>
                </a:tc>
                <a:extLst>
                  <a:ext uri="{0D108BD9-81ED-4DB2-BD59-A6C34878D82A}">
                    <a16:rowId xmlns:a16="http://schemas.microsoft.com/office/drawing/2014/main" val="2529087149"/>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Bélgica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357</a:t>
                      </a:r>
                    </a:p>
                  </a:txBody>
                  <a:tcPr marL="9525" marR="9525" marT="9525" marB="0" anchor="b">
                    <a:lnL>
                      <a:noFill/>
                    </a:lnL>
                    <a:lnR>
                      <a:noFill/>
                    </a:lnR>
                    <a:lnT>
                      <a:noFill/>
                    </a:lnT>
                    <a:lnB>
                      <a:noFill/>
                    </a:lnB>
                  </a:tcPr>
                </a:tc>
                <a:extLst>
                  <a:ext uri="{0D108BD9-81ED-4DB2-BD59-A6C34878D82A}">
                    <a16:rowId xmlns:a16="http://schemas.microsoft.com/office/drawing/2014/main" val="2443003975"/>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Francia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509</a:t>
                      </a:r>
                    </a:p>
                  </a:txBody>
                  <a:tcPr marL="9525" marR="9525" marT="9525" marB="0" anchor="b">
                    <a:lnL>
                      <a:noFill/>
                    </a:lnL>
                    <a:lnR>
                      <a:noFill/>
                    </a:lnR>
                    <a:lnT>
                      <a:noFill/>
                    </a:lnT>
                    <a:lnB>
                      <a:noFill/>
                    </a:lnB>
                  </a:tcPr>
                </a:tc>
                <a:extLst>
                  <a:ext uri="{0D108BD9-81ED-4DB2-BD59-A6C34878D82A}">
                    <a16:rowId xmlns:a16="http://schemas.microsoft.com/office/drawing/2014/main" val="883348388"/>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Letonia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a:t>
                      </a:r>
                    </a:p>
                  </a:txBody>
                  <a:tcPr marL="9525" marR="9525" marT="9525" marB="0" anchor="b">
                    <a:lnL>
                      <a:noFill/>
                    </a:lnL>
                    <a:lnR>
                      <a:noFill/>
                    </a:lnR>
                    <a:lnT>
                      <a:noFill/>
                    </a:lnT>
                    <a:lnB>
                      <a:noFill/>
                    </a:lnB>
                  </a:tcPr>
                </a:tc>
                <a:extLst>
                  <a:ext uri="{0D108BD9-81ED-4DB2-BD59-A6C34878D82A}">
                    <a16:rowId xmlns:a16="http://schemas.microsoft.com/office/drawing/2014/main" val="2793975589"/>
                  </a:ext>
                </a:extLst>
              </a:tr>
              <a:tr h="156720">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Eslovenia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extLst>
                  <a:ext uri="{0D108BD9-81ED-4DB2-BD59-A6C34878D82A}">
                    <a16:rowId xmlns:a16="http://schemas.microsoft.com/office/drawing/2014/main" val="2851363180"/>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Hungría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233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244</a:t>
                      </a:r>
                    </a:p>
                  </a:txBody>
                  <a:tcPr marL="9525" marR="9525" marT="9525" marB="0" anchor="b">
                    <a:lnL>
                      <a:noFill/>
                    </a:lnL>
                    <a:lnR>
                      <a:noFill/>
                    </a:lnR>
                    <a:lnT>
                      <a:noFill/>
                    </a:lnT>
                    <a:lnB>
                      <a:noFill/>
                    </a:lnB>
                  </a:tcPr>
                </a:tc>
                <a:extLst>
                  <a:ext uri="{0D108BD9-81ED-4DB2-BD59-A6C34878D82A}">
                    <a16:rowId xmlns:a16="http://schemas.microsoft.com/office/drawing/2014/main" val="3946260194"/>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Italia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525</a:t>
                      </a:r>
                    </a:p>
                  </a:txBody>
                  <a:tcPr marL="9525" marR="9525" marT="9525" marB="0" anchor="b">
                    <a:lnL>
                      <a:noFill/>
                    </a:lnL>
                    <a:lnR>
                      <a:noFill/>
                    </a:lnR>
                    <a:lnT>
                      <a:noFill/>
                    </a:lnT>
                    <a:lnB>
                      <a:noFill/>
                    </a:lnB>
                  </a:tcPr>
                </a:tc>
                <a:extLst>
                  <a:ext uri="{0D108BD9-81ED-4DB2-BD59-A6C34878D82A}">
                    <a16:rowId xmlns:a16="http://schemas.microsoft.com/office/drawing/2014/main" val="3905986879"/>
                  </a:ext>
                </a:extLst>
              </a:tr>
              <a:tr h="156720">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Dinamarca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226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162</a:t>
                      </a:r>
                    </a:p>
                  </a:txBody>
                  <a:tcPr marL="9525" marR="9525" marT="9525" marB="0" anchor="b">
                    <a:lnL>
                      <a:noFill/>
                    </a:lnL>
                    <a:lnR>
                      <a:noFill/>
                    </a:lnR>
                    <a:lnT>
                      <a:noFill/>
                    </a:lnT>
                    <a:lnB>
                      <a:noFill/>
                    </a:lnB>
                  </a:tcPr>
                </a:tc>
                <a:extLst>
                  <a:ext uri="{0D108BD9-81ED-4DB2-BD59-A6C34878D82A}">
                    <a16:rowId xmlns:a16="http://schemas.microsoft.com/office/drawing/2014/main" val="1250678517"/>
                  </a:ext>
                </a:extLst>
              </a:tr>
              <a:tr h="156720">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República Checa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226</a:t>
                      </a:r>
                    </a:p>
                  </a:txBody>
                  <a:tcPr marL="9525" marR="9525" marT="9525" marB="0" anchor="b">
                    <a:lnL>
                      <a:noFill/>
                    </a:lnL>
                    <a:lnR>
                      <a:noFill/>
                    </a:lnR>
                    <a:lnT>
                      <a:noFill/>
                    </a:lnT>
                    <a:lnB>
                      <a:noFill/>
                    </a:lnB>
                  </a:tcPr>
                </a:tc>
                <a:extLst>
                  <a:ext uri="{0D108BD9-81ED-4DB2-BD59-A6C34878D82A}">
                    <a16:rowId xmlns:a16="http://schemas.microsoft.com/office/drawing/2014/main" val="1485015812"/>
                  </a:ext>
                </a:extLst>
              </a:tr>
              <a:tr h="156720">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Ucrania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38</a:t>
                      </a:r>
                    </a:p>
                  </a:txBody>
                  <a:tcPr marL="9525" marR="9525" marT="9525" marB="0" anchor="b">
                    <a:lnL>
                      <a:noFill/>
                    </a:lnL>
                    <a:lnR>
                      <a:noFill/>
                    </a:lnR>
                    <a:lnT>
                      <a:noFill/>
                    </a:lnT>
                    <a:lnB>
                      <a:noFill/>
                    </a:lnB>
                  </a:tcPr>
                </a:tc>
                <a:extLst>
                  <a:ext uri="{0D108BD9-81ED-4DB2-BD59-A6C34878D82A}">
                    <a16:rowId xmlns:a16="http://schemas.microsoft.com/office/drawing/2014/main" val="2112554824"/>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Suecia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196</a:t>
                      </a:r>
                    </a:p>
                  </a:txBody>
                  <a:tcPr marL="9525" marR="9525" marT="9525" marB="0" anchor="b">
                    <a:lnL>
                      <a:noFill/>
                    </a:lnL>
                    <a:lnR>
                      <a:noFill/>
                    </a:lnR>
                    <a:lnT>
                      <a:noFill/>
                    </a:lnT>
                    <a:lnB>
                      <a:noFill/>
                    </a:lnB>
                  </a:tcPr>
                </a:tc>
                <a:extLst>
                  <a:ext uri="{0D108BD9-81ED-4DB2-BD59-A6C34878D82A}">
                    <a16:rowId xmlns:a16="http://schemas.microsoft.com/office/drawing/2014/main" val="1668369021"/>
                  </a:ext>
                </a:extLst>
              </a:tr>
              <a:tr h="156720">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Lituania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56</a:t>
                      </a:r>
                    </a:p>
                  </a:txBody>
                  <a:tcPr marL="9525" marR="9525" marT="9525" marB="0" anchor="b">
                    <a:lnL>
                      <a:noFill/>
                    </a:lnL>
                    <a:lnR>
                      <a:noFill/>
                    </a:lnR>
                    <a:lnT>
                      <a:noFill/>
                    </a:lnT>
                    <a:lnB>
                      <a:noFill/>
                    </a:lnB>
                  </a:tcPr>
                </a:tc>
                <a:extLst>
                  <a:ext uri="{0D108BD9-81ED-4DB2-BD59-A6C34878D82A}">
                    <a16:rowId xmlns:a16="http://schemas.microsoft.com/office/drawing/2014/main" val="208659795"/>
                  </a:ext>
                </a:extLst>
              </a:tr>
              <a:tr h="156720">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Bulgaria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79</a:t>
                      </a:r>
                    </a:p>
                  </a:txBody>
                  <a:tcPr marL="9525" marR="9525" marT="9525" marB="0" anchor="b">
                    <a:lnL>
                      <a:noFill/>
                    </a:lnL>
                    <a:lnR>
                      <a:noFill/>
                    </a:lnR>
                    <a:lnT>
                      <a:noFill/>
                    </a:lnT>
                    <a:lnB>
                      <a:noFill/>
                    </a:lnB>
                  </a:tcPr>
                </a:tc>
                <a:extLst>
                  <a:ext uri="{0D108BD9-81ED-4DB2-BD59-A6C34878D82A}">
                    <a16:rowId xmlns:a16="http://schemas.microsoft.com/office/drawing/2014/main" val="4013466047"/>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Noruega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244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94</a:t>
                      </a:r>
                    </a:p>
                  </a:txBody>
                  <a:tcPr marL="9525" marR="9525" marT="9525" marB="0" anchor="b">
                    <a:lnL>
                      <a:noFill/>
                    </a:lnL>
                    <a:lnR>
                      <a:noFill/>
                    </a:lnR>
                    <a:lnT>
                      <a:noFill/>
                    </a:lnT>
                    <a:lnB>
                      <a:noFill/>
                    </a:lnB>
                  </a:tcPr>
                </a:tc>
                <a:extLst>
                  <a:ext uri="{0D108BD9-81ED-4DB2-BD59-A6C34878D82A}">
                    <a16:rowId xmlns:a16="http://schemas.microsoft.com/office/drawing/2014/main" val="2402848497"/>
                  </a:ext>
                </a:extLst>
              </a:tr>
              <a:tr h="156720">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Países Bajos</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244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240</a:t>
                      </a:r>
                    </a:p>
                  </a:txBody>
                  <a:tcPr marL="9525" marR="9525" marT="9525" marB="0" anchor="b">
                    <a:lnL>
                      <a:noFill/>
                    </a:lnL>
                    <a:lnR>
                      <a:noFill/>
                    </a:lnR>
                    <a:lnT>
                      <a:noFill/>
                    </a:lnT>
                    <a:lnB>
                      <a:noFill/>
                    </a:lnB>
                  </a:tcPr>
                </a:tc>
                <a:extLst>
                  <a:ext uri="{0D108BD9-81ED-4DB2-BD59-A6C34878D82A}">
                    <a16:rowId xmlns:a16="http://schemas.microsoft.com/office/drawing/2014/main" val="1756384745"/>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Polonia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254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283</a:t>
                      </a:r>
                    </a:p>
                  </a:txBody>
                  <a:tcPr marL="9525" marR="9525" marT="9525" marB="0" anchor="b">
                    <a:lnL>
                      <a:noFill/>
                    </a:lnL>
                    <a:lnR>
                      <a:noFill/>
                    </a:lnR>
                    <a:lnT>
                      <a:noFill/>
                    </a:lnT>
                    <a:lnB>
                      <a:noFill/>
                    </a:lnB>
                  </a:tcPr>
                </a:tc>
                <a:extLst>
                  <a:ext uri="{0D108BD9-81ED-4DB2-BD59-A6C34878D82A}">
                    <a16:rowId xmlns:a16="http://schemas.microsoft.com/office/drawing/2014/main" val="605375941"/>
                  </a:ext>
                </a:extLst>
              </a:tr>
              <a:tr h="156720">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Reino Unido</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246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368</a:t>
                      </a:r>
                    </a:p>
                  </a:txBody>
                  <a:tcPr marL="9525" marR="9525" marT="9525" marB="0" anchor="b">
                    <a:lnL>
                      <a:noFill/>
                    </a:lnL>
                    <a:lnR>
                      <a:noFill/>
                    </a:lnR>
                    <a:lnT>
                      <a:noFill/>
                    </a:lnT>
                    <a:lnB>
                      <a:noFill/>
                    </a:lnB>
                  </a:tcPr>
                </a:tc>
                <a:extLst>
                  <a:ext uri="{0D108BD9-81ED-4DB2-BD59-A6C34878D82A}">
                    <a16:rowId xmlns:a16="http://schemas.microsoft.com/office/drawing/2014/main" val="1342638533"/>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Rumanía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115</a:t>
                      </a:r>
                    </a:p>
                  </a:txBody>
                  <a:tcPr marL="9525" marR="9525" marT="9525" marB="0" anchor="b">
                    <a:lnL>
                      <a:noFill/>
                    </a:lnL>
                    <a:lnR>
                      <a:noFill/>
                    </a:lnR>
                    <a:lnT>
                      <a:noFill/>
                    </a:lnT>
                    <a:lnB>
                      <a:noFill/>
                    </a:lnB>
                  </a:tcPr>
                </a:tc>
                <a:extLst>
                  <a:ext uri="{0D108BD9-81ED-4DB2-BD59-A6C34878D82A}">
                    <a16:rowId xmlns:a16="http://schemas.microsoft.com/office/drawing/2014/main" val="3659959493"/>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Serbia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318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extLst>
                  <a:ext uri="{0D108BD9-81ED-4DB2-BD59-A6C34878D82A}">
                    <a16:rowId xmlns:a16="http://schemas.microsoft.com/office/drawing/2014/main" val="1026527382"/>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Suiza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145</a:t>
                      </a:r>
                    </a:p>
                  </a:txBody>
                  <a:tcPr marL="9525" marR="9525" marT="9525" marB="0" anchor="b">
                    <a:lnL>
                      <a:noFill/>
                    </a:lnL>
                    <a:lnR>
                      <a:noFill/>
                    </a:lnR>
                    <a:lnT>
                      <a:noFill/>
                    </a:lnT>
                    <a:lnB>
                      <a:noFill/>
                    </a:lnB>
                  </a:tcPr>
                </a:tc>
                <a:extLst>
                  <a:ext uri="{0D108BD9-81ED-4DB2-BD59-A6C34878D82A}">
                    <a16:rowId xmlns:a16="http://schemas.microsoft.com/office/drawing/2014/main" val="940219085"/>
                  </a:ext>
                </a:extLst>
              </a:tr>
              <a:tr h="156720">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Portugal</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121</a:t>
                      </a:r>
                    </a:p>
                  </a:txBody>
                  <a:tcPr marL="9525" marR="9525" marT="9525" marB="0" anchor="b">
                    <a:lnL>
                      <a:noFill/>
                    </a:lnL>
                    <a:lnR>
                      <a:noFill/>
                    </a:lnR>
                    <a:lnT>
                      <a:noFill/>
                    </a:lnT>
                    <a:lnB>
                      <a:noFill/>
                    </a:lnB>
                  </a:tcPr>
                </a:tc>
                <a:extLst>
                  <a:ext uri="{0D108BD9-81ED-4DB2-BD59-A6C34878D82A}">
                    <a16:rowId xmlns:a16="http://schemas.microsoft.com/office/drawing/2014/main" val="2401807910"/>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Grecia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135</a:t>
                      </a:r>
                    </a:p>
                  </a:txBody>
                  <a:tcPr marL="9525" marR="9525" marT="9525" marB="0" anchor="b">
                    <a:lnL>
                      <a:noFill/>
                    </a:lnL>
                    <a:lnR>
                      <a:noFill/>
                    </a:lnR>
                    <a:lnT>
                      <a:noFill/>
                    </a:lnT>
                    <a:lnB>
                      <a:noFill/>
                    </a:lnB>
                  </a:tcPr>
                </a:tc>
                <a:extLst>
                  <a:ext uri="{0D108BD9-81ED-4DB2-BD59-A6C34878D82A}">
                    <a16:rowId xmlns:a16="http://schemas.microsoft.com/office/drawing/2014/main" val="3443502673"/>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Rusia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186</a:t>
                      </a:r>
                    </a:p>
                  </a:txBody>
                  <a:tcPr marL="9525" marR="9525" marT="9525" marB="0" anchor="b">
                    <a:lnL>
                      <a:noFill/>
                    </a:lnL>
                    <a:lnR>
                      <a:noFill/>
                    </a:lnR>
                    <a:lnT>
                      <a:noFill/>
                    </a:lnT>
                    <a:lnB>
                      <a:noFill/>
                    </a:lnB>
                  </a:tcPr>
                </a:tc>
                <a:extLst>
                  <a:ext uri="{0D108BD9-81ED-4DB2-BD59-A6C34878D82A}">
                    <a16:rowId xmlns:a16="http://schemas.microsoft.com/office/drawing/2014/main" val="2028539217"/>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Turquía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114</a:t>
                      </a:r>
                    </a:p>
                  </a:txBody>
                  <a:tcPr marL="9525" marR="9525" marT="9525" marB="0" anchor="b">
                    <a:lnL>
                      <a:noFill/>
                    </a:lnL>
                    <a:lnR>
                      <a:noFill/>
                    </a:lnR>
                    <a:lnT>
                      <a:noFill/>
                    </a:lnT>
                    <a:lnB>
                      <a:noFill/>
                    </a:lnB>
                  </a:tcPr>
                </a:tc>
                <a:extLst>
                  <a:ext uri="{0D108BD9-81ED-4DB2-BD59-A6C34878D82A}">
                    <a16:rowId xmlns:a16="http://schemas.microsoft.com/office/drawing/2014/main" val="2006235044"/>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Irlanda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309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51</a:t>
                      </a:r>
                    </a:p>
                  </a:txBody>
                  <a:tcPr marL="9525" marR="9525" marT="9525" marB="0" anchor="b">
                    <a:lnL>
                      <a:noFill/>
                    </a:lnL>
                    <a:lnR>
                      <a:noFill/>
                    </a:lnR>
                    <a:lnT>
                      <a:noFill/>
                    </a:lnT>
                    <a:lnB>
                      <a:noFill/>
                    </a:lnB>
                  </a:tcPr>
                </a:tc>
                <a:extLst>
                  <a:ext uri="{0D108BD9-81ED-4DB2-BD59-A6C34878D82A}">
                    <a16:rowId xmlns:a16="http://schemas.microsoft.com/office/drawing/2014/main" val="839188294"/>
                  </a:ext>
                </a:extLst>
              </a:tr>
              <a:tr h="156720">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Croacia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332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32</a:t>
                      </a:r>
                    </a:p>
                  </a:txBody>
                  <a:tcPr marL="9525" marR="9525" marT="9525" marB="0" anchor="b">
                    <a:lnL>
                      <a:noFill/>
                    </a:lnL>
                    <a:lnR>
                      <a:noFill/>
                    </a:lnR>
                    <a:lnT>
                      <a:noFill/>
                    </a:lnT>
                    <a:lnB>
                      <a:noFill/>
                    </a:lnB>
                  </a:tcPr>
                </a:tc>
                <a:extLst>
                  <a:ext uri="{0D108BD9-81ED-4DB2-BD59-A6C34878D82A}">
                    <a16:rowId xmlns:a16="http://schemas.microsoft.com/office/drawing/2014/main" val="2184786959"/>
                  </a:ext>
                </a:extLst>
              </a:tr>
            </a:tbl>
          </a:graphicData>
        </a:graphic>
      </p:graphicFrame>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F3155028-C1B9-9B18-0B74-9EBC55C9487A}"/>
              </a:ext>
            </a:extLst>
          </p:cNvPr>
          <p:cNvPicPr>
            <a:picLocks noChangeAspect="1"/>
          </p:cNvPicPr>
          <p:nvPr/>
        </p:nvPicPr>
        <p:blipFill>
          <a:blip r:embed="rId2"/>
          <a:stretch>
            <a:fillRect/>
          </a:stretch>
        </p:blipFill>
        <p:spPr>
          <a:xfrm>
            <a:off x="144000" y="720000"/>
            <a:ext cx="8817980" cy="5508000"/>
          </a:xfrm>
          <a:prstGeom prst="rect">
            <a:avLst/>
          </a:prstGeom>
        </p:spPr>
      </p:pic>
      <p:sp>
        <p:nvSpPr>
          <p:cNvPr id="5" name="Slide Number Placeholder 4"/>
          <p:cNvSpPr>
            <a:spLocks noGrp="1"/>
          </p:cNvSpPr>
          <p:nvPr>
            <p:ph type="sldNum" sz="quarter" idx="12"/>
          </p:nvPr>
        </p:nvSpPr>
        <p:spPr/>
        <p:txBody>
          <a:bodyPr/>
          <a:lstStyle/>
          <a:p>
            <a:fld id="{419BED6A-9DA2-43AC-BC7D-13EADAE94253}" type="slidenum">
              <a:rPr lang="es-ES" smtClean="0"/>
              <a:pPr/>
              <a:t>136</a:t>
            </a:fld>
            <a:endParaRPr lang="es-ES"/>
          </a:p>
        </p:txBody>
      </p:sp>
      <p:sp>
        <p:nvSpPr>
          <p:cNvPr id="6" name="Title 1"/>
          <p:cNvSpPr>
            <a:spLocks noGrp="1"/>
          </p:cNvSpPr>
          <p:nvPr>
            <p:ph type="title"/>
          </p:nvPr>
        </p:nvSpPr>
        <p:spPr>
          <a:xfrm>
            <a:off x="306000" y="216000"/>
            <a:ext cx="7409272" cy="540000"/>
          </a:xfrm>
        </p:spPr>
        <p:txBody>
          <a:bodyPr>
            <a:noAutofit/>
          </a:bodyPr>
          <a:lstStyle/>
          <a:p>
            <a:r>
              <a:rPr lang="es-ES_tradnl" dirty="0">
                <a:solidFill>
                  <a:schemeClr val="tx1"/>
                </a:solidFill>
              </a:rPr>
              <a:t>BI: Comparación tiempos España resto países</a:t>
            </a:r>
            <a:endParaRPr lang="es-ES" dirty="0">
              <a:solidFill>
                <a:schemeClr val="tx1"/>
              </a:solidFill>
            </a:endParaRPr>
          </a:p>
        </p:txBody>
      </p:sp>
      <p:sp>
        <p:nvSpPr>
          <p:cNvPr id="8" name="Rectangle 3076"/>
          <p:cNvSpPr txBox="1">
            <a:spLocks noChangeArrowheads="1"/>
          </p:cNvSpPr>
          <p:nvPr/>
        </p:nvSpPr>
        <p:spPr>
          <a:xfrm>
            <a:off x="4716016" y="980728"/>
            <a:ext cx="3390900" cy="1866900"/>
          </a:xfrm>
          <a:prstGeom prst="rect">
            <a:avLst/>
          </a:prstGeom>
          <a:solidFill>
            <a:schemeClr val="bg1"/>
          </a:solidFill>
          <a:ln>
            <a:solidFill>
              <a:schemeClr val="bg2">
                <a:lumMod val="50000"/>
              </a:schemeClr>
            </a:solidFill>
          </a:ln>
        </p:spPr>
        <p:txBody>
          <a:bodyPr vert="horz" lIns="162000" tIns="45720" rIns="162000" bIns="45720" rtlCol="0">
            <a:normAutofit/>
          </a:bodyPr>
          <a:lstStyle/>
          <a:p>
            <a:pPr marL="342900" marR="0" lvl="0" indent="-342900" algn="l" defTabSz="914400" rtl="0" eaLnBrk="1" fontAlgn="auto" latinLnBrk="0" hangingPunct="1">
              <a:lnSpc>
                <a:spcPct val="100000"/>
              </a:lnSpc>
              <a:spcBef>
                <a:spcPct val="20000"/>
              </a:spcBef>
              <a:spcAft>
                <a:spcPct val="20000"/>
              </a:spcAft>
              <a:buClrTx/>
              <a:buSzTx/>
              <a:buFont typeface="Arial" pitchFamily="34" charset="0"/>
              <a:buNone/>
              <a:tabLst/>
              <a:defRPr/>
            </a:pPr>
            <a:r>
              <a:rPr kumimoji="0" lang="es-ES" sz="24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Etapa </a:t>
            </a:r>
            <a:r>
              <a:rPr kumimoji="0" lang="es-ES" sz="2400" b="0" i="1" u="none" strike="noStrike" kern="1200" cap="none" spc="0" normalizeH="0" baseline="0" noProof="0" dirty="0" err="1">
                <a:ln>
                  <a:noFill/>
                </a:ln>
                <a:solidFill>
                  <a:schemeClr val="tx1"/>
                </a:solidFill>
                <a:effectLst/>
                <a:uLnTx/>
                <a:uFillTx/>
                <a:latin typeface="Tahoma" pitchFamily="34" charset="0"/>
                <a:ea typeface="Tahoma" pitchFamily="34" charset="0"/>
                <a:cs typeface="Tahoma" pitchFamily="34" charset="0"/>
              </a:rPr>
              <a:t>Initiation</a:t>
            </a:r>
            <a:endParaRPr kumimoji="0" lang="es-ES_tradnl" sz="2400" b="0" i="1"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a:p>
            <a:pPr marR="0" lvl="0" algn="l" defTabSz="914400" rtl="0" eaLnBrk="1" fontAlgn="auto" latinLnBrk="0" hangingPunct="1">
              <a:lnSpc>
                <a:spcPct val="100000"/>
              </a:lnSpc>
              <a:spcBef>
                <a:spcPct val="20000"/>
              </a:spcBef>
              <a:spcAft>
                <a:spcPct val="20000"/>
              </a:spcAft>
              <a:buClrTx/>
              <a:buSzTx/>
              <a:buFont typeface="Arial" pitchFamily="34" charset="0"/>
              <a:buNone/>
              <a:tabLst/>
              <a:defRPr/>
            </a:pPr>
            <a:r>
              <a:rPr kumimoji="0" lang="es-ES_tradnl" sz="1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Diferencia de tiempo para la ejecución de esta etapa.</a:t>
            </a:r>
          </a:p>
          <a:p>
            <a:pPr marR="0" lvl="0" algn="l" defTabSz="914400" rtl="0" eaLnBrk="1" fontAlgn="auto" latinLnBrk="0" hangingPunct="1">
              <a:lnSpc>
                <a:spcPct val="100000"/>
              </a:lnSpc>
              <a:spcBef>
                <a:spcPct val="20000"/>
              </a:spcBef>
              <a:spcAft>
                <a:spcPct val="20000"/>
              </a:spcAft>
              <a:buClrTx/>
              <a:buSzTx/>
              <a:buFont typeface="Arial" pitchFamily="34" charset="0"/>
              <a:buNone/>
              <a:tabLst/>
              <a:defRPr/>
            </a:pPr>
            <a:r>
              <a:rPr kumimoji="0" lang="es-ES_tradnl" sz="18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(mediana del país indicado menos la mediana de España)</a:t>
            </a:r>
          </a:p>
        </p:txBody>
      </p:sp>
      <p:sp>
        <p:nvSpPr>
          <p:cNvPr id="9" name="Text Box 3078"/>
          <p:cNvSpPr txBox="1">
            <a:spLocks noChangeArrowheads="1"/>
          </p:cNvSpPr>
          <p:nvPr/>
        </p:nvSpPr>
        <p:spPr bwMode="auto">
          <a:xfrm>
            <a:off x="467544" y="5517232"/>
            <a:ext cx="889000" cy="304800"/>
          </a:xfrm>
          <a:prstGeom prst="rect">
            <a:avLst/>
          </a:prstGeom>
          <a:solidFill>
            <a:schemeClr val="bg1"/>
          </a:solidFill>
          <a:ln w="9525">
            <a:noFill/>
            <a:miter lim="800000"/>
            <a:headEnd/>
            <a:tailEnd/>
          </a:ln>
          <a:effectLst/>
        </p:spPr>
        <p:txBody>
          <a:bodyPr>
            <a:spAutoFit/>
          </a:bodyPr>
          <a:lstStyle/>
          <a:p>
            <a:pPr algn="ctr">
              <a:spcBef>
                <a:spcPct val="50000"/>
              </a:spcBef>
            </a:pPr>
            <a:r>
              <a:rPr lang="es-ES_tradnl" sz="1400" b="1" dirty="0">
                <a:latin typeface="Verdana" pitchFamily="34" charset="0"/>
              </a:rPr>
              <a:t>Días</a:t>
            </a:r>
            <a:endParaRPr lang="es-ES" sz="1400" b="1" dirty="0">
              <a:latin typeface="Verdana" pitchFamily="34" charset="0"/>
            </a:endParaRPr>
          </a:p>
        </p:txBody>
      </p:sp>
      <p:sp>
        <p:nvSpPr>
          <p:cNvPr id="13"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13F9CA97-033A-45EC-9C7F-E5E802A42E6B}"/>
              </a:ext>
            </a:extLst>
          </p:cNvPr>
          <p:cNvPicPr>
            <a:picLocks noChangeAspect="1"/>
          </p:cNvPicPr>
          <p:nvPr/>
        </p:nvPicPr>
        <p:blipFill>
          <a:blip r:embed="rId2"/>
          <a:stretch>
            <a:fillRect/>
          </a:stretch>
        </p:blipFill>
        <p:spPr>
          <a:xfrm>
            <a:off x="3959999" y="840617"/>
            <a:ext cx="5303089" cy="5508000"/>
          </a:xfrm>
          <a:prstGeom prst="rect">
            <a:avLst/>
          </a:prstGeom>
        </p:spPr>
      </p:pic>
      <p:pic>
        <p:nvPicPr>
          <p:cNvPr id="16" name="Imagen 15">
            <a:extLst>
              <a:ext uri="{FF2B5EF4-FFF2-40B4-BE49-F238E27FC236}">
                <a16:creationId xmlns:a16="http://schemas.microsoft.com/office/drawing/2014/main" id="{4175379F-CEC4-49B8-9D55-0DEB4584BEB0}"/>
              </a:ext>
            </a:extLst>
          </p:cNvPr>
          <p:cNvPicPr>
            <a:picLocks noChangeAspect="1"/>
          </p:cNvPicPr>
          <p:nvPr/>
        </p:nvPicPr>
        <p:blipFill>
          <a:blip r:embed="rId3"/>
          <a:stretch>
            <a:fillRect/>
          </a:stretch>
        </p:blipFill>
        <p:spPr>
          <a:xfrm>
            <a:off x="217051" y="926532"/>
            <a:ext cx="2778561" cy="1676377"/>
          </a:xfrm>
          <a:prstGeom prst="rect">
            <a:avLst/>
          </a:prstGeom>
        </p:spPr>
      </p:pic>
      <p:sp>
        <p:nvSpPr>
          <p:cNvPr id="2" name="Title 1"/>
          <p:cNvSpPr>
            <a:spLocks noGrp="1"/>
          </p:cNvSpPr>
          <p:nvPr>
            <p:ph type="title"/>
          </p:nvPr>
        </p:nvSpPr>
        <p:spPr/>
        <p:txBody>
          <a:bodyPr/>
          <a:lstStyle/>
          <a:p>
            <a:r>
              <a:rPr lang="es-ES_tradnl" dirty="0">
                <a:solidFill>
                  <a:schemeClr val="tx1"/>
                </a:solidFill>
              </a:rPr>
              <a:t>BI: Ranking de España resto países</a:t>
            </a:r>
            <a:endParaRPr lang="es-ES" dirty="0">
              <a:solidFill>
                <a:schemeClr val="tx1"/>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137</a:t>
            </a:fld>
            <a:endParaRPr lang="es-ES"/>
          </a:p>
        </p:txBody>
      </p:sp>
      <p:sp>
        <p:nvSpPr>
          <p:cNvPr id="12" name="Rectangle 33"/>
          <p:cNvSpPr txBox="1">
            <a:spLocks noChangeArrowheads="1"/>
          </p:cNvSpPr>
          <p:nvPr/>
        </p:nvSpPr>
        <p:spPr>
          <a:xfrm>
            <a:off x="320675" y="2786058"/>
            <a:ext cx="2674938" cy="2015936"/>
          </a:xfrm>
          <a:prstGeom prst="rect">
            <a:avLst/>
          </a:prstGeom>
          <a:solidFill>
            <a:srgbClr val="EAEAEA"/>
          </a:solidFill>
          <a:ln/>
        </p:spPr>
        <p:txBody>
          <a:bodyPr vert="horz" wrap="square" lIns="91440" tIns="45720" rIns="91440" bIns="45720" rtlCol="0">
            <a:spAutoFit/>
          </a:bodyPr>
          <a:lstStyle/>
          <a:p>
            <a:pPr marR="0" lvl="0" algn="l" defTabSz="914400" rtl="0" eaLnBrk="1" fontAlgn="auto" latinLnBrk="0" hangingPunct="1">
              <a:lnSpc>
                <a:spcPct val="100000"/>
              </a:lnSpc>
              <a:spcAft>
                <a:spcPts val="600"/>
              </a:spcAft>
              <a:buClrTx/>
              <a:buSzTx/>
              <a:buFont typeface="Arial" pitchFamily="34" charset="0"/>
              <a:buNone/>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Se muestra el </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puesto</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que ocupa </a:t>
            </a:r>
            <a:r>
              <a:rPr kumimoji="0" lang="es-ES_tradnl" sz="20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España</a:t>
            </a: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dentro de cada etapa.</a:t>
            </a:r>
          </a:p>
          <a:p>
            <a:pPr marR="0" lvl="0" algn="l" defTabSz="914400" rtl="0" eaLnBrk="1" fontAlgn="auto" latinLnBrk="0" hangingPunct="1">
              <a:lnSpc>
                <a:spcPct val="100000"/>
              </a:lnSpc>
              <a:spcAft>
                <a:spcPts val="600"/>
              </a:spcAft>
              <a:buClrTx/>
              <a:buSzTx/>
              <a:buFont typeface="Arial" pitchFamily="34" charset="0"/>
              <a:buNone/>
              <a:tabLst/>
              <a:defRPr/>
            </a:pPr>
            <a:r>
              <a:rPr kumimoji="0" lang="es-ES_tradnl"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El número 1 es el país que menos tarda en esa etapa.</a:t>
            </a:r>
            <a:endParaRPr kumimoji="0" lang="es-ES"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p:txBody>
      </p:sp>
      <p:sp>
        <p:nvSpPr>
          <p:cNvPr id="14" name="Rectangle 34"/>
          <p:cNvSpPr>
            <a:spLocks noChangeArrowheads="1"/>
          </p:cNvSpPr>
          <p:nvPr/>
        </p:nvSpPr>
        <p:spPr bwMode="auto">
          <a:xfrm>
            <a:off x="2843968" y="1196752"/>
            <a:ext cx="1440000" cy="252000"/>
          </a:xfrm>
          <a:prstGeom prst="rect">
            <a:avLst/>
          </a:prstGeom>
          <a:solidFill>
            <a:srgbClr val="FFCC00"/>
          </a:solidFill>
          <a:ln w="9525">
            <a:noFill/>
            <a:miter lim="800000"/>
            <a:headEnd/>
            <a:tailEnd/>
          </a:ln>
          <a:effectLst/>
        </p:spPr>
        <p:txBody>
          <a:bodyPr wrap="none" anchor="ctr"/>
          <a:lstStyle/>
          <a:p>
            <a:pPr algn="ctr"/>
            <a:r>
              <a:rPr lang="es-ES_tradnl" sz="1200" b="1">
                <a:latin typeface="Verdana" pitchFamily="34" charset="0"/>
              </a:rPr>
              <a:t>Resto de países</a:t>
            </a:r>
            <a:endParaRPr lang="es-ES" sz="1200" b="1">
              <a:latin typeface="Verdana" pitchFamily="34" charset="0"/>
            </a:endParaRPr>
          </a:p>
        </p:txBody>
      </p:sp>
      <p:sp>
        <p:nvSpPr>
          <p:cNvPr id="15" name="Rectangle 35"/>
          <p:cNvSpPr>
            <a:spLocks noChangeArrowheads="1"/>
          </p:cNvSpPr>
          <p:nvPr/>
        </p:nvSpPr>
        <p:spPr bwMode="auto">
          <a:xfrm>
            <a:off x="2843968" y="1556792"/>
            <a:ext cx="1440000" cy="288000"/>
          </a:xfrm>
          <a:prstGeom prst="rect">
            <a:avLst/>
          </a:prstGeom>
          <a:solidFill>
            <a:srgbClr val="FF0000"/>
          </a:solidFill>
          <a:ln w="9525">
            <a:noFill/>
            <a:miter lim="800000"/>
            <a:headEnd/>
            <a:tailEnd/>
          </a:ln>
          <a:effectLst/>
        </p:spPr>
        <p:txBody>
          <a:bodyPr wrap="none" anchor="ctr"/>
          <a:lstStyle/>
          <a:p>
            <a:pPr algn="ctr"/>
            <a:r>
              <a:rPr lang="es-ES_tradnl" sz="1200" b="1">
                <a:solidFill>
                  <a:schemeClr val="bg1"/>
                </a:solidFill>
                <a:latin typeface="Verdana" pitchFamily="34" charset="0"/>
              </a:rPr>
              <a:t>España</a:t>
            </a:r>
            <a:endParaRPr lang="es-ES" sz="1200" b="1">
              <a:solidFill>
                <a:schemeClr val="bg1"/>
              </a:solidFill>
              <a:latin typeface="Verdana" pitchFamily="34" charset="0"/>
            </a:endParaRPr>
          </a:p>
        </p:txBody>
      </p:sp>
      <p:sp>
        <p:nvSpPr>
          <p:cNvPr id="11"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8B731E64-6ED1-7057-B32F-F0D2923B3C86}"/>
              </a:ext>
            </a:extLst>
          </p:cNvPr>
          <p:cNvPicPr>
            <a:picLocks noChangeAspect="1"/>
          </p:cNvPicPr>
          <p:nvPr/>
        </p:nvPicPr>
        <p:blipFill>
          <a:blip r:embed="rId2"/>
          <a:stretch>
            <a:fillRect/>
          </a:stretch>
        </p:blipFill>
        <p:spPr>
          <a:xfrm>
            <a:off x="4538719" y="3089958"/>
            <a:ext cx="4389500" cy="2828789"/>
          </a:xfrm>
          <a:prstGeom prst="rect">
            <a:avLst/>
          </a:prstGeom>
        </p:spPr>
      </p:pic>
      <p:pic>
        <p:nvPicPr>
          <p:cNvPr id="7" name="Imagen 6">
            <a:extLst>
              <a:ext uri="{FF2B5EF4-FFF2-40B4-BE49-F238E27FC236}">
                <a16:creationId xmlns:a16="http://schemas.microsoft.com/office/drawing/2014/main" id="{045D691E-15E9-D701-7353-EF28CF6A53CD}"/>
              </a:ext>
            </a:extLst>
          </p:cNvPr>
          <p:cNvPicPr>
            <a:picLocks noChangeAspect="1"/>
          </p:cNvPicPr>
          <p:nvPr/>
        </p:nvPicPr>
        <p:blipFill>
          <a:blip r:embed="rId3"/>
          <a:stretch>
            <a:fillRect/>
          </a:stretch>
        </p:blipFill>
        <p:spPr>
          <a:xfrm>
            <a:off x="89274" y="3089960"/>
            <a:ext cx="4451171" cy="2870154"/>
          </a:xfrm>
          <a:prstGeom prst="rect">
            <a:avLst/>
          </a:prstGeom>
        </p:spPr>
      </p:pic>
      <p:sp>
        <p:nvSpPr>
          <p:cNvPr id="2" name="Title 1"/>
          <p:cNvSpPr>
            <a:spLocks noGrp="1"/>
          </p:cNvSpPr>
          <p:nvPr>
            <p:ph type="title"/>
          </p:nvPr>
        </p:nvSpPr>
        <p:spPr/>
        <p:txBody>
          <a:bodyPr>
            <a:normAutofit/>
          </a:bodyPr>
          <a:lstStyle/>
          <a:p>
            <a:r>
              <a:rPr lang="es-ES_tradnl" dirty="0">
                <a:solidFill>
                  <a:schemeClr val="tx1"/>
                </a:solidFill>
              </a:rPr>
              <a:t>BI: Evolución comparación internacional</a:t>
            </a:r>
            <a:endParaRPr lang="es-ES" dirty="0">
              <a:solidFill>
                <a:schemeClr val="tx1"/>
              </a:solidFill>
            </a:endParaRPr>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138</a:t>
            </a:fld>
            <a:endParaRPr lang="es-ES"/>
          </a:p>
        </p:txBody>
      </p:sp>
      <p:sp>
        <p:nvSpPr>
          <p:cNvPr id="17" name="Rectangle 33">
            <a:extLst>
              <a:ext uri="{FF2B5EF4-FFF2-40B4-BE49-F238E27FC236}">
                <a16:creationId xmlns:a16="http://schemas.microsoft.com/office/drawing/2014/main" id="{A3C87E06-DEDA-40CA-8DC6-171A9151C493}"/>
              </a:ext>
            </a:extLst>
          </p:cNvPr>
          <p:cNvSpPr txBox="1">
            <a:spLocks noChangeArrowheads="1"/>
          </p:cNvSpPr>
          <p:nvPr/>
        </p:nvSpPr>
        <p:spPr>
          <a:xfrm>
            <a:off x="251520" y="980728"/>
            <a:ext cx="8424936" cy="1015663"/>
          </a:xfrm>
          <a:prstGeom prst="rect">
            <a:avLst/>
          </a:prstGeom>
          <a:solidFill>
            <a:srgbClr val="EAEAEA"/>
          </a:solidFill>
          <a:ln/>
        </p:spPr>
        <p:txBody>
          <a:bodyPr vert="horz" wrap="square" lIns="91440" tIns="45720" rIns="91440" bIns="45720" rtlCol="0">
            <a:spAutoFit/>
          </a:bodyPr>
          <a:lstStyle/>
          <a:p>
            <a:pPr marR="0" lvl="0" algn="l" defTabSz="914400" rtl="0" eaLnBrk="1" fontAlgn="auto" latinLnBrk="0" hangingPunct="1">
              <a:lnSpc>
                <a:spcPct val="100000"/>
              </a:lnSpc>
              <a:spcAft>
                <a:spcPts val="600"/>
              </a:spcAft>
              <a:buClrTx/>
              <a:buSzTx/>
              <a:buFont typeface="Arial" pitchFamily="34" charset="0"/>
              <a:buNone/>
              <a:tabLst/>
              <a:defRPr/>
            </a:pPr>
            <a:r>
              <a:rPr lang="es-ES_tradnl" sz="2000" dirty="0">
                <a:latin typeface="Tahoma" pitchFamily="34" charset="0"/>
                <a:ea typeface="Tahoma" pitchFamily="34" charset="0"/>
                <a:cs typeface="Tahoma" pitchFamily="34" charset="0"/>
              </a:rPr>
              <a:t>La </a:t>
            </a:r>
            <a:r>
              <a:rPr lang="es-ES_tradnl" sz="2000" b="1" dirty="0">
                <a:latin typeface="Tahoma" pitchFamily="34" charset="0"/>
                <a:ea typeface="Tahoma" pitchFamily="34" charset="0"/>
                <a:cs typeface="Tahoma" pitchFamily="34" charset="0"/>
              </a:rPr>
              <a:t>situación</a:t>
            </a:r>
            <a:r>
              <a:rPr lang="es-ES_tradnl" sz="2000" dirty="0">
                <a:latin typeface="Tahoma" pitchFamily="34" charset="0"/>
                <a:ea typeface="Tahoma" pitchFamily="34" charset="0"/>
                <a:cs typeface="Tahoma" pitchFamily="34" charset="0"/>
              </a:rPr>
              <a:t> ha </a:t>
            </a:r>
            <a:r>
              <a:rPr lang="es-ES_tradnl" sz="2000" b="1" dirty="0">
                <a:latin typeface="Tahoma" pitchFamily="34" charset="0"/>
                <a:ea typeface="Tahoma" pitchFamily="34" charset="0"/>
                <a:cs typeface="Tahoma" pitchFamily="34" charset="0"/>
              </a:rPr>
              <a:t>mejorado</a:t>
            </a:r>
            <a:r>
              <a:rPr lang="es-ES_tradnl" sz="2000" dirty="0">
                <a:latin typeface="Tahoma" pitchFamily="34" charset="0"/>
                <a:ea typeface="Tahoma" pitchFamily="34" charset="0"/>
                <a:cs typeface="Tahoma" pitchFamily="34" charset="0"/>
              </a:rPr>
              <a:t>, así en el periodo 2004-2010 </a:t>
            </a:r>
            <a:r>
              <a:rPr lang="es-ES_tradnl" sz="2000" b="1" dirty="0">
                <a:latin typeface="Tahoma" pitchFamily="34" charset="0"/>
                <a:ea typeface="Tahoma" pitchFamily="34" charset="0"/>
                <a:cs typeface="Tahoma" pitchFamily="34" charset="0"/>
              </a:rPr>
              <a:t>dieciséis</a:t>
            </a:r>
            <a:r>
              <a:rPr lang="es-ES_tradnl" sz="2000" dirty="0">
                <a:latin typeface="Tahoma" pitchFamily="34" charset="0"/>
                <a:ea typeface="Tahoma" pitchFamily="34" charset="0"/>
                <a:cs typeface="Tahoma" pitchFamily="34" charset="0"/>
              </a:rPr>
              <a:t> países comenzaban antes un ensayo que España, mientras que en el periodo 2011-2021 el número de países se ha reducido a </a:t>
            </a:r>
            <a:r>
              <a:rPr lang="es-ES_tradnl" sz="2000" b="1" dirty="0">
                <a:latin typeface="Tahoma" pitchFamily="34" charset="0"/>
                <a:ea typeface="Tahoma" pitchFamily="34" charset="0"/>
                <a:cs typeface="Tahoma" pitchFamily="34" charset="0"/>
              </a:rPr>
              <a:t>siete</a:t>
            </a:r>
            <a:r>
              <a:rPr lang="es-ES_tradnl" sz="2000" dirty="0">
                <a:latin typeface="Tahoma" pitchFamily="34" charset="0"/>
                <a:ea typeface="Tahoma" pitchFamily="34" charset="0"/>
                <a:cs typeface="Tahoma" pitchFamily="34" charset="0"/>
              </a:rPr>
              <a:t>.</a:t>
            </a:r>
            <a:endParaRPr kumimoji="0" lang="es-ES" sz="20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p:txBody>
      </p:sp>
      <p:sp>
        <p:nvSpPr>
          <p:cNvPr id="18" name="Rectangle 9">
            <a:extLst>
              <a:ext uri="{FF2B5EF4-FFF2-40B4-BE49-F238E27FC236}">
                <a16:creationId xmlns:a16="http://schemas.microsoft.com/office/drawing/2014/main" id="{1180E10F-ABE6-44C6-B766-E00016014EF5}"/>
              </a:ext>
            </a:extLst>
          </p:cNvPr>
          <p:cNvSpPr/>
          <p:nvPr/>
        </p:nvSpPr>
        <p:spPr>
          <a:xfrm>
            <a:off x="3275856" y="2175247"/>
            <a:ext cx="2253246" cy="461665"/>
          </a:xfrm>
          <a:prstGeom prst="rect">
            <a:avLst/>
          </a:prstGeom>
        </p:spPr>
        <p:txBody>
          <a:bodyPr wrap="none">
            <a:spAutoFit/>
          </a:bodyPr>
          <a:lstStyle/>
          <a:p>
            <a:pPr marL="342900" lvl="0" indent="-342900">
              <a:spcBef>
                <a:spcPct val="20000"/>
              </a:spcBef>
              <a:spcAft>
                <a:spcPct val="20000"/>
              </a:spcAft>
              <a:defRPr/>
            </a:pPr>
            <a:r>
              <a:rPr lang="es-ES" sz="2400" dirty="0">
                <a:latin typeface="Tahoma" pitchFamily="34" charset="0"/>
                <a:ea typeface="Tahoma" pitchFamily="34" charset="0"/>
                <a:cs typeface="Tahoma" pitchFamily="34" charset="0"/>
              </a:rPr>
              <a:t>Etapa </a:t>
            </a:r>
            <a:r>
              <a:rPr lang="es-ES" sz="2400" i="1" dirty="0" err="1">
                <a:latin typeface="Tahoma" pitchFamily="34" charset="0"/>
                <a:ea typeface="Tahoma" pitchFamily="34" charset="0"/>
                <a:cs typeface="Tahoma" pitchFamily="34" charset="0"/>
              </a:rPr>
              <a:t>Initiation</a:t>
            </a:r>
            <a:endParaRPr lang="es-ES_tradnl" sz="2400" i="1" dirty="0">
              <a:latin typeface="Tahoma" pitchFamily="34" charset="0"/>
              <a:ea typeface="Tahoma" pitchFamily="34" charset="0"/>
              <a:cs typeface="Tahoma" pitchFamily="34" charset="0"/>
            </a:endParaRPr>
          </a:p>
        </p:txBody>
      </p:sp>
      <p:sp>
        <p:nvSpPr>
          <p:cNvPr id="19" name="TextBox 10">
            <a:extLst>
              <a:ext uri="{FF2B5EF4-FFF2-40B4-BE49-F238E27FC236}">
                <a16:creationId xmlns:a16="http://schemas.microsoft.com/office/drawing/2014/main" id="{D767323A-11DB-41B2-9F17-EFA03EA6DA3F}"/>
              </a:ext>
            </a:extLst>
          </p:cNvPr>
          <p:cNvSpPr txBox="1"/>
          <p:nvPr/>
        </p:nvSpPr>
        <p:spPr>
          <a:xfrm>
            <a:off x="1403648" y="2586100"/>
            <a:ext cx="1872208" cy="461665"/>
          </a:xfrm>
          <a:prstGeom prst="rect">
            <a:avLst/>
          </a:prstGeom>
          <a:noFill/>
        </p:spPr>
        <p:txBody>
          <a:bodyPr wrap="square" rtlCol="0">
            <a:spAutoFit/>
          </a:bodyPr>
          <a:lstStyle/>
          <a:p>
            <a:pPr algn="ctr"/>
            <a:r>
              <a:rPr lang="es-ES_tradnl" sz="2400" dirty="0">
                <a:solidFill>
                  <a:schemeClr val="bg1">
                    <a:lumMod val="50000"/>
                  </a:schemeClr>
                </a:solidFill>
                <a:latin typeface="Tahoma" pitchFamily="34" charset="0"/>
                <a:ea typeface="Tahoma" pitchFamily="34" charset="0"/>
                <a:cs typeface="Tahoma" pitchFamily="34" charset="0"/>
              </a:rPr>
              <a:t>2004-2010</a:t>
            </a:r>
            <a:endParaRPr lang="es-ES" sz="2400" dirty="0">
              <a:solidFill>
                <a:schemeClr val="bg1">
                  <a:lumMod val="50000"/>
                </a:schemeClr>
              </a:solidFill>
              <a:latin typeface="Tahoma" pitchFamily="34" charset="0"/>
              <a:ea typeface="Tahoma" pitchFamily="34" charset="0"/>
              <a:cs typeface="Tahoma" pitchFamily="34" charset="0"/>
            </a:endParaRPr>
          </a:p>
        </p:txBody>
      </p:sp>
      <p:sp>
        <p:nvSpPr>
          <p:cNvPr id="20" name="TextBox 11">
            <a:extLst>
              <a:ext uri="{FF2B5EF4-FFF2-40B4-BE49-F238E27FC236}">
                <a16:creationId xmlns:a16="http://schemas.microsoft.com/office/drawing/2014/main" id="{101E0446-F2F4-4F6F-87B7-8960410AF1BD}"/>
              </a:ext>
            </a:extLst>
          </p:cNvPr>
          <p:cNvSpPr txBox="1"/>
          <p:nvPr/>
        </p:nvSpPr>
        <p:spPr>
          <a:xfrm>
            <a:off x="5724128" y="2586100"/>
            <a:ext cx="1872208" cy="461665"/>
          </a:xfrm>
          <a:prstGeom prst="rect">
            <a:avLst/>
          </a:prstGeom>
          <a:noFill/>
        </p:spPr>
        <p:txBody>
          <a:bodyPr wrap="square" rtlCol="0">
            <a:spAutoFit/>
          </a:bodyPr>
          <a:lstStyle/>
          <a:p>
            <a:pPr algn="ctr"/>
            <a:r>
              <a:rPr lang="es-ES_tradnl" sz="2400" dirty="0">
                <a:solidFill>
                  <a:schemeClr val="bg1">
                    <a:lumMod val="50000"/>
                  </a:schemeClr>
                </a:solidFill>
                <a:latin typeface="Tahoma" pitchFamily="34" charset="0"/>
                <a:ea typeface="Tahoma" pitchFamily="34" charset="0"/>
                <a:cs typeface="Tahoma" pitchFamily="34" charset="0"/>
              </a:rPr>
              <a:t>2011-2021</a:t>
            </a:r>
            <a:endParaRPr lang="es-ES" sz="2400" dirty="0">
              <a:solidFill>
                <a:schemeClr val="bg1">
                  <a:lumMod val="50000"/>
                </a:schemeClr>
              </a:solidFill>
              <a:latin typeface="Tahoma" pitchFamily="34" charset="0"/>
              <a:ea typeface="Tahoma" pitchFamily="34" charset="0"/>
              <a:cs typeface="Tahoma" pitchFamily="34" charset="0"/>
            </a:endParaRPr>
          </a:p>
        </p:txBody>
      </p:sp>
      <p:sp>
        <p:nvSpPr>
          <p:cNvPr id="21" name="Text Box 3078">
            <a:extLst>
              <a:ext uri="{FF2B5EF4-FFF2-40B4-BE49-F238E27FC236}">
                <a16:creationId xmlns:a16="http://schemas.microsoft.com/office/drawing/2014/main" id="{531086F5-F919-4AB3-A70D-D6F7A9727834}"/>
              </a:ext>
            </a:extLst>
          </p:cNvPr>
          <p:cNvSpPr txBox="1">
            <a:spLocks noChangeArrowheads="1"/>
          </p:cNvSpPr>
          <p:nvPr/>
        </p:nvSpPr>
        <p:spPr bwMode="auto">
          <a:xfrm>
            <a:off x="1835696" y="5832884"/>
            <a:ext cx="889000" cy="304800"/>
          </a:xfrm>
          <a:prstGeom prst="rect">
            <a:avLst/>
          </a:prstGeom>
          <a:solidFill>
            <a:schemeClr val="bg1"/>
          </a:solidFill>
          <a:ln w="9525">
            <a:noFill/>
            <a:miter lim="800000"/>
            <a:headEnd/>
            <a:tailEnd/>
          </a:ln>
          <a:effectLst/>
        </p:spPr>
        <p:txBody>
          <a:bodyPr>
            <a:spAutoFit/>
          </a:bodyPr>
          <a:lstStyle/>
          <a:p>
            <a:pPr algn="ctr">
              <a:spcBef>
                <a:spcPct val="50000"/>
              </a:spcBef>
            </a:pPr>
            <a:r>
              <a:rPr lang="es-ES_tradnl" sz="1400" b="1" dirty="0">
                <a:latin typeface="Verdana" pitchFamily="34" charset="0"/>
              </a:rPr>
              <a:t>Días</a:t>
            </a:r>
            <a:endParaRPr lang="es-ES" sz="1400" b="1" dirty="0">
              <a:latin typeface="Verdana" pitchFamily="34" charset="0"/>
            </a:endParaRPr>
          </a:p>
        </p:txBody>
      </p:sp>
      <p:sp>
        <p:nvSpPr>
          <p:cNvPr id="22" name="Text Box 3078">
            <a:extLst>
              <a:ext uri="{FF2B5EF4-FFF2-40B4-BE49-F238E27FC236}">
                <a16:creationId xmlns:a16="http://schemas.microsoft.com/office/drawing/2014/main" id="{2F45E65F-BD2D-484A-B345-A05343C5B1B2}"/>
              </a:ext>
            </a:extLst>
          </p:cNvPr>
          <p:cNvSpPr txBox="1">
            <a:spLocks noChangeArrowheads="1"/>
          </p:cNvSpPr>
          <p:nvPr/>
        </p:nvSpPr>
        <p:spPr bwMode="auto">
          <a:xfrm>
            <a:off x="6203280" y="5832884"/>
            <a:ext cx="889000" cy="304800"/>
          </a:xfrm>
          <a:prstGeom prst="rect">
            <a:avLst/>
          </a:prstGeom>
          <a:solidFill>
            <a:schemeClr val="bg1"/>
          </a:solidFill>
          <a:ln w="9525">
            <a:noFill/>
            <a:miter lim="800000"/>
            <a:headEnd/>
            <a:tailEnd/>
          </a:ln>
          <a:effectLst/>
        </p:spPr>
        <p:txBody>
          <a:bodyPr>
            <a:spAutoFit/>
          </a:bodyPr>
          <a:lstStyle/>
          <a:p>
            <a:pPr algn="ctr">
              <a:spcBef>
                <a:spcPct val="50000"/>
              </a:spcBef>
            </a:pPr>
            <a:r>
              <a:rPr lang="es-ES_tradnl" sz="1400" b="1" dirty="0">
                <a:latin typeface="Verdana" pitchFamily="34" charset="0"/>
              </a:rPr>
              <a:t>Días</a:t>
            </a:r>
            <a:endParaRPr lang="es-ES" sz="1400" b="1" dirty="0">
              <a:latin typeface="Verdana" pitchFamily="34" charset="0"/>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a:extLst>
              <a:ext uri="{FF2B5EF4-FFF2-40B4-BE49-F238E27FC236}">
                <a16:creationId xmlns:a16="http://schemas.microsoft.com/office/drawing/2014/main" id="{CA87A49A-538F-492A-AB98-1517602CF380}"/>
              </a:ext>
            </a:extLst>
          </p:cNvPr>
          <p:cNvPicPr>
            <a:picLocks noChangeAspect="1"/>
          </p:cNvPicPr>
          <p:nvPr/>
        </p:nvPicPr>
        <p:blipFill>
          <a:blip r:embed="rId2"/>
          <a:stretch>
            <a:fillRect/>
          </a:stretch>
        </p:blipFill>
        <p:spPr>
          <a:xfrm>
            <a:off x="279400" y="1654175"/>
            <a:ext cx="2566638" cy="1548518"/>
          </a:xfrm>
          <a:prstGeom prst="rect">
            <a:avLst/>
          </a:prstGeom>
        </p:spPr>
      </p:pic>
      <p:sp>
        <p:nvSpPr>
          <p:cNvPr id="5" name="Slide Number Placeholder 4"/>
          <p:cNvSpPr>
            <a:spLocks noGrp="1"/>
          </p:cNvSpPr>
          <p:nvPr>
            <p:ph type="sldNum" sz="quarter" idx="12"/>
          </p:nvPr>
        </p:nvSpPr>
        <p:spPr/>
        <p:txBody>
          <a:bodyPr/>
          <a:lstStyle/>
          <a:p>
            <a:fld id="{419BED6A-9DA2-43AC-BC7D-13EADAE94253}" type="slidenum">
              <a:rPr lang="es-ES" smtClean="0"/>
              <a:pPr/>
              <a:t>139</a:t>
            </a:fld>
            <a:endParaRPr lang="es-ES"/>
          </a:p>
        </p:txBody>
      </p:sp>
      <p:sp>
        <p:nvSpPr>
          <p:cNvPr id="6" name="Title 1"/>
          <p:cNvSpPr>
            <a:spLocks noGrp="1"/>
          </p:cNvSpPr>
          <p:nvPr>
            <p:ph type="title"/>
          </p:nvPr>
        </p:nvSpPr>
        <p:spPr>
          <a:xfrm>
            <a:off x="71406" y="228600"/>
            <a:ext cx="7750628" cy="533400"/>
          </a:xfrm>
        </p:spPr>
        <p:txBody>
          <a:bodyPr/>
          <a:lstStyle/>
          <a:p>
            <a:r>
              <a:rPr lang="es-ES_tradnl" sz="2300" dirty="0">
                <a:solidFill>
                  <a:schemeClr val="tx1"/>
                </a:solidFill>
              </a:rPr>
              <a:t>BI: Comparación tiempos España resto países. </a:t>
            </a:r>
            <a:r>
              <a:rPr lang="es-ES_tradnl" sz="2300" b="1" dirty="0">
                <a:solidFill>
                  <a:schemeClr val="tx1"/>
                </a:solidFill>
              </a:rPr>
              <a:t>Oncología</a:t>
            </a:r>
            <a:endParaRPr lang="es-ES" sz="2300" dirty="0">
              <a:solidFill>
                <a:schemeClr val="tx1"/>
              </a:solidFill>
            </a:endParaRPr>
          </a:p>
        </p:txBody>
      </p:sp>
      <p:sp>
        <p:nvSpPr>
          <p:cNvPr id="8" name="Rectangle 3"/>
          <p:cNvSpPr txBox="1">
            <a:spLocks noChangeArrowheads="1"/>
          </p:cNvSpPr>
          <p:nvPr/>
        </p:nvSpPr>
        <p:spPr bwMode="auto">
          <a:xfrm>
            <a:off x="342900" y="914400"/>
            <a:ext cx="2501900" cy="46166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30000"/>
              </a:spcBef>
              <a:spcAft>
                <a:spcPct val="30000"/>
              </a:spcAft>
              <a:buClrTx/>
              <a:buSzPct val="75000"/>
              <a:buFont typeface="Wingdings" pitchFamily="2" charset="2"/>
              <a:buNone/>
              <a:tabLst/>
              <a:defRPr/>
            </a:pPr>
            <a:r>
              <a:rPr kumimoji="0" lang="es-ES" sz="2400" b="0" i="0" u="none" strike="noStrike" kern="0" cap="none" spc="0" normalizeH="0" baseline="0" noProof="0" dirty="0">
                <a:ln>
                  <a:noFill/>
                </a:ln>
                <a:solidFill>
                  <a:srgbClr val="2D2323"/>
                </a:solidFill>
                <a:effectLst/>
                <a:uLnTx/>
                <a:uFillTx/>
                <a:latin typeface="Tahoma" pitchFamily="34" charset="0"/>
                <a:cs typeface="Tahoma" pitchFamily="34" charset="0"/>
              </a:rPr>
              <a:t>Etapa </a:t>
            </a:r>
            <a:r>
              <a:rPr kumimoji="0" lang="es-ES" sz="2400" b="0" i="1" u="none" strike="noStrike" kern="0" cap="none" spc="0" normalizeH="0" baseline="0" noProof="0" dirty="0" err="1">
                <a:ln>
                  <a:noFill/>
                </a:ln>
                <a:solidFill>
                  <a:srgbClr val="2D2323"/>
                </a:solidFill>
                <a:effectLst/>
                <a:uLnTx/>
                <a:uFillTx/>
                <a:latin typeface="Tahoma" pitchFamily="34" charset="0"/>
                <a:cs typeface="Tahoma" pitchFamily="34" charset="0"/>
              </a:rPr>
              <a:t>Initiation</a:t>
            </a:r>
            <a:endParaRPr kumimoji="0" lang="es-ES_tradnl" sz="2400" b="0" i="1" u="none" strike="noStrike" kern="0" cap="none" spc="0" normalizeH="0" baseline="0" noProof="0" dirty="0">
              <a:ln>
                <a:noFill/>
              </a:ln>
              <a:solidFill>
                <a:srgbClr val="2D2323"/>
              </a:solidFill>
              <a:effectLst/>
              <a:uLnTx/>
              <a:uFillTx/>
              <a:latin typeface="Tahoma" pitchFamily="34" charset="0"/>
              <a:cs typeface="Tahoma" pitchFamily="34" charset="0"/>
            </a:endParaRPr>
          </a:p>
        </p:txBody>
      </p:sp>
      <p:sp>
        <p:nvSpPr>
          <p:cNvPr id="10" name="Text Box 5"/>
          <p:cNvSpPr txBox="1">
            <a:spLocks noChangeArrowheads="1"/>
          </p:cNvSpPr>
          <p:nvPr/>
        </p:nvSpPr>
        <p:spPr bwMode="auto">
          <a:xfrm>
            <a:off x="908050" y="5854700"/>
            <a:ext cx="1968500" cy="304800"/>
          </a:xfrm>
          <a:prstGeom prst="rect">
            <a:avLst/>
          </a:prstGeom>
          <a:noFill/>
          <a:ln w="9525">
            <a:noFill/>
            <a:miter lim="800000"/>
            <a:headEnd/>
            <a:tailEnd/>
          </a:ln>
          <a:effectLst/>
        </p:spPr>
        <p:txBody>
          <a:bodyPr>
            <a:spAutoFit/>
          </a:bodyPr>
          <a:lstStyle/>
          <a:p>
            <a:pPr algn="r">
              <a:spcBef>
                <a:spcPct val="50000"/>
              </a:spcBef>
            </a:pPr>
            <a:r>
              <a:rPr lang="es-ES_tradnl" sz="1400" i="1">
                <a:latin typeface="Verdana" pitchFamily="34" charset="0"/>
              </a:rPr>
              <a:t>Tiempos en días</a:t>
            </a:r>
            <a:endParaRPr lang="es-ES" sz="1400" i="1">
              <a:latin typeface="Verdana" pitchFamily="34" charset="0"/>
            </a:endParaRPr>
          </a:p>
        </p:txBody>
      </p:sp>
      <p:sp>
        <p:nvSpPr>
          <p:cNvPr id="11" name="Text Box 6"/>
          <p:cNvSpPr txBox="1">
            <a:spLocks noChangeArrowheads="1"/>
          </p:cNvSpPr>
          <p:nvPr/>
        </p:nvSpPr>
        <p:spPr bwMode="auto">
          <a:xfrm>
            <a:off x="361950" y="3554413"/>
            <a:ext cx="2913906" cy="2031325"/>
          </a:xfrm>
          <a:prstGeom prst="rect">
            <a:avLst/>
          </a:prstGeom>
          <a:solidFill>
            <a:srgbClr val="EAEAEA"/>
          </a:solidFill>
          <a:ln w="9525">
            <a:noFill/>
            <a:miter lim="800000"/>
            <a:headEnd/>
            <a:tailEnd/>
          </a:ln>
          <a:effectLst/>
        </p:spPr>
        <p:txBody>
          <a:bodyPr wrap="square">
            <a:spAutoFit/>
          </a:bodyPr>
          <a:lstStyle/>
          <a:p>
            <a:pPr>
              <a:lnSpc>
                <a:spcPct val="105000"/>
              </a:lnSpc>
              <a:spcBef>
                <a:spcPct val="50000"/>
              </a:spcBef>
            </a:pPr>
            <a:r>
              <a:rPr lang="es-ES_tradnl" sz="2000" dirty="0">
                <a:latin typeface="Tahoma" pitchFamily="34" charset="0"/>
              </a:rPr>
              <a:t>De los 26 países considerados, en </a:t>
            </a:r>
            <a:r>
              <a:rPr lang="es-ES_tradnl" sz="2000" b="1" dirty="0">
                <a:latin typeface="Tahoma" pitchFamily="34" charset="0"/>
              </a:rPr>
              <a:t>cuatro</a:t>
            </a:r>
            <a:r>
              <a:rPr lang="es-ES_tradnl" sz="2000" dirty="0">
                <a:latin typeface="Tahoma" pitchFamily="34" charset="0"/>
              </a:rPr>
              <a:t> se </a:t>
            </a:r>
            <a:r>
              <a:rPr lang="es-ES_tradnl" sz="2000" b="1" dirty="0">
                <a:latin typeface="Tahoma" pitchFamily="34" charset="0"/>
              </a:rPr>
              <a:t>tarda menos</a:t>
            </a:r>
            <a:r>
              <a:rPr lang="es-ES_tradnl" sz="2000" dirty="0">
                <a:latin typeface="Tahoma" pitchFamily="34" charset="0"/>
              </a:rPr>
              <a:t> en comenzar un ensayo en </a:t>
            </a:r>
            <a:r>
              <a:rPr lang="es-ES_tradnl" sz="2000" b="1" dirty="0">
                <a:latin typeface="Tahoma" pitchFamily="34" charset="0"/>
              </a:rPr>
              <a:t>Oncología</a:t>
            </a:r>
            <a:r>
              <a:rPr lang="es-ES_tradnl" sz="2000" dirty="0">
                <a:latin typeface="Tahoma" pitchFamily="34" charset="0"/>
              </a:rPr>
              <a:t> que en España.</a:t>
            </a:r>
            <a:endParaRPr lang="es-ES" sz="2000" dirty="0">
              <a:latin typeface="Tahoma" pitchFamily="34" charset="0"/>
            </a:endParaRPr>
          </a:p>
        </p:txBody>
      </p:sp>
      <p:sp>
        <p:nvSpPr>
          <p:cNvPr id="12"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aphicFrame>
        <p:nvGraphicFramePr>
          <p:cNvPr id="3" name="Tabla 2">
            <a:extLst>
              <a:ext uri="{FF2B5EF4-FFF2-40B4-BE49-F238E27FC236}">
                <a16:creationId xmlns:a16="http://schemas.microsoft.com/office/drawing/2014/main" id="{39727931-1C8D-41D0-A6C8-7DB956829CD6}"/>
              </a:ext>
            </a:extLst>
          </p:cNvPr>
          <p:cNvGraphicFramePr>
            <a:graphicFrameLocks noGrp="1"/>
          </p:cNvGraphicFramePr>
          <p:nvPr>
            <p:extLst>
              <p:ext uri="{D42A27DB-BD31-4B8C-83A1-F6EECF244321}">
                <p14:modId xmlns:p14="http://schemas.microsoft.com/office/powerpoint/2010/main" val="2387677491"/>
              </p:ext>
            </p:extLst>
          </p:nvPr>
        </p:nvGraphicFramePr>
        <p:xfrm>
          <a:off x="3780000" y="864000"/>
          <a:ext cx="4896457" cy="5280106"/>
        </p:xfrm>
        <a:graphic>
          <a:graphicData uri="http://schemas.openxmlformats.org/drawingml/2006/table">
            <a:tbl>
              <a:tblPr/>
              <a:tblGrid>
                <a:gridCol w="1326508">
                  <a:extLst>
                    <a:ext uri="{9D8B030D-6E8A-4147-A177-3AD203B41FA5}">
                      <a16:colId xmlns:a16="http://schemas.microsoft.com/office/drawing/2014/main" val="254940870"/>
                    </a:ext>
                  </a:extLst>
                </a:gridCol>
                <a:gridCol w="784098">
                  <a:extLst>
                    <a:ext uri="{9D8B030D-6E8A-4147-A177-3AD203B41FA5}">
                      <a16:colId xmlns:a16="http://schemas.microsoft.com/office/drawing/2014/main" val="3632459927"/>
                    </a:ext>
                  </a:extLst>
                </a:gridCol>
                <a:gridCol w="1042388">
                  <a:extLst>
                    <a:ext uri="{9D8B030D-6E8A-4147-A177-3AD203B41FA5}">
                      <a16:colId xmlns:a16="http://schemas.microsoft.com/office/drawing/2014/main" val="718431535"/>
                    </a:ext>
                  </a:extLst>
                </a:gridCol>
                <a:gridCol w="1133405">
                  <a:extLst>
                    <a:ext uri="{9D8B030D-6E8A-4147-A177-3AD203B41FA5}">
                      <a16:colId xmlns:a16="http://schemas.microsoft.com/office/drawing/2014/main" val="3360080359"/>
                    </a:ext>
                  </a:extLst>
                </a:gridCol>
                <a:gridCol w="610058">
                  <a:extLst>
                    <a:ext uri="{9D8B030D-6E8A-4147-A177-3AD203B41FA5}">
                      <a16:colId xmlns:a16="http://schemas.microsoft.com/office/drawing/2014/main" val="1181501218"/>
                    </a:ext>
                  </a:extLst>
                </a:gridCol>
              </a:tblGrid>
              <a:tr h="510455">
                <a:tc>
                  <a:txBody>
                    <a:bodyPr/>
                    <a:lstStyle/>
                    <a:p>
                      <a:pPr algn="l">
                        <a:lnSpc>
                          <a:spcPct val="107000"/>
                        </a:lnSpc>
                        <a:spcAft>
                          <a:spcPts val="0"/>
                        </a:spcAft>
                      </a:pPr>
                      <a:br>
                        <a:rPr lang="es-ES" sz="1100" dirty="0">
                          <a:effectLst/>
                          <a:latin typeface="Verdana" panose="020B0604030504040204" pitchFamily="34" charset="0"/>
                          <a:ea typeface="Times New Roman" panose="02020603050405020304" pitchFamily="18" charset="0"/>
                          <a:cs typeface="Times New Roman" panose="02020603050405020304" pitchFamily="18" charset="0"/>
                        </a:rPr>
                      </a:br>
                      <a:r>
                        <a:rPr lang="es-ES" sz="1100" b="1"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País</a:t>
                      </a:r>
                      <a:endParaRPr lang="es-ES" sz="105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12858" marR="12858"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Mediana País</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2858" marR="12858"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Mediana España </a:t>
                      </a:r>
                      <a:r>
                        <a:rPr lang="es-ES" sz="110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(mismos EC)</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2858" marR="12858"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Diferencia tiempos</a:t>
                      </a:r>
                      <a:b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b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a:t>
                      </a:r>
                      <a:r>
                        <a:rPr lang="es-ES" sz="110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(País-España)</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2858" marR="12858" marT="0" marB="0" anchor="ctr">
                    <a:lnL>
                      <a:noFill/>
                    </a:lnL>
                    <a:lnR>
                      <a:noFill/>
                    </a:lnR>
                    <a:lnT>
                      <a:noFill/>
                    </a:lnT>
                    <a:lnB w="12700" cap="flat" cmpd="sng" algn="ctr">
                      <a:solidFill>
                        <a:srgbClr val="000000"/>
                      </a:solidFill>
                      <a:prstDash val="solid"/>
                      <a:round/>
                      <a:headEnd type="none" w="med" len="med"/>
                      <a:tailEnd type="none" w="med" len="med"/>
                    </a:lnB>
                  </a:tcPr>
                </a:tc>
                <a:tc>
                  <a:txBody>
                    <a:bodyPr/>
                    <a:lstStyle/>
                    <a:p>
                      <a:pPr algn="r">
                        <a:lnSpc>
                          <a:spcPct val="107000"/>
                        </a:lnSpc>
                        <a:spcAft>
                          <a:spcPts val="0"/>
                        </a:spcAft>
                      </a:pPr>
                      <a:r>
                        <a:rPr lang="es-ES" sz="1100" b="1">
                          <a:solidFill>
                            <a:srgbClr val="000000"/>
                          </a:solidFill>
                          <a:effectLst/>
                          <a:latin typeface="Verdana" panose="020B0604030504040204" pitchFamily="34" charset="0"/>
                          <a:ea typeface="Times New Roman" panose="02020603050405020304" pitchFamily="18" charset="0"/>
                          <a:cs typeface="Arial" panose="020B0604020202020204" pitchFamily="34" charset="0"/>
                        </a:rPr>
                        <a:t>Nº de ECP</a:t>
                      </a:r>
                      <a:endParaRPr lang="es-ES" sz="1050">
                        <a:effectLst/>
                        <a:latin typeface="Verdana" panose="020B0604030504040204" pitchFamily="34" charset="0"/>
                        <a:ea typeface="Times New Roman" panose="02020603050405020304" pitchFamily="18" charset="0"/>
                        <a:cs typeface="Times New Roman" panose="02020603050405020304" pitchFamily="18" charset="0"/>
                      </a:endParaRPr>
                    </a:p>
                  </a:txBody>
                  <a:tcPr marL="12858" marR="12858" marT="0" marB="0" anchor="ctr">
                    <a:lnL>
                      <a:noFill/>
                    </a:lnL>
                    <a:lnR>
                      <a:noFill/>
                    </a:lnR>
                    <a:lnT>
                      <a:noFill/>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9775276"/>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Bélgica</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202</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225</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98</a:t>
                      </a:r>
                    </a:p>
                  </a:txBody>
                  <a:tcPr marL="9525" marR="9525" marT="9525" marB="0" anchor="b">
                    <a:lnL>
                      <a:noFill/>
                    </a:lnL>
                    <a:lnR>
                      <a:noFill/>
                    </a:lnR>
                    <a:lnT w="1270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3858737092"/>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Alemania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206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158</a:t>
                      </a:r>
                    </a:p>
                  </a:txBody>
                  <a:tcPr marL="9525" marR="9525" marT="9525" marB="0" anchor="b">
                    <a:lnL>
                      <a:noFill/>
                    </a:lnL>
                    <a:lnR>
                      <a:noFill/>
                    </a:lnR>
                    <a:lnT>
                      <a:noFill/>
                    </a:lnT>
                    <a:lnB>
                      <a:noFill/>
                    </a:lnB>
                  </a:tcPr>
                </a:tc>
                <a:extLst>
                  <a:ext uri="{0D108BD9-81ED-4DB2-BD59-A6C34878D82A}">
                    <a16:rowId xmlns:a16="http://schemas.microsoft.com/office/drawing/2014/main" val="1869009233"/>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Francia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167</a:t>
                      </a:r>
                    </a:p>
                  </a:txBody>
                  <a:tcPr marL="9525" marR="9525" marT="9525" marB="0" anchor="b">
                    <a:lnL>
                      <a:noFill/>
                    </a:lnL>
                    <a:lnR>
                      <a:noFill/>
                    </a:lnR>
                    <a:lnT>
                      <a:noFill/>
                    </a:lnT>
                    <a:lnB>
                      <a:noFill/>
                    </a:lnB>
                  </a:tcPr>
                </a:tc>
                <a:extLst>
                  <a:ext uri="{0D108BD9-81ED-4DB2-BD59-A6C34878D82A}">
                    <a16:rowId xmlns:a16="http://schemas.microsoft.com/office/drawing/2014/main" val="1295208187"/>
                  </a:ext>
                </a:extLst>
              </a:tr>
              <a:tr h="18299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Italia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217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165</a:t>
                      </a:r>
                    </a:p>
                  </a:txBody>
                  <a:tcPr marL="9525" marR="9525" marT="9525" marB="0" anchor="b">
                    <a:lnL>
                      <a:noFill/>
                    </a:lnL>
                    <a:lnR>
                      <a:noFill/>
                    </a:lnR>
                    <a:lnT>
                      <a:noFill/>
                    </a:lnT>
                    <a:lnB>
                      <a:noFill/>
                    </a:lnB>
                  </a:tcPr>
                </a:tc>
                <a:extLst>
                  <a:ext uri="{0D108BD9-81ED-4DB2-BD59-A6C34878D82A}">
                    <a16:rowId xmlns:a16="http://schemas.microsoft.com/office/drawing/2014/main" val="544430056"/>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Hungría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59</a:t>
                      </a:r>
                    </a:p>
                  </a:txBody>
                  <a:tcPr marL="9525" marR="9525" marT="9525" marB="0" anchor="b">
                    <a:lnL>
                      <a:noFill/>
                    </a:lnL>
                    <a:lnR>
                      <a:noFill/>
                    </a:lnR>
                    <a:lnT>
                      <a:noFill/>
                    </a:lnT>
                    <a:lnB>
                      <a:noFill/>
                    </a:lnB>
                  </a:tcPr>
                </a:tc>
                <a:extLst>
                  <a:ext uri="{0D108BD9-81ED-4DB2-BD59-A6C34878D82A}">
                    <a16:rowId xmlns:a16="http://schemas.microsoft.com/office/drawing/2014/main" val="2791809830"/>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Países Bajos</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252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223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68</a:t>
                      </a:r>
                    </a:p>
                  </a:txBody>
                  <a:tcPr marL="9525" marR="9525" marT="9525" marB="0" anchor="b">
                    <a:lnL>
                      <a:noFill/>
                    </a:lnL>
                    <a:lnR>
                      <a:noFill/>
                    </a:lnR>
                    <a:lnT>
                      <a:noFill/>
                    </a:lnT>
                    <a:lnB>
                      <a:noFill/>
                    </a:lnB>
                  </a:tcPr>
                </a:tc>
                <a:extLst>
                  <a:ext uri="{0D108BD9-81ED-4DB2-BD59-A6C34878D82A}">
                    <a16:rowId xmlns:a16="http://schemas.microsoft.com/office/drawing/2014/main" val="1726577594"/>
                  </a:ext>
                </a:extLst>
              </a:tr>
              <a:tr h="18299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Rumanía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254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220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24</a:t>
                      </a:r>
                    </a:p>
                  </a:txBody>
                  <a:tcPr marL="9525" marR="9525" marT="9525" marB="0" anchor="b">
                    <a:lnL>
                      <a:noFill/>
                    </a:lnL>
                    <a:lnR>
                      <a:noFill/>
                    </a:lnR>
                    <a:lnT>
                      <a:noFill/>
                    </a:lnT>
                    <a:lnB>
                      <a:noFill/>
                    </a:lnB>
                  </a:tcPr>
                </a:tc>
                <a:extLst>
                  <a:ext uri="{0D108BD9-81ED-4DB2-BD59-A6C34878D82A}">
                    <a16:rowId xmlns:a16="http://schemas.microsoft.com/office/drawing/2014/main" val="3864207061"/>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Finlandia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29</a:t>
                      </a:r>
                    </a:p>
                  </a:txBody>
                  <a:tcPr marL="9525" marR="9525" marT="9525" marB="0" anchor="b">
                    <a:lnL>
                      <a:noFill/>
                    </a:lnL>
                    <a:lnR>
                      <a:noFill/>
                    </a:lnR>
                    <a:lnT>
                      <a:noFill/>
                    </a:lnT>
                    <a:lnB>
                      <a:noFill/>
                    </a:lnB>
                  </a:tcPr>
                </a:tc>
                <a:extLst>
                  <a:ext uri="{0D108BD9-81ED-4DB2-BD59-A6C34878D82A}">
                    <a16:rowId xmlns:a16="http://schemas.microsoft.com/office/drawing/2014/main" val="1558458151"/>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República Checa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45</a:t>
                      </a:r>
                    </a:p>
                  </a:txBody>
                  <a:tcPr marL="9525" marR="9525" marT="9525" marB="0" anchor="b">
                    <a:lnL>
                      <a:noFill/>
                    </a:lnL>
                    <a:lnR>
                      <a:noFill/>
                    </a:lnR>
                    <a:lnT>
                      <a:noFill/>
                    </a:lnT>
                    <a:lnB>
                      <a:noFill/>
                    </a:lnB>
                  </a:tcPr>
                </a:tc>
                <a:extLst>
                  <a:ext uri="{0D108BD9-81ED-4DB2-BD59-A6C34878D82A}">
                    <a16:rowId xmlns:a16="http://schemas.microsoft.com/office/drawing/2014/main" val="291542741"/>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Suecia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46</a:t>
                      </a:r>
                    </a:p>
                  </a:txBody>
                  <a:tcPr marL="9525" marR="9525" marT="9525" marB="0" anchor="b">
                    <a:lnL>
                      <a:noFill/>
                    </a:lnL>
                    <a:lnR>
                      <a:noFill/>
                    </a:lnR>
                    <a:lnT>
                      <a:noFill/>
                    </a:lnT>
                    <a:lnB>
                      <a:noFill/>
                    </a:lnB>
                  </a:tcPr>
                </a:tc>
                <a:extLst>
                  <a:ext uri="{0D108BD9-81ED-4DB2-BD59-A6C34878D82A}">
                    <a16:rowId xmlns:a16="http://schemas.microsoft.com/office/drawing/2014/main" val="1387724364"/>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Dinamarca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31</a:t>
                      </a:r>
                    </a:p>
                  </a:txBody>
                  <a:tcPr marL="9525" marR="9525" marT="9525" marB="0" anchor="b">
                    <a:lnL>
                      <a:noFill/>
                    </a:lnL>
                    <a:lnR>
                      <a:noFill/>
                    </a:lnR>
                    <a:lnT>
                      <a:noFill/>
                    </a:lnT>
                    <a:lnB>
                      <a:noFill/>
                    </a:lnB>
                  </a:tcPr>
                </a:tc>
                <a:extLst>
                  <a:ext uri="{0D108BD9-81ED-4DB2-BD59-A6C34878D82A}">
                    <a16:rowId xmlns:a16="http://schemas.microsoft.com/office/drawing/2014/main" val="772608204"/>
                  </a:ext>
                </a:extLst>
              </a:tr>
              <a:tr h="18299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Irlanda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17</a:t>
                      </a:r>
                    </a:p>
                  </a:txBody>
                  <a:tcPr marL="9525" marR="9525" marT="9525" marB="0" anchor="b">
                    <a:lnL>
                      <a:noFill/>
                    </a:lnL>
                    <a:lnR>
                      <a:noFill/>
                    </a:lnR>
                    <a:lnT>
                      <a:noFill/>
                    </a:lnT>
                    <a:lnB>
                      <a:noFill/>
                    </a:lnB>
                  </a:tcPr>
                </a:tc>
                <a:extLst>
                  <a:ext uri="{0D108BD9-81ED-4DB2-BD59-A6C34878D82A}">
                    <a16:rowId xmlns:a16="http://schemas.microsoft.com/office/drawing/2014/main" val="3648756399"/>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Reino Unido</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59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103</a:t>
                      </a:r>
                    </a:p>
                  </a:txBody>
                  <a:tcPr marL="9525" marR="9525" marT="9525" marB="0" anchor="b">
                    <a:lnL>
                      <a:noFill/>
                    </a:lnL>
                    <a:lnR>
                      <a:noFill/>
                    </a:lnR>
                    <a:lnT>
                      <a:noFill/>
                    </a:lnT>
                    <a:lnB>
                      <a:noFill/>
                    </a:lnB>
                  </a:tcPr>
                </a:tc>
                <a:extLst>
                  <a:ext uri="{0D108BD9-81ED-4DB2-BD59-A6C34878D82A}">
                    <a16:rowId xmlns:a16="http://schemas.microsoft.com/office/drawing/2014/main" val="2475118363"/>
                  </a:ext>
                </a:extLst>
              </a:tr>
              <a:tr h="18299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Austria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51</a:t>
                      </a:r>
                    </a:p>
                  </a:txBody>
                  <a:tcPr marL="9525" marR="9525" marT="9525" marB="0" anchor="b">
                    <a:lnL>
                      <a:noFill/>
                    </a:lnL>
                    <a:lnR>
                      <a:noFill/>
                    </a:lnR>
                    <a:lnT>
                      <a:noFill/>
                    </a:lnT>
                    <a:lnB>
                      <a:noFill/>
                    </a:lnB>
                  </a:tcPr>
                </a:tc>
                <a:extLst>
                  <a:ext uri="{0D108BD9-81ED-4DB2-BD59-A6C34878D82A}">
                    <a16:rowId xmlns:a16="http://schemas.microsoft.com/office/drawing/2014/main" val="2439123290"/>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Suiza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27</a:t>
                      </a:r>
                    </a:p>
                  </a:txBody>
                  <a:tcPr marL="9525" marR="9525" marT="9525" marB="0" anchor="b">
                    <a:lnL>
                      <a:noFill/>
                    </a:lnL>
                    <a:lnR>
                      <a:noFill/>
                    </a:lnR>
                    <a:lnT>
                      <a:noFill/>
                    </a:lnT>
                    <a:lnB>
                      <a:noFill/>
                    </a:lnB>
                  </a:tcPr>
                </a:tc>
                <a:extLst>
                  <a:ext uri="{0D108BD9-81ED-4DB2-BD59-A6C34878D82A}">
                    <a16:rowId xmlns:a16="http://schemas.microsoft.com/office/drawing/2014/main" val="3693151463"/>
                  </a:ext>
                </a:extLst>
              </a:tr>
              <a:tr h="18299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Polonia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295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57</a:t>
                      </a:r>
                    </a:p>
                  </a:txBody>
                  <a:tcPr marL="9525" marR="9525" marT="9525" marB="0" anchor="b">
                    <a:lnL>
                      <a:noFill/>
                    </a:lnL>
                    <a:lnR>
                      <a:noFill/>
                    </a:lnR>
                    <a:lnT>
                      <a:noFill/>
                    </a:lnT>
                    <a:lnB>
                      <a:noFill/>
                    </a:lnB>
                  </a:tcPr>
                </a:tc>
                <a:extLst>
                  <a:ext uri="{0D108BD9-81ED-4DB2-BD59-A6C34878D82A}">
                    <a16:rowId xmlns:a16="http://schemas.microsoft.com/office/drawing/2014/main" val="2736223260"/>
                  </a:ext>
                </a:extLst>
              </a:tr>
              <a:tr h="18299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Eslovaquia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269</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a:t>
                      </a:r>
                    </a:p>
                  </a:txBody>
                  <a:tcPr marL="9525" marR="9525" marT="9525" marB="0" anchor="b">
                    <a:lnL>
                      <a:noFill/>
                    </a:lnL>
                    <a:lnR>
                      <a:noFill/>
                    </a:lnR>
                    <a:lnT>
                      <a:noFill/>
                    </a:lnT>
                    <a:lnB>
                      <a:noFill/>
                    </a:lnB>
                  </a:tcPr>
                </a:tc>
                <a:extLst>
                  <a:ext uri="{0D108BD9-81ED-4DB2-BD59-A6C34878D82A}">
                    <a16:rowId xmlns:a16="http://schemas.microsoft.com/office/drawing/2014/main" val="3194603810"/>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Rusia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300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46</a:t>
                      </a:r>
                    </a:p>
                  </a:txBody>
                  <a:tcPr marL="9525" marR="9525" marT="9525" marB="0" anchor="b">
                    <a:lnL>
                      <a:noFill/>
                    </a:lnL>
                    <a:lnR>
                      <a:noFill/>
                    </a:lnR>
                    <a:lnT>
                      <a:noFill/>
                    </a:lnT>
                    <a:lnB>
                      <a:noFill/>
                    </a:lnB>
                  </a:tcPr>
                </a:tc>
                <a:extLst>
                  <a:ext uri="{0D108BD9-81ED-4DB2-BD59-A6C34878D82A}">
                    <a16:rowId xmlns:a16="http://schemas.microsoft.com/office/drawing/2014/main" val="1779912516"/>
                  </a:ext>
                </a:extLst>
              </a:tr>
              <a:tr h="18299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Ucrania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306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84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extLst>
                  <a:ext uri="{0D108BD9-81ED-4DB2-BD59-A6C34878D82A}">
                    <a16:rowId xmlns:a16="http://schemas.microsoft.com/office/drawing/2014/main" val="1190788965"/>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Turquía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327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25</a:t>
                      </a:r>
                    </a:p>
                  </a:txBody>
                  <a:tcPr marL="9525" marR="9525" marT="9525" marB="0" anchor="b">
                    <a:lnL>
                      <a:noFill/>
                    </a:lnL>
                    <a:lnR>
                      <a:noFill/>
                    </a:lnR>
                    <a:lnT>
                      <a:noFill/>
                    </a:lnT>
                    <a:lnB>
                      <a:noFill/>
                    </a:lnB>
                  </a:tcPr>
                </a:tc>
                <a:extLst>
                  <a:ext uri="{0D108BD9-81ED-4DB2-BD59-A6C34878D82A}">
                    <a16:rowId xmlns:a16="http://schemas.microsoft.com/office/drawing/2014/main" val="936878549"/>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Portugal</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27</a:t>
                      </a:r>
                    </a:p>
                  </a:txBody>
                  <a:tcPr marL="9525" marR="9525" marT="9525" marB="0" anchor="b">
                    <a:lnL>
                      <a:noFill/>
                    </a:lnL>
                    <a:lnR>
                      <a:noFill/>
                    </a:lnR>
                    <a:lnT>
                      <a:noFill/>
                    </a:lnT>
                    <a:lnB>
                      <a:noFill/>
                    </a:lnB>
                  </a:tcPr>
                </a:tc>
                <a:extLst>
                  <a:ext uri="{0D108BD9-81ED-4DB2-BD59-A6C34878D82A}">
                    <a16:rowId xmlns:a16="http://schemas.microsoft.com/office/drawing/2014/main" val="1700960539"/>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Noruega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328</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extLst>
                  <a:ext uri="{0D108BD9-81ED-4DB2-BD59-A6C34878D82A}">
                    <a16:rowId xmlns:a16="http://schemas.microsoft.com/office/drawing/2014/main" val="2984573941"/>
                  </a:ext>
                </a:extLst>
              </a:tr>
              <a:tr h="182993">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Lituania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333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213</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120</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a:t>
                      </a:r>
                    </a:p>
                  </a:txBody>
                  <a:tcPr marL="9525" marR="9525" marT="9525" marB="0" anchor="b">
                    <a:lnL>
                      <a:noFill/>
                    </a:lnL>
                    <a:lnR>
                      <a:noFill/>
                    </a:lnR>
                    <a:lnT>
                      <a:noFill/>
                    </a:lnT>
                    <a:lnB>
                      <a:noFill/>
                    </a:lnB>
                  </a:tcPr>
                </a:tc>
                <a:extLst>
                  <a:ext uri="{0D108BD9-81ED-4DB2-BD59-A6C34878D82A}">
                    <a16:rowId xmlns:a16="http://schemas.microsoft.com/office/drawing/2014/main" val="1104729384"/>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Croacia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311</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extLst>
                  <a:ext uri="{0D108BD9-81ED-4DB2-BD59-A6C34878D82A}">
                    <a16:rowId xmlns:a16="http://schemas.microsoft.com/office/drawing/2014/main" val="3907778084"/>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Grecia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357</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222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135</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37</a:t>
                      </a:r>
                    </a:p>
                  </a:txBody>
                  <a:tcPr marL="9525" marR="9525" marT="9525" marB="0" anchor="b">
                    <a:lnL>
                      <a:noFill/>
                    </a:lnL>
                    <a:lnR>
                      <a:noFill/>
                    </a:lnR>
                    <a:lnT>
                      <a:noFill/>
                    </a:lnT>
                    <a:lnB>
                      <a:noFill/>
                    </a:lnB>
                  </a:tcPr>
                </a:tc>
                <a:extLst>
                  <a:ext uri="{0D108BD9-81ED-4DB2-BD59-A6C34878D82A}">
                    <a16:rowId xmlns:a16="http://schemas.microsoft.com/office/drawing/2014/main" val="3483225762"/>
                  </a:ext>
                </a:extLst>
              </a:tr>
              <a:tr h="182993">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Bulgaria</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416</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234</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182</a:t>
                      </a:r>
                    </a:p>
                  </a:txBody>
                  <a:tcPr marL="9525" marR="9525" marT="9525" marB="0" anchor="b">
                    <a:lnL>
                      <a:noFill/>
                    </a:lnL>
                    <a:lnR>
                      <a:noFill/>
                    </a:lnR>
                    <a:lnT>
                      <a:noFill/>
                    </a:lnT>
                    <a:lnB>
                      <a:noFill/>
                    </a:lnB>
                  </a:tcPr>
                </a:tc>
                <a:tc>
                  <a:txBody>
                    <a:bodyPr/>
                    <a:lstStyle/>
                    <a:p>
                      <a:pPr marL="0" algn="l"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16</a:t>
                      </a:r>
                    </a:p>
                  </a:txBody>
                  <a:tcPr marL="9525" marR="9525" marT="9525" marB="0" anchor="b">
                    <a:lnL>
                      <a:noFill/>
                    </a:lnL>
                    <a:lnR>
                      <a:noFill/>
                    </a:lnR>
                    <a:lnT>
                      <a:noFill/>
                    </a:lnT>
                    <a:lnB>
                      <a:noFill/>
                    </a:lnB>
                  </a:tcPr>
                </a:tc>
                <a:extLst>
                  <a:ext uri="{0D108BD9-81ED-4DB2-BD59-A6C34878D82A}">
                    <a16:rowId xmlns:a16="http://schemas.microsoft.com/office/drawing/2014/main" val="2413931515"/>
                  </a:ext>
                </a:extLst>
              </a:tr>
            </a:tbl>
          </a:graphicData>
        </a:graphic>
      </p:graphicFrame>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AB4A923A-E448-CA4E-9F7C-BA921E53E2FD}"/>
              </a:ext>
            </a:extLst>
          </p:cNvPr>
          <p:cNvPicPr>
            <a:picLocks noChangeAspect="1"/>
          </p:cNvPicPr>
          <p:nvPr/>
        </p:nvPicPr>
        <p:blipFill>
          <a:blip r:embed="rId2"/>
          <a:stretch>
            <a:fillRect/>
          </a:stretch>
        </p:blipFill>
        <p:spPr>
          <a:xfrm>
            <a:off x="144000" y="720000"/>
            <a:ext cx="8817980" cy="5508000"/>
          </a:xfrm>
          <a:prstGeom prst="rect">
            <a:avLst/>
          </a:prstGeom>
        </p:spPr>
      </p:pic>
      <p:sp>
        <p:nvSpPr>
          <p:cNvPr id="5" name="Slide Number Placeholder 4"/>
          <p:cNvSpPr>
            <a:spLocks noGrp="1"/>
          </p:cNvSpPr>
          <p:nvPr>
            <p:ph type="sldNum" sz="quarter" idx="12"/>
          </p:nvPr>
        </p:nvSpPr>
        <p:spPr/>
        <p:txBody>
          <a:bodyPr/>
          <a:lstStyle/>
          <a:p>
            <a:fld id="{419BED6A-9DA2-43AC-BC7D-13EADAE94253}" type="slidenum">
              <a:rPr lang="es-ES" smtClean="0"/>
              <a:pPr/>
              <a:t>140</a:t>
            </a:fld>
            <a:endParaRPr lang="es-ES"/>
          </a:p>
        </p:txBody>
      </p:sp>
      <p:sp>
        <p:nvSpPr>
          <p:cNvPr id="6" name="Title 1"/>
          <p:cNvSpPr>
            <a:spLocks noGrp="1"/>
          </p:cNvSpPr>
          <p:nvPr>
            <p:ph type="title"/>
          </p:nvPr>
        </p:nvSpPr>
        <p:spPr>
          <a:xfrm>
            <a:off x="71406" y="228600"/>
            <a:ext cx="7750628" cy="533400"/>
          </a:xfrm>
        </p:spPr>
        <p:txBody>
          <a:bodyPr/>
          <a:lstStyle/>
          <a:p>
            <a:r>
              <a:rPr lang="es-ES_tradnl" sz="2300" dirty="0">
                <a:solidFill>
                  <a:schemeClr val="tx1"/>
                </a:solidFill>
              </a:rPr>
              <a:t>BI: Comparación tiempos España resto países. </a:t>
            </a:r>
            <a:r>
              <a:rPr lang="es-ES_tradnl" sz="2300" b="1" dirty="0">
                <a:solidFill>
                  <a:schemeClr val="tx1"/>
                </a:solidFill>
              </a:rPr>
              <a:t>Oncología</a:t>
            </a:r>
            <a:endParaRPr lang="es-ES" sz="2300" dirty="0">
              <a:solidFill>
                <a:schemeClr val="tx1"/>
              </a:solidFill>
            </a:endParaRPr>
          </a:p>
        </p:txBody>
      </p:sp>
      <p:sp>
        <p:nvSpPr>
          <p:cNvPr id="8" name="Rectangle 4"/>
          <p:cNvSpPr txBox="1">
            <a:spLocks noChangeArrowheads="1"/>
          </p:cNvSpPr>
          <p:nvPr/>
        </p:nvSpPr>
        <p:spPr bwMode="auto">
          <a:xfrm>
            <a:off x="5004000" y="1124744"/>
            <a:ext cx="3390900" cy="1866900"/>
          </a:xfrm>
          <a:prstGeom prst="rect">
            <a:avLst/>
          </a:prstGeom>
          <a:solidFill>
            <a:schemeClr val="bg1"/>
          </a:solidFill>
          <a:ln w="9525">
            <a:solidFill>
              <a:schemeClr val="bg2">
                <a:lumMod val="50000"/>
              </a:schemeClr>
            </a:solidFill>
            <a:miter lim="800000"/>
            <a:headEnd/>
            <a:tailEnd/>
          </a:ln>
          <a:effectLst/>
        </p:spPr>
        <p:txBody>
          <a:bodyPr vert="horz" wrap="square" lIns="162000" tIns="45720" rIns="162000" bIns="45720" numCol="1" anchor="t" anchorCtr="0" compatLnSpc="1">
            <a:prstTxWarp prst="textNoShape">
              <a:avLst/>
            </a:prstTxWarp>
          </a:bodyPr>
          <a:lstStyle/>
          <a:p>
            <a:pPr marL="0" marR="0" lvl="0" indent="0" algn="l" defTabSz="914400" rtl="0" eaLnBrk="0" fontAlgn="base" latinLnBrk="0" hangingPunct="0">
              <a:lnSpc>
                <a:spcPct val="100000"/>
              </a:lnSpc>
              <a:spcBef>
                <a:spcPct val="20000"/>
              </a:spcBef>
              <a:spcAft>
                <a:spcPct val="20000"/>
              </a:spcAft>
              <a:buClrTx/>
              <a:buSzPct val="75000"/>
              <a:buFont typeface="Wingdings" pitchFamily="2" charset="2"/>
              <a:buNone/>
              <a:tabLst/>
              <a:defRPr/>
            </a:pPr>
            <a:r>
              <a:rPr kumimoji="0" lang="es-ES" sz="2400" b="0" i="0" u="none" strike="noStrike" kern="0" cap="none" spc="0" normalizeH="0" baseline="0" noProof="0" dirty="0">
                <a:ln>
                  <a:noFill/>
                </a:ln>
                <a:solidFill>
                  <a:srgbClr val="2D2323"/>
                </a:solidFill>
                <a:effectLst/>
                <a:uLnTx/>
                <a:uFillTx/>
                <a:latin typeface="Tahoma" pitchFamily="34" charset="0"/>
                <a:cs typeface="Tahoma" pitchFamily="34" charset="0"/>
              </a:rPr>
              <a:t>Etapa </a:t>
            </a:r>
            <a:r>
              <a:rPr kumimoji="0" lang="es-ES" sz="2400" b="0" i="1" u="none" strike="noStrike" kern="0" cap="none" spc="0" normalizeH="0" baseline="0" noProof="0" dirty="0" err="1">
                <a:ln>
                  <a:noFill/>
                </a:ln>
                <a:solidFill>
                  <a:srgbClr val="2D2323"/>
                </a:solidFill>
                <a:effectLst/>
                <a:uLnTx/>
                <a:uFillTx/>
                <a:latin typeface="Tahoma" pitchFamily="34" charset="0"/>
                <a:cs typeface="Tahoma" pitchFamily="34" charset="0"/>
              </a:rPr>
              <a:t>Initiation</a:t>
            </a:r>
            <a:endParaRPr kumimoji="0" lang="es-ES_tradnl" sz="2400" b="0" i="1" u="none" strike="noStrike" kern="0" cap="none" spc="0" normalizeH="0" baseline="0" noProof="0" dirty="0">
              <a:ln>
                <a:noFill/>
              </a:ln>
              <a:solidFill>
                <a:srgbClr val="2D2323"/>
              </a:solidFill>
              <a:effectLst/>
              <a:uLnTx/>
              <a:uFillTx/>
              <a:latin typeface="Tahoma" pitchFamily="34" charset="0"/>
              <a:cs typeface="Tahoma" pitchFamily="34" charset="0"/>
            </a:endParaRPr>
          </a:p>
          <a:p>
            <a:pPr marL="0" marR="0" lvl="0" indent="0" algn="l" defTabSz="914400" rtl="0" eaLnBrk="0" fontAlgn="base" latinLnBrk="0" hangingPunct="0">
              <a:lnSpc>
                <a:spcPct val="100000"/>
              </a:lnSpc>
              <a:spcBef>
                <a:spcPct val="20000"/>
              </a:spcBef>
              <a:spcAft>
                <a:spcPct val="20000"/>
              </a:spcAft>
              <a:buClrTx/>
              <a:buSzPct val="75000"/>
              <a:buFont typeface="Wingdings" pitchFamily="2" charset="2"/>
              <a:buNone/>
              <a:tabLst/>
              <a:defRPr/>
            </a:pPr>
            <a:r>
              <a:rPr kumimoji="0" lang="es-ES_tradnl" sz="1800" b="0" i="0" u="none" strike="noStrike" kern="0" cap="none" spc="0" normalizeH="0" baseline="0" noProof="0" dirty="0">
                <a:ln>
                  <a:noFill/>
                </a:ln>
                <a:solidFill>
                  <a:srgbClr val="2D2323"/>
                </a:solidFill>
                <a:effectLst/>
                <a:uLnTx/>
                <a:uFillTx/>
                <a:latin typeface="Tahoma" pitchFamily="34" charset="0"/>
                <a:cs typeface="Tahoma" pitchFamily="34" charset="0"/>
              </a:rPr>
              <a:t>Diferencia de tiempo para la ejecución de esta etapa.</a:t>
            </a:r>
          </a:p>
          <a:p>
            <a:pPr marL="0" marR="0" lvl="0" indent="0" algn="l" defTabSz="914400" rtl="0" eaLnBrk="0" fontAlgn="base" latinLnBrk="0" hangingPunct="0">
              <a:lnSpc>
                <a:spcPct val="100000"/>
              </a:lnSpc>
              <a:spcBef>
                <a:spcPct val="20000"/>
              </a:spcBef>
              <a:spcAft>
                <a:spcPct val="20000"/>
              </a:spcAft>
              <a:buClrTx/>
              <a:buSzPct val="75000"/>
              <a:buFont typeface="Wingdings" pitchFamily="2" charset="2"/>
              <a:buNone/>
              <a:tabLst/>
              <a:defRPr/>
            </a:pPr>
            <a:r>
              <a:rPr kumimoji="0" lang="es-ES_tradnl" sz="1800" b="0" i="0" u="none" strike="noStrike" kern="0" cap="none" spc="0" normalizeH="0" baseline="0" noProof="0" dirty="0">
                <a:ln>
                  <a:noFill/>
                </a:ln>
                <a:solidFill>
                  <a:srgbClr val="2D2323"/>
                </a:solidFill>
                <a:effectLst/>
                <a:uLnTx/>
                <a:uFillTx/>
                <a:latin typeface="Tahoma" pitchFamily="34" charset="0"/>
                <a:cs typeface="Tahoma" pitchFamily="34" charset="0"/>
              </a:rPr>
              <a:t>(mediana del país indicado menos la mediana de España)</a:t>
            </a:r>
          </a:p>
        </p:txBody>
      </p:sp>
      <p:sp>
        <p:nvSpPr>
          <p:cNvPr id="9" name="Text Box 3078"/>
          <p:cNvSpPr txBox="1">
            <a:spLocks noChangeArrowheads="1"/>
          </p:cNvSpPr>
          <p:nvPr/>
        </p:nvSpPr>
        <p:spPr bwMode="auto">
          <a:xfrm>
            <a:off x="717756" y="5445224"/>
            <a:ext cx="889000" cy="304800"/>
          </a:xfrm>
          <a:prstGeom prst="rect">
            <a:avLst/>
          </a:prstGeom>
          <a:solidFill>
            <a:schemeClr val="bg1"/>
          </a:solidFill>
          <a:ln w="9525">
            <a:noFill/>
            <a:miter lim="800000"/>
            <a:headEnd/>
            <a:tailEnd/>
          </a:ln>
          <a:effectLst/>
        </p:spPr>
        <p:txBody>
          <a:bodyPr>
            <a:spAutoFit/>
          </a:bodyPr>
          <a:lstStyle/>
          <a:p>
            <a:pPr algn="ctr">
              <a:spcBef>
                <a:spcPct val="50000"/>
              </a:spcBef>
            </a:pPr>
            <a:r>
              <a:rPr lang="es-ES_tradnl" sz="1400" b="1" dirty="0">
                <a:latin typeface="Verdana" pitchFamily="34" charset="0"/>
              </a:rPr>
              <a:t>Días</a:t>
            </a:r>
            <a:endParaRPr lang="es-ES" sz="1400" b="1" dirty="0">
              <a:latin typeface="Verdana" pitchFamily="34" charset="0"/>
            </a:endParaRPr>
          </a:p>
        </p:txBody>
      </p:sp>
      <p:sp>
        <p:nvSpPr>
          <p:cNvPr id="13"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Indicadores de Reclutamiento</a:t>
            </a:r>
            <a:endParaRPr lang="es-ES" dirty="0">
              <a:solidFill>
                <a:srgbClr val="FF0000"/>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141</a:t>
            </a:fld>
            <a:endParaRPr lang="es-ES"/>
          </a:p>
        </p:txBody>
      </p:sp>
      <p:sp>
        <p:nvSpPr>
          <p:cNvPr id="6" name="Rectangle 3"/>
          <p:cNvSpPr>
            <a:spLocks noChangeArrowheads="1"/>
          </p:cNvSpPr>
          <p:nvPr/>
        </p:nvSpPr>
        <p:spPr bwMode="auto">
          <a:xfrm>
            <a:off x="381000" y="914400"/>
            <a:ext cx="8382000" cy="5275263"/>
          </a:xfrm>
          <a:prstGeom prst="rect">
            <a:avLst/>
          </a:prstGeom>
          <a:solidFill>
            <a:srgbClr val="F0E0DD"/>
          </a:solidFill>
          <a:ln w="9525">
            <a:noFill/>
            <a:miter lim="800000"/>
            <a:headEnd/>
            <a:tailEnd/>
          </a:ln>
          <a:effectLst/>
        </p:spPr>
        <p:txBody>
          <a:bodyPr/>
          <a:lstStyle/>
          <a:p>
            <a:pPr eaLnBrk="0" hangingPunct="0">
              <a:spcBef>
                <a:spcPct val="20000"/>
              </a:spcBef>
              <a:spcAft>
                <a:spcPct val="30000"/>
              </a:spcAft>
              <a:buSzPct val="75000"/>
              <a:buFont typeface="Wingdings" pitchFamily="2" charset="2"/>
              <a:buNone/>
            </a:pPr>
            <a:r>
              <a:rPr lang="es-ES_tradnl" sz="2000" dirty="0">
                <a:solidFill>
                  <a:srgbClr val="2D2323"/>
                </a:solidFill>
                <a:latin typeface="Tahoma" pitchFamily="34" charset="0"/>
              </a:rPr>
              <a:t>Dos son los indicadores principales que se miden:</a:t>
            </a:r>
          </a:p>
          <a:p>
            <a:pPr marL="768350" lvl="1" indent="-285750" eaLnBrk="0" hangingPunct="0">
              <a:spcBef>
                <a:spcPct val="20000"/>
              </a:spcBef>
              <a:spcAft>
                <a:spcPct val="20000"/>
              </a:spcAft>
              <a:buSzPct val="60000"/>
              <a:buFont typeface="Wingdings" pitchFamily="2" charset="2"/>
              <a:buChar char="q"/>
            </a:pPr>
            <a:r>
              <a:rPr lang="es-ES_tradnl" sz="1800" b="1" dirty="0">
                <a:solidFill>
                  <a:srgbClr val="2D2323"/>
                </a:solidFill>
                <a:latin typeface="Tahoma" pitchFamily="34" charset="0"/>
              </a:rPr>
              <a:t>Tasa de reclutamiento</a:t>
            </a:r>
          </a:p>
          <a:p>
            <a:pPr marL="768350" lvl="1" indent="-285750" eaLnBrk="0" hangingPunct="0">
              <a:spcBef>
                <a:spcPct val="20000"/>
              </a:spcBef>
              <a:spcAft>
                <a:spcPct val="20000"/>
              </a:spcAft>
              <a:buSzPct val="60000"/>
              <a:buFont typeface="Wingdings" pitchFamily="2" charset="2"/>
              <a:buChar char="q"/>
            </a:pPr>
            <a:endParaRPr lang="es-ES_tradnl" sz="1800" b="1" dirty="0">
              <a:solidFill>
                <a:srgbClr val="2D2323"/>
              </a:solidFill>
              <a:latin typeface="Tahoma" pitchFamily="34" charset="0"/>
            </a:endParaRPr>
          </a:p>
          <a:p>
            <a:pPr marL="768350" lvl="1" indent="-285750" eaLnBrk="0" hangingPunct="0">
              <a:spcBef>
                <a:spcPct val="20000"/>
              </a:spcBef>
              <a:spcAft>
                <a:spcPct val="20000"/>
              </a:spcAft>
              <a:buSzPct val="120000"/>
              <a:buFont typeface="Wingdings" pitchFamily="2" charset="2"/>
              <a:buChar char="ð"/>
            </a:pPr>
            <a:endParaRPr lang="es-ES_tradnl" sz="1200" dirty="0">
              <a:solidFill>
                <a:srgbClr val="2D2323"/>
              </a:solidFill>
              <a:latin typeface="Tahoma" pitchFamily="34" charset="0"/>
            </a:endParaRPr>
          </a:p>
          <a:p>
            <a:pPr marL="768350" lvl="1" indent="-285750" eaLnBrk="0" hangingPunct="0">
              <a:spcBef>
                <a:spcPct val="20000"/>
              </a:spcBef>
              <a:spcAft>
                <a:spcPct val="20000"/>
              </a:spcAft>
              <a:buSzPct val="120000"/>
              <a:buFont typeface="Wingdings" pitchFamily="2" charset="2"/>
              <a:buChar char="ð"/>
            </a:pPr>
            <a:r>
              <a:rPr lang="es-ES_tradnl" sz="1400" dirty="0">
                <a:solidFill>
                  <a:srgbClr val="2D2323"/>
                </a:solidFill>
                <a:latin typeface="Tahoma" pitchFamily="34" charset="0"/>
              </a:rPr>
              <a:t>Se mide a nivel de ensayo como media de todas las tasas de cada ensayo</a:t>
            </a:r>
          </a:p>
          <a:p>
            <a:pPr marL="768350" lvl="1" indent="-285750" eaLnBrk="0" hangingPunct="0">
              <a:spcBef>
                <a:spcPct val="20000"/>
              </a:spcBef>
              <a:spcAft>
                <a:spcPct val="20000"/>
              </a:spcAft>
              <a:buSzPct val="120000"/>
              <a:buFont typeface="Wingdings" pitchFamily="2" charset="2"/>
              <a:buChar char="ð"/>
            </a:pPr>
            <a:r>
              <a:rPr lang="es-ES_tradnl" sz="1400" dirty="0">
                <a:solidFill>
                  <a:srgbClr val="2D2323"/>
                </a:solidFill>
                <a:latin typeface="Tahoma" pitchFamily="34" charset="0"/>
              </a:rPr>
              <a:t>Solo se consideran las PCEC de </a:t>
            </a:r>
            <a:r>
              <a:rPr lang="es-ES_tradnl" sz="1400" b="1" dirty="0">
                <a:solidFill>
                  <a:srgbClr val="2D2323"/>
                </a:solidFill>
                <a:latin typeface="Tahoma" pitchFamily="34" charset="0"/>
              </a:rPr>
              <a:t>ensayos finalizados</a:t>
            </a:r>
            <a:r>
              <a:rPr lang="es-ES_tradnl" sz="1400" dirty="0">
                <a:solidFill>
                  <a:srgbClr val="2D2323"/>
                </a:solidFill>
                <a:latin typeface="Tahoma" pitchFamily="34" charset="0"/>
              </a:rPr>
              <a:t> con número de pacientes previstos y número de pacientes incluidos.</a:t>
            </a:r>
            <a:endParaRPr lang="es-ES_tradnl" sz="800" dirty="0">
              <a:solidFill>
                <a:srgbClr val="2D2323"/>
              </a:solidFill>
              <a:latin typeface="Tahoma" pitchFamily="34" charset="0"/>
            </a:endParaRPr>
          </a:p>
          <a:p>
            <a:pPr marL="768350" lvl="1" indent="-285750" eaLnBrk="0" hangingPunct="0">
              <a:spcBef>
                <a:spcPct val="20000"/>
              </a:spcBef>
              <a:spcAft>
                <a:spcPct val="20000"/>
              </a:spcAft>
              <a:buSzPct val="60000"/>
              <a:buFont typeface="Wingdings" pitchFamily="2" charset="2"/>
              <a:buChar char="q"/>
            </a:pPr>
            <a:r>
              <a:rPr lang="es-ES_tradnl" sz="1800" b="1" dirty="0">
                <a:solidFill>
                  <a:srgbClr val="2D2323"/>
                </a:solidFill>
                <a:latin typeface="Tahoma" pitchFamily="34" charset="0"/>
              </a:rPr>
              <a:t>Velocidad de reclutamiento</a:t>
            </a:r>
            <a:endParaRPr lang="es-ES_tradnl" sz="1800" b="1" dirty="0">
              <a:solidFill>
                <a:schemeClr val="accent2"/>
              </a:solidFill>
              <a:latin typeface="Tahoma" pitchFamily="34" charset="0"/>
            </a:endParaRPr>
          </a:p>
          <a:p>
            <a:pPr marL="768350" lvl="1" indent="-285750" eaLnBrk="0" hangingPunct="0">
              <a:spcBef>
                <a:spcPct val="20000"/>
              </a:spcBef>
              <a:spcAft>
                <a:spcPct val="20000"/>
              </a:spcAft>
              <a:buSzPct val="60000"/>
              <a:buFont typeface="Wingdings" pitchFamily="2" charset="2"/>
              <a:buChar char="q"/>
            </a:pPr>
            <a:endParaRPr lang="es-ES_tradnl" sz="2000" b="1" dirty="0">
              <a:solidFill>
                <a:srgbClr val="2D2323"/>
              </a:solidFill>
              <a:latin typeface="Tahoma" pitchFamily="34" charset="0"/>
            </a:endParaRPr>
          </a:p>
          <a:p>
            <a:pPr marL="768350" lvl="1" indent="-285750" eaLnBrk="0" hangingPunct="0">
              <a:spcBef>
                <a:spcPct val="20000"/>
              </a:spcBef>
              <a:spcAft>
                <a:spcPct val="20000"/>
              </a:spcAft>
              <a:buSzPct val="60000"/>
              <a:buFont typeface="Wingdings" pitchFamily="2" charset="2"/>
              <a:buChar char="q"/>
            </a:pPr>
            <a:endParaRPr lang="es-ES_tradnl" sz="1200" dirty="0">
              <a:solidFill>
                <a:srgbClr val="2D2323"/>
              </a:solidFill>
              <a:latin typeface="Tahoma" pitchFamily="34" charset="0"/>
            </a:endParaRPr>
          </a:p>
          <a:p>
            <a:pPr marL="768350" lvl="1" indent="-285750" eaLnBrk="0" hangingPunct="0">
              <a:spcBef>
                <a:spcPct val="20000"/>
              </a:spcBef>
              <a:spcAft>
                <a:spcPct val="20000"/>
              </a:spcAft>
              <a:buSzPct val="120000"/>
              <a:buFont typeface="Wingdings" pitchFamily="2" charset="2"/>
              <a:buChar char="ð"/>
            </a:pPr>
            <a:r>
              <a:rPr lang="es-ES_tradnl" sz="1400" dirty="0">
                <a:solidFill>
                  <a:srgbClr val="2D2323"/>
                </a:solidFill>
                <a:latin typeface="Tahoma" pitchFamily="34" charset="0"/>
              </a:rPr>
              <a:t>Medida sobre todas</a:t>
            </a:r>
            <a:r>
              <a:rPr lang="es-ES" sz="1400" dirty="0">
                <a:solidFill>
                  <a:srgbClr val="2D2323"/>
                </a:solidFill>
                <a:latin typeface="Tahoma" pitchFamily="34" charset="0"/>
              </a:rPr>
              <a:t> las PCEC que tienen fecha de primer y último paciente (ambas distintas) y número de pacientes previstos y número de pacientes </a:t>
            </a:r>
            <a:r>
              <a:rPr lang="es-ES" sz="1400" dirty="0" err="1">
                <a:solidFill>
                  <a:srgbClr val="2D2323"/>
                </a:solidFill>
                <a:latin typeface="Tahoma" pitchFamily="34" charset="0"/>
              </a:rPr>
              <a:t>randomizados</a:t>
            </a:r>
            <a:r>
              <a:rPr lang="es-ES" sz="1400" dirty="0">
                <a:solidFill>
                  <a:srgbClr val="2D2323"/>
                </a:solidFill>
                <a:latin typeface="Tahoma" pitchFamily="34" charset="0"/>
              </a:rPr>
              <a:t> &gt;0</a:t>
            </a:r>
            <a:endParaRPr lang="es-ES_tradnl" sz="1400" dirty="0">
              <a:solidFill>
                <a:srgbClr val="2D2323"/>
              </a:solidFill>
              <a:latin typeface="Tahoma" pitchFamily="34" charset="0"/>
            </a:endParaRPr>
          </a:p>
          <a:p>
            <a:pPr marL="768350" lvl="1" indent="-285750" eaLnBrk="0" hangingPunct="0">
              <a:spcBef>
                <a:spcPct val="20000"/>
              </a:spcBef>
              <a:spcAft>
                <a:spcPct val="20000"/>
              </a:spcAft>
              <a:buSzPct val="120000"/>
              <a:buFont typeface="Wingdings" pitchFamily="2" charset="2"/>
              <a:buChar char="ð"/>
            </a:pPr>
            <a:r>
              <a:rPr lang="es-ES" sz="1400" dirty="0">
                <a:solidFill>
                  <a:srgbClr val="2D2323"/>
                </a:solidFill>
                <a:latin typeface="Tahoma" pitchFamily="34" charset="0"/>
              </a:rPr>
              <a:t>Para facilitar la interpretación de los datos sobre la velocidad de reclutamiento se representa </a:t>
            </a:r>
            <a:r>
              <a:rPr lang="es-ES" sz="1400" b="1" dirty="0">
                <a:solidFill>
                  <a:srgbClr val="2D2323"/>
                </a:solidFill>
                <a:latin typeface="Tahoma" pitchFamily="34" charset="0"/>
              </a:rPr>
              <a:t>pacientes reclutados por mes</a:t>
            </a:r>
            <a:r>
              <a:rPr lang="es-ES" sz="1400" dirty="0">
                <a:solidFill>
                  <a:srgbClr val="2D2323"/>
                </a:solidFill>
                <a:latin typeface="Tahoma" pitchFamily="34" charset="0"/>
              </a:rPr>
              <a:t> (30 días)</a:t>
            </a:r>
            <a:endParaRPr lang="es-ES_tradnl" sz="1400" dirty="0">
              <a:solidFill>
                <a:srgbClr val="2D2323"/>
              </a:solidFill>
              <a:latin typeface="Tahoma" pitchFamily="34" charset="0"/>
            </a:endParaRPr>
          </a:p>
          <a:p>
            <a:pPr eaLnBrk="0" hangingPunct="0">
              <a:spcBef>
                <a:spcPct val="20000"/>
              </a:spcBef>
              <a:spcAft>
                <a:spcPct val="20000"/>
              </a:spcAft>
              <a:buSzPct val="120000"/>
              <a:buFont typeface="Wingdings" pitchFamily="2" charset="2"/>
              <a:buNone/>
            </a:pPr>
            <a:r>
              <a:rPr lang="es-ES_tradnl" sz="1800" dirty="0">
                <a:solidFill>
                  <a:srgbClr val="2D2323"/>
                </a:solidFill>
                <a:latin typeface="Tahoma" pitchFamily="34" charset="0"/>
              </a:rPr>
              <a:t>Para todos ellos se presentan los datos: </a:t>
            </a:r>
            <a:r>
              <a:rPr lang="es-ES_tradnl" sz="1800" b="1" dirty="0">
                <a:solidFill>
                  <a:srgbClr val="2D2323"/>
                </a:solidFill>
                <a:latin typeface="Tahoma" pitchFamily="34" charset="0"/>
              </a:rPr>
              <a:t>medianas</a:t>
            </a:r>
            <a:r>
              <a:rPr lang="es-ES_tradnl" sz="1800" dirty="0">
                <a:solidFill>
                  <a:srgbClr val="2D2323"/>
                </a:solidFill>
                <a:latin typeface="Tahoma" pitchFamily="34" charset="0"/>
              </a:rPr>
              <a:t>, la </a:t>
            </a:r>
            <a:r>
              <a:rPr lang="es-ES_tradnl" sz="1800" b="1" dirty="0">
                <a:solidFill>
                  <a:srgbClr val="2D2323"/>
                </a:solidFill>
                <a:latin typeface="Tahoma" pitchFamily="34" charset="0"/>
              </a:rPr>
              <a:t>dispersión</a:t>
            </a:r>
            <a:r>
              <a:rPr lang="es-ES_tradnl" sz="1800" dirty="0">
                <a:solidFill>
                  <a:srgbClr val="2D2323"/>
                </a:solidFill>
                <a:latin typeface="Tahoma" pitchFamily="34" charset="0"/>
              </a:rPr>
              <a:t>: percentiles e histograma, su </a:t>
            </a:r>
            <a:r>
              <a:rPr lang="es-ES_tradnl" sz="1800" b="1" dirty="0">
                <a:solidFill>
                  <a:srgbClr val="2D2323"/>
                </a:solidFill>
                <a:latin typeface="Tahoma" pitchFamily="34" charset="0"/>
              </a:rPr>
              <a:t>evolución en el tiempo</a:t>
            </a:r>
            <a:r>
              <a:rPr lang="es-ES_tradnl" sz="1800" dirty="0">
                <a:solidFill>
                  <a:srgbClr val="2D2323"/>
                </a:solidFill>
                <a:latin typeface="Tahoma" pitchFamily="34" charset="0"/>
              </a:rPr>
              <a:t>: tanto de las medianas como de la dispersión.</a:t>
            </a:r>
            <a:endParaRPr lang="es-ES" sz="1800" dirty="0">
              <a:solidFill>
                <a:srgbClr val="2D2323"/>
              </a:solidFill>
              <a:latin typeface="Tahoma" pitchFamily="34" charset="0"/>
            </a:endParaRPr>
          </a:p>
        </p:txBody>
      </p:sp>
      <p:pic>
        <p:nvPicPr>
          <p:cNvPr id="7" name="Picture 4"/>
          <p:cNvPicPr>
            <a:picLocks noChangeAspect="1" noChangeArrowheads="1"/>
          </p:cNvPicPr>
          <p:nvPr/>
        </p:nvPicPr>
        <p:blipFill>
          <a:blip r:embed="rId2" cstate="print"/>
          <a:srcRect/>
          <a:stretch>
            <a:fillRect/>
          </a:stretch>
        </p:blipFill>
        <p:spPr bwMode="auto">
          <a:xfrm>
            <a:off x="3049588" y="1662113"/>
            <a:ext cx="3038475" cy="746125"/>
          </a:xfrm>
          <a:prstGeom prst="rect">
            <a:avLst/>
          </a:prstGeom>
          <a:noFill/>
          <a:ln w="9525">
            <a:noFill/>
            <a:miter lim="800000"/>
            <a:headEnd/>
            <a:tailEnd/>
          </a:ln>
          <a:effectLst/>
        </p:spPr>
      </p:pic>
      <p:pic>
        <p:nvPicPr>
          <p:cNvPr id="8" name="Picture 5"/>
          <p:cNvPicPr>
            <a:picLocks noChangeAspect="1" noChangeArrowheads="1"/>
          </p:cNvPicPr>
          <p:nvPr/>
        </p:nvPicPr>
        <p:blipFill>
          <a:blip r:embed="rId3" cstate="print"/>
          <a:srcRect/>
          <a:stretch>
            <a:fillRect/>
          </a:stretch>
        </p:blipFill>
        <p:spPr bwMode="auto">
          <a:xfrm>
            <a:off x="2060575" y="3524176"/>
            <a:ext cx="5016500" cy="696912"/>
          </a:xfrm>
          <a:prstGeom prst="rect">
            <a:avLst/>
          </a:prstGeom>
          <a:noFill/>
          <a:ln w="9525">
            <a:noFill/>
            <a:miter lim="800000"/>
            <a:headEnd/>
            <a:tailEnd/>
          </a:ln>
          <a:effectLst/>
        </p:spPr>
      </p:pic>
      <p:sp>
        <p:nvSpPr>
          <p:cNvPr id="9"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730D62D7-7C0D-8311-92E1-43B7751CD54D}"/>
              </a:ext>
            </a:extLst>
          </p:cNvPr>
          <p:cNvPicPr>
            <a:picLocks noChangeAspect="1"/>
          </p:cNvPicPr>
          <p:nvPr/>
        </p:nvPicPr>
        <p:blipFill>
          <a:blip r:embed="rId2"/>
          <a:stretch>
            <a:fillRect/>
          </a:stretch>
        </p:blipFill>
        <p:spPr>
          <a:xfrm>
            <a:off x="3492001" y="1836000"/>
            <a:ext cx="5507853" cy="3744000"/>
          </a:xfrm>
          <a:prstGeom prst="rect">
            <a:avLst/>
          </a:prstGeom>
        </p:spPr>
      </p:pic>
      <p:sp>
        <p:nvSpPr>
          <p:cNvPr id="2" name="Title 1"/>
          <p:cNvSpPr>
            <a:spLocks noGrp="1"/>
          </p:cNvSpPr>
          <p:nvPr>
            <p:ph type="title"/>
          </p:nvPr>
        </p:nvSpPr>
        <p:spPr/>
        <p:txBody>
          <a:bodyPr/>
          <a:lstStyle/>
          <a:p>
            <a:r>
              <a:rPr lang="es-ES_tradnl" dirty="0"/>
              <a:t>Tasa de Reclutamiento</a:t>
            </a:r>
            <a:endParaRPr lang="es-ES" dirty="0">
              <a:solidFill>
                <a:srgbClr val="FF0000"/>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142</a:t>
            </a:fld>
            <a:endParaRPr lang="es-ES"/>
          </a:p>
        </p:txBody>
      </p:sp>
      <p:sp>
        <p:nvSpPr>
          <p:cNvPr id="9" name="Rectangle 4"/>
          <p:cNvSpPr>
            <a:spLocks noChangeArrowheads="1"/>
          </p:cNvSpPr>
          <p:nvPr/>
        </p:nvSpPr>
        <p:spPr bwMode="auto">
          <a:xfrm>
            <a:off x="342900" y="1023926"/>
            <a:ext cx="8458200" cy="762000"/>
          </a:xfrm>
          <a:prstGeom prst="rect">
            <a:avLst/>
          </a:prstGeom>
          <a:solidFill>
            <a:schemeClr val="bg1">
              <a:lumMod val="95000"/>
            </a:schemeClr>
          </a:solidFill>
          <a:ln w="9525">
            <a:noFill/>
            <a:miter lim="800000"/>
            <a:headEnd/>
            <a:tailEnd/>
          </a:ln>
          <a:effectLst/>
        </p:spPr>
        <p:txBody>
          <a:bodyPr>
            <a:spAutoFit/>
          </a:bodyPr>
          <a:lstStyle/>
          <a:p>
            <a:pPr>
              <a:spcBef>
                <a:spcPct val="20000"/>
              </a:spcBef>
              <a:spcAft>
                <a:spcPct val="40000"/>
              </a:spcAft>
            </a:pPr>
            <a:r>
              <a:rPr lang="es-ES_tradnl" sz="2200" dirty="0">
                <a:latin typeface="Tahoma" pitchFamily="34" charset="0"/>
              </a:rPr>
              <a:t>La media de la </a:t>
            </a:r>
            <a:r>
              <a:rPr lang="es-ES_tradnl" sz="2200" b="1" dirty="0">
                <a:latin typeface="Tahoma" pitchFamily="34" charset="0"/>
              </a:rPr>
              <a:t>tasa de reclutamiento</a:t>
            </a:r>
            <a:r>
              <a:rPr lang="es-ES_tradnl" sz="2200" dirty="0">
                <a:latin typeface="Tahoma" pitchFamily="34" charset="0"/>
              </a:rPr>
              <a:t> medida en los </a:t>
            </a:r>
            <a:r>
              <a:rPr lang="es-ES_tradnl" sz="2200" b="1" dirty="0">
                <a:latin typeface="Tahoma" pitchFamily="34" charset="0"/>
              </a:rPr>
              <a:t>ensayos clínicos finalizados</a:t>
            </a:r>
            <a:r>
              <a:rPr lang="es-ES_tradnl" sz="2200" dirty="0">
                <a:latin typeface="Tahoma" pitchFamily="34" charset="0"/>
              </a:rPr>
              <a:t> contenidos en </a:t>
            </a:r>
            <a:r>
              <a:rPr lang="es-ES_tradnl" sz="2200" dirty="0" err="1">
                <a:latin typeface="Tahoma" pitchFamily="34" charset="0"/>
              </a:rPr>
              <a:t>BDMetrics</a:t>
            </a:r>
            <a:r>
              <a:rPr lang="es-ES_tradnl" sz="2200" dirty="0">
                <a:latin typeface="Tahoma" pitchFamily="34" charset="0"/>
              </a:rPr>
              <a:t> es del </a:t>
            </a:r>
            <a:r>
              <a:rPr lang="es-ES_tradnl" sz="2200" b="1" dirty="0">
                <a:latin typeface="Tahoma" pitchFamily="34" charset="0"/>
              </a:rPr>
              <a:t>102,7%.</a:t>
            </a:r>
            <a:endParaRPr lang="es-ES" sz="2200" b="1" dirty="0">
              <a:latin typeface="Tahoma" pitchFamily="34" charset="0"/>
            </a:endParaRPr>
          </a:p>
        </p:txBody>
      </p:sp>
      <p:sp>
        <p:nvSpPr>
          <p:cNvPr id="10" name="Text Box 7"/>
          <p:cNvSpPr txBox="1">
            <a:spLocks noChangeArrowheads="1"/>
          </p:cNvSpPr>
          <p:nvPr/>
        </p:nvSpPr>
        <p:spPr bwMode="auto">
          <a:xfrm>
            <a:off x="467544" y="5589240"/>
            <a:ext cx="8212138" cy="646331"/>
          </a:xfrm>
          <a:prstGeom prst="rect">
            <a:avLst/>
          </a:prstGeom>
          <a:noFill/>
          <a:ln w="9525">
            <a:noFill/>
            <a:miter lim="800000"/>
            <a:headEnd/>
            <a:tailEnd/>
          </a:ln>
          <a:effectLst/>
        </p:spPr>
        <p:txBody>
          <a:bodyPr>
            <a:spAutoFit/>
          </a:bodyPr>
          <a:lstStyle/>
          <a:p>
            <a:pPr>
              <a:spcBef>
                <a:spcPct val="50000"/>
              </a:spcBef>
            </a:pPr>
            <a:r>
              <a:rPr lang="es-ES_tradnl" sz="1200" b="1" dirty="0">
                <a:latin typeface="Tahoma" pitchFamily="34" charset="0"/>
              </a:rPr>
              <a:t>Media de las tasas por ensayo </a:t>
            </a:r>
            <a:r>
              <a:rPr lang="es-ES_tradnl" sz="1200" dirty="0">
                <a:latin typeface="Tahoma" pitchFamily="34" charset="0"/>
              </a:rPr>
              <a:t>(suma pacientes incluidos /suma pacientes previstos) en ensayos finalizados, </a:t>
            </a:r>
            <a:r>
              <a:rPr lang="es-ES_tradnl" sz="1200" b="1" dirty="0">
                <a:latin typeface="Tahoma" pitchFamily="34" charset="0"/>
              </a:rPr>
              <a:t>1.966 ensayos</a:t>
            </a:r>
            <a:r>
              <a:rPr lang="es-ES_tradnl" sz="1200" dirty="0">
                <a:latin typeface="Tahoma" pitchFamily="34" charset="0"/>
              </a:rPr>
              <a:t> con datos válidos (datos de pacientes previstos e incluidos, descartándose aquellos con número de pacientes incluidos cero y sin firma de contrato)</a:t>
            </a:r>
            <a:endParaRPr lang="es-ES" sz="1200" dirty="0">
              <a:latin typeface="Tahoma" pitchFamily="34" charset="0"/>
            </a:endParaRPr>
          </a:p>
        </p:txBody>
      </p:sp>
      <p:sp>
        <p:nvSpPr>
          <p:cNvPr id="13" name="Rectangle 12"/>
          <p:cNvSpPr>
            <a:spLocks noChangeArrowheads="1"/>
          </p:cNvSpPr>
          <p:nvPr/>
        </p:nvSpPr>
        <p:spPr bwMode="auto">
          <a:xfrm>
            <a:off x="539552" y="2060848"/>
            <a:ext cx="2520280" cy="2834622"/>
          </a:xfrm>
          <a:prstGeom prst="rect">
            <a:avLst/>
          </a:prstGeom>
          <a:solidFill>
            <a:schemeClr val="bg1">
              <a:lumMod val="95000"/>
            </a:schemeClr>
          </a:solidFill>
          <a:ln w="9525">
            <a:noFill/>
            <a:miter lim="800000"/>
            <a:headEnd/>
            <a:tailEnd/>
          </a:ln>
          <a:effectLst/>
        </p:spPr>
        <p:txBody>
          <a:bodyPr wrap="square">
            <a:spAutoFit/>
          </a:bodyPr>
          <a:lstStyle/>
          <a:p>
            <a:pPr>
              <a:lnSpc>
                <a:spcPct val="110000"/>
              </a:lnSpc>
            </a:pPr>
            <a:r>
              <a:rPr lang="es-ES_tradnl" dirty="0">
                <a:latin typeface="Tahoma" pitchFamily="34" charset="0"/>
              </a:rPr>
              <a:t>En el </a:t>
            </a:r>
            <a:r>
              <a:rPr lang="es-ES_tradnl" b="1" dirty="0">
                <a:latin typeface="Tahoma" pitchFamily="34" charset="0"/>
              </a:rPr>
              <a:t>63,9% </a:t>
            </a:r>
            <a:r>
              <a:rPr lang="es-ES_tradnl" dirty="0">
                <a:latin typeface="Tahoma" pitchFamily="34" charset="0"/>
              </a:rPr>
              <a:t>de los ensayos se consigue el </a:t>
            </a:r>
            <a:r>
              <a:rPr lang="es-ES_tradnl" b="1" dirty="0">
                <a:latin typeface="Tahoma" pitchFamily="34" charset="0"/>
              </a:rPr>
              <a:t>objetivo previsto </a:t>
            </a:r>
            <a:r>
              <a:rPr lang="es-ES_tradnl" dirty="0">
                <a:latin typeface="Tahoma" pitchFamily="34" charset="0"/>
              </a:rPr>
              <a:t>o </a:t>
            </a:r>
            <a:r>
              <a:rPr lang="es-ES_tradnl" b="1" dirty="0">
                <a:latin typeface="Tahoma" pitchFamily="34" charset="0"/>
              </a:rPr>
              <a:t>menos</a:t>
            </a:r>
            <a:r>
              <a:rPr lang="es-ES_tradnl" dirty="0">
                <a:latin typeface="Tahoma" pitchFamily="34" charset="0"/>
              </a:rPr>
              <a:t> y hay un </a:t>
            </a:r>
            <a:r>
              <a:rPr lang="es-ES_tradnl" b="1" dirty="0">
                <a:latin typeface="Tahoma" pitchFamily="34" charset="0"/>
              </a:rPr>
              <a:t>24,2% de ensayos </a:t>
            </a:r>
            <a:r>
              <a:rPr lang="es-ES_tradnl" dirty="0">
                <a:latin typeface="Tahoma" pitchFamily="34" charset="0"/>
              </a:rPr>
              <a:t>que </a:t>
            </a:r>
            <a:r>
              <a:rPr lang="es-ES_tradnl" b="1" dirty="0">
                <a:latin typeface="Tahoma" pitchFamily="34" charset="0"/>
              </a:rPr>
              <a:t>no logran alcanzar más de la mitad </a:t>
            </a:r>
            <a:r>
              <a:rPr lang="es-ES_tradnl" dirty="0">
                <a:latin typeface="Tahoma" pitchFamily="34" charset="0"/>
              </a:rPr>
              <a:t>de los </a:t>
            </a:r>
            <a:r>
              <a:rPr lang="es-ES_tradnl" b="1" dirty="0">
                <a:latin typeface="Tahoma" pitchFamily="34" charset="0"/>
              </a:rPr>
              <a:t>pacientes previstos</a:t>
            </a:r>
            <a:endParaRPr lang="es-ES" dirty="0">
              <a:latin typeface="Tahoma" pitchFamily="34" charset="0"/>
            </a:endParaRPr>
          </a:p>
        </p:txBody>
      </p:sp>
      <p:sp>
        <p:nvSpPr>
          <p:cNvPr id="11"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85274DB9-A690-A2BE-8366-57723D6BA060}"/>
              </a:ext>
            </a:extLst>
          </p:cNvPr>
          <p:cNvPicPr>
            <a:picLocks noChangeAspect="1"/>
          </p:cNvPicPr>
          <p:nvPr/>
        </p:nvPicPr>
        <p:blipFill>
          <a:blip r:embed="rId2"/>
          <a:stretch>
            <a:fillRect/>
          </a:stretch>
        </p:blipFill>
        <p:spPr>
          <a:xfrm>
            <a:off x="2448000" y="684000"/>
            <a:ext cx="6479882" cy="5616000"/>
          </a:xfrm>
          <a:prstGeom prst="rect">
            <a:avLst/>
          </a:prstGeom>
        </p:spPr>
      </p:pic>
      <p:sp>
        <p:nvSpPr>
          <p:cNvPr id="2" name="Title 1"/>
          <p:cNvSpPr>
            <a:spLocks noGrp="1"/>
          </p:cNvSpPr>
          <p:nvPr>
            <p:ph type="title"/>
          </p:nvPr>
        </p:nvSpPr>
        <p:spPr/>
        <p:txBody>
          <a:bodyPr/>
          <a:lstStyle/>
          <a:p>
            <a:r>
              <a:rPr lang="es-ES_tradnl" dirty="0"/>
              <a:t>Tasa de Reclutamiento: evolución</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143</a:t>
            </a:fld>
            <a:endParaRPr lang="es-ES"/>
          </a:p>
        </p:txBody>
      </p:sp>
      <p:sp>
        <p:nvSpPr>
          <p:cNvPr id="8" name="AutoShape 3080"/>
          <p:cNvSpPr>
            <a:spLocks/>
          </p:cNvSpPr>
          <p:nvPr/>
        </p:nvSpPr>
        <p:spPr bwMode="auto">
          <a:xfrm>
            <a:off x="6372200" y="3734182"/>
            <a:ext cx="1584176" cy="261610"/>
          </a:xfrm>
          <a:prstGeom prst="borderCallout2">
            <a:avLst>
              <a:gd name="adj1" fmla="val -6716"/>
              <a:gd name="adj2" fmla="val 49721"/>
              <a:gd name="adj3" fmla="val -9968"/>
              <a:gd name="adj4" fmla="val 48575"/>
              <a:gd name="adj5" fmla="val -240113"/>
              <a:gd name="adj6" fmla="val 14479"/>
            </a:avLst>
          </a:prstGeom>
          <a:solidFill>
            <a:schemeClr val="bg1"/>
          </a:solidFill>
          <a:ln w="9525">
            <a:solidFill>
              <a:srgbClr val="FF0000"/>
            </a:solidFill>
            <a:miter lim="800000"/>
            <a:headEnd/>
            <a:tailEnd/>
          </a:ln>
          <a:effectLst/>
        </p:spPr>
        <p:txBody>
          <a:bodyPr wrap="square">
            <a:spAutoFit/>
          </a:bodyPr>
          <a:lstStyle/>
          <a:p>
            <a:pPr algn="ctr"/>
            <a:r>
              <a:rPr lang="es-ES_tradnl" sz="1100">
                <a:solidFill>
                  <a:srgbClr val="FF0000"/>
                </a:solidFill>
                <a:latin typeface="Verdana" pitchFamily="34" charset="0"/>
              </a:rPr>
              <a:t>Línea de tendencia</a:t>
            </a:r>
            <a:endParaRPr lang="es-ES" sz="1100">
              <a:solidFill>
                <a:srgbClr val="FF0000"/>
              </a:solidFill>
              <a:latin typeface="Verdana" pitchFamily="34" charset="0"/>
            </a:endParaRPr>
          </a:p>
        </p:txBody>
      </p:sp>
      <p:sp>
        <p:nvSpPr>
          <p:cNvPr id="11" name="Rectangle 12"/>
          <p:cNvSpPr>
            <a:spLocks noChangeArrowheads="1"/>
          </p:cNvSpPr>
          <p:nvPr/>
        </p:nvSpPr>
        <p:spPr bwMode="auto">
          <a:xfrm>
            <a:off x="107504" y="1052736"/>
            <a:ext cx="2376264" cy="1785104"/>
          </a:xfrm>
          <a:prstGeom prst="rect">
            <a:avLst/>
          </a:prstGeom>
          <a:solidFill>
            <a:schemeClr val="bg1">
              <a:lumMod val="95000"/>
            </a:schemeClr>
          </a:solidFill>
          <a:ln w="9525">
            <a:noFill/>
            <a:miter lim="800000"/>
            <a:headEnd/>
            <a:tailEnd/>
          </a:ln>
          <a:effectLst/>
        </p:spPr>
        <p:txBody>
          <a:bodyPr wrap="square">
            <a:spAutoFit/>
          </a:bodyPr>
          <a:lstStyle/>
          <a:p>
            <a:pPr>
              <a:lnSpc>
                <a:spcPct val="110000"/>
              </a:lnSpc>
            </a:pPr>
            <a:r>
              <a:rPr lang="es-ES_tradnl" sz="2000" b="1">
                <a:latin typeface="Tahoma" pitchFamily="34" charset="0"/>
              </a:rPr>
              <a:t>Evolución </a:t>
            </a:r>
            <a:r>
              <a:rPr lang="es-ES_tradnl" sz="2000">
                <a:latin typeface="Tahoma" pitchFamily="34" charset="0"/>
              </a:rPr>
              <a:t>con el tiempo de la </a:t>
            </a:r>
            <a:r>
              <a:rPr lang="es-ES_tradnl" sz="2000" b="1">
                <a:latin typeface="Tahoma" pitchFamily="34" charset="0"/>
              </a:rPr>
              <a:t>tasa </a:t>
            </a:r>
            <a:r>
              <a:rPr lang="es-ES_tradnl" sz="2000">
                <a:latin typeface="Tahoma" pitchFamily="34" charset="0"/>
              </a:rPr>
              <a:t>de </a:t>
            </a:r>
            <a:r>
              <a:rPr lang="es-ES_tradnl" sz="2000" b="1">
                <a:latin typeface="Tahoma" pitchFamily="34" charset="0"/>
              </a:rPr>
              <a:t>reclutamiento </a:t>
            </a:r>
            <a:r>
              <a:rPr lang="es-ES_tradnl" sz="2000">
                <a:latin typeface="Tahoma" pitchFamily="34" charset="0"/>
              </a:rPr>
              <a:t>en ensayos clínicos</a:t>
            </a:r>
            <a:r>
              <a:rPr lang="es-ES_tradnl" sz="2000" b="1">
                <a:latin typeface="Tahoma" pitchFamily="34" charset="0"/>
              </a:rPr>
              <a:t> finalizados</a:t>
            </a:r>
            <a:endParaRPr lang="es-ES" sz="2000">
              <a:latin typeface="Tahoma" pitchFamily="34" charset="0"/>
            </a:endParaRPr>
          </a:p>
        </p:txBody>
      </p:sp>
      <p:sp>
        <p:nvSpPr>
          <p:cNvPr id="12" name="Rectangle 13"/>
          <p:cNvSpPr>
            <a:spLocks noChangeArrowheads="1"/>
          </p:cNvSpPr>
          <p:nvPr/>
        </p:nvSpPr>
        <p:spPr bwMode="auto">
          <a:xfrm>
            <a:off x="179512" y="4581128"/>
            <a:ext cx="2232248" cy="768350"/>
          </a:xfrm>
          <a:prstGeom prst="rect">
            <a:avLst/>
          </a:prstGeom>
          <a:solidFill>
            <a:schemeClr val="bg1"/>
          </a:solidFill>
          <a:ln w="9525">
            <a:solidFill>
              <a:schemeClr val="tx1"/>
            </a:solidFill>
            <a:miter lim="800000"/>
            <a:headEnd/>
            <a:tailEnd/>
          </a:ln>
          <a:effectLst/>
        </p:spPr>
        <p:txBody>
          <a:bodyPr/>
          <a:lstStyle/>
          <a:p>
            <a:pPr eaLnBrk="0" hangingPunct="0">
              <a:spcBef>
                <a:spcPct val="30000"/>
              </a:spcBef>
              <a:spcAft>
                <a:spcPct val="30000"/>
              </a:spcAft>
              <a:buSzPct val="75000"/>
              <a:buFont typeface="Wingdings" pitchFamily="2" charset="2"/>
              <a:buNone/>
            </a:pPr>
            <a:r>
              <a:rPr lang="es-ES_tradnl" sz="1400" dirty="0">
                <a:solidFill>
                  <a:srgbClr val="2D2323"/>
                </a:solidFill>
                <a:latin typeface="Tahoma" pitchFamily="34" charset="0"/>
              </a:rPr>
              <a:t>Ensayos  con fecha de cierre de reclutamiento dentro de cada semestre</a:t>
            </a:r>
          </a:p>
        </p:txBody>
      </p:sp>
      <p:sp>
        <p:nvSpPr>
          <p:cNvPr id="13" name="Rectangle 14"/>
          <p:cNvSpPr>
            <a:spLocks noChangeArrowheads="1"/>
          </p:cNvSpPr>
          <p:nvPr/>
        </p:nvSpPr>
        <p:spPr bwMode="auto">
          <a:xfrm>
            <a:off x="179512" y="3356992"/>
            <a:ext cx="2304256" cy="803297"/>
          </a:xfrm>
          <a:prstGeom prst="rect">
            <a:avLst/>
          </a:prstGeom>
          <a:solidFill>
            <a:schemeClr val="bg1"/>
          </a:solidFill>
          <a:ln w="9525">
            <a:solidFill>
              <a:srgbClr val="579CAD"/>
            </a:solidFill>
            <a:miter lim="800000"/>
            <a:headEnd/>
            <a:tailEnd/>
          </a:ln>
          <a:effectLst/>
        </p:spPr>
        <p:txBody>
          <a:bodyPr wrap="square">
            <a:spAutoFit/>
          </a:bodyPr>
          <a:lstStyle/>
          <a:p>
            <a:pPr eaLnBrk="0" hangingPunct="0">
              <a:spcBef>
                <a:spcPct val="30000"/>
              </a:spcBef>
              <a:spcAft>
                <a:spcPct val="30000"/>
              </a:spcAft>
              <a:buSzPct val="75000"/>
              <a:buFont typeface="Wingdings" pitchFamily="2" charset="2"/>
              <a:buNone/>
            </a:pPr>
            <a:r>
              <a:rPr lang="es-ES_tradnl" sz="1400" b="1" dirty="0">
                <a:solidFill>
                  <a:srgbClr val="579CAD"/>
                </a:solidFill>
                <a:latin typeface="Tahoma" pitchFamily="34" charset="0"/>
              </a:rPr>
              <a:t>Tasa de Reclutamiento</a:t>
            </a:r>
            <a:endParaRPr lang="es-ES_tradnl" sz="1400" dirty="0">
              <a:solidFill>
                <a:srgbClr val="579CAD"/>
              </a:solidFill>
              <a:latin typeface="Tahoma" pitchFamily="34" charset="0"/>
            </a:endParaRPr>
          </a:p>
          <a:p>
            <a:pPr eaLnBrk="0" hangingPunct="0">
              <a:buSzPct val="75000"/>
              <a:buFont typeface="Wingdings" pitchFamily="2" charset="2"/>
              <a:buNone/>
            </a:pPr>
            <a:r>
              <a:rPr lang="es-ES_tradnl" sz="1400" dirty="0">
                <a:solidFill>
                  <a:srgbClr val="579CAD"/>
                </a:solidFill>
                <a:latin typeface="Tahoma" pitchFamily="34" charset="0"/>
              </a:rPr>
              <a:t>Media de las tasas por ensayo y por semestre.</a:t>
            </a:r>
            <a:endParaRPr lang="es-ES" sz="1400" dirty="0">
              <a:solidFill>
                <a:srgbClr val="579CAD"/>
              </a:solidFill>
              <a:latin typeface="Tahoma" pitchFamily="34" charset="0"/>
            </a:endParaRPr>
          </a:p>
        </p:txBody>
      </p:sp>
      <p:sp>
        <p:nvSpPr>
          <p:cNvPr id="14" name="TextBox 13"/>
          <p:cNvSpPr txBox="1"/>
          <p:nvPr/>
        </p:nvSpPr>
        <p:spPr>
          <a:xfrm>
            <a:off x="179512" y="5611306"/>
            <a:ext cx="2232248" cy="553998"/>
          </a:xfrm>
          <a:prstGeom prst="rect">
            <a:avLst/>
          </a:prstGeom>
          <a:noFill/>
        </p:spPr>
        <p:txBody>
          <a:bodyPr wrap="square" rtlCol="0">
            <a:spAutoFit/>
          </a:bodyPr>
          <a:lstStyle/>
          <a:p>
            <a:r>
              <a:rPr lang="es-ES_tradnl" sz="1000" dirty="0"/>
              <a:t>Fecha de cierre de reclutamiento igual a la fecha más tardía por ensayo de inclusión del último paciente</a:t>
            </a:r>
            <a:endParaRPr lang="es-ES" sz="1000" dirty="0"/>
          </a:p>
        </p:txBody>
      </p:sp>
      <p:sp>
        <p:nvSpPr>
          <p:cNvPr id="16"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3427629-6D2E-6D74-B8DB-B94C9F639C9D}"/>
              </a:ext>
            </a:extLst>
          </p:cNvPr>
          <p:cNvPicPr>
            <a:picLocks noChangeAspect="1"/>
          </p:cNvPicPr>
          <p:nvPr/>
        </p:nvPicPr>
        <p:blipFill>
          <a:blip r:embed="rId2"/>
          <a:stretch>
            <a:fillRect/>
          </a:stretch>
        </p:blipFill>
        <p:spPr>
          <a:xfrm>
            <a:off x="396000" y="936000"/>
            <a:ext cx="3564778" cy="5076000"/>
          </a:xfrm>
          <a:prstGeom prst="rect">
            <a:avLst/>
          </a:prstGeom>
        </p:spPr>
      </p:pic>
      <p:sp>
        <p:nvSpPr>
          <p:cNvPr id="2" name="Title 1"/>
          <p:cNvSpPr>
            <a:spLocks noGrp="1"/>
          </p:cNvSpPr>
          <p:nvPr>
            <p:ph type="title"/>
          </p:nvPr>
        </p:nvSpPr>
        <p:spPr/>
        <p:txBody>
          <a:bodyPr/>
          <a:lstStyle/>
          <a:p>
            <a:r>
              <a:rPr lang="es-ES_tradnl" dirty="0"/>
              <a:t>Tasa de Reclutamiento: evolución</a:t>
            </a:r>
            <a:endParaRPr lang="es-ES" dirty="0"/>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144</a:t>
            </a:fld>
            <a:endParaRPr lang="es-ES"/>
          </a:p>
        </p:txBody>
      </p:sp>
      <p:sp>
        <p:nvSpPr>
          <p:cNvPr id="7" name="Content Placeholder 2"/>
          <p:cNvSpPr>
            <a:spLocks noGrp="1"/>
          </p:cNvSpPr>
          <p:nvPr>
            <p:ph idx="1"/>
          </p:nvPr>
        </p:nvSpPr>
        <p:spPr>
          <a:xfrm>
            <a:off x="4499992" y="1628800"/>
            <a:ext cx="4320016" cy="2492990"/>
          </a:xfrm>
        </p:spPr>
        <p:txBody>
          <a:bodyPr wrap="square">
            <a:spAutoFit/>
          </a:bodyPr>
          <a:lstStyle/>
          <a:p>
            <a:pPr marL="0" indent="0"/>
            <a:r>
              <a:rPr lang="es-ES_tradnl" sz="2300" dirty="0"/>
              <a:t>Evolución de la tasa de reclutamiento en tres periodos: 2004-2009, 2010-2015 y </a:t>
            </a:r>
            <a:br>
              <a:rPr lang="es-ES_tradnl" sz="2300" dirty="0"/>
            </a:br>
            <a:r>
              <a:rPr lang="es-ES_tradnl" sz="2300" dirty="0"/>
              <a:t>2016-2021 </a:t>
            </a:r>
          </a:p>
          <a:p>
            <a:pPr marL="0" indent="0"/>
            <a:r>
              <a:rPr lang="es-ES_tradnl" sz="1800" dirty="0"/>
              <a:t>(media de las tasas dentro de cada periodo en porcentaje de pacientes incluidos respecto a los previstos)</a:t>
            </a:r>
            <a:endParaRPr lang="es-ES" sz="1800" dirty="0"/>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29CF23CA-714C-5C92-8543-BBFE58CADD89}"/>
              </a:ext>
            </a:extLst>
          </p:cNvPr>
          <p:cNvPicPr>
            <a:picLocks noChangeAspect="1"/>
          </p:cNvPicPr>
          <p:nvPr/>
        </p:nvPicPr>
        <p:blipFill>
          <a:blip r:embed="rId2"/>
          <a:stretch>
            <a:fillRect/>
          </a:stretch>
        </p:blipFill>
        <p:spPr>
          <a:xfrm rot="5400000">
            <a:off x="3168678" y="642212"/>
            <a:ext cx="5644080" cy="5759553"/>
          </a:xfrm>
          <a:prstGeom prst="rect">
            <a:avLst/>
          </a:prstGeom>
        </p:spPr>
      </p:pic>
      <p:sp>
        <p:nvSpPr>
          <p:cNvPr id="2" name="Title 1"/>
          <p:cNvSpPr>
            <a:spLocks noGrp="1"/>
          </p:cNvSpPr>
          <p:nvPr>
            <p:ph type="title"/>
          </p:nvPr>
        </p:nvSpPr>
        <p:spPr/>
        <p:txBody>
          <a:bodyPr/>
          <a:lstStyle/>
          <a:p>
            <a:r>
              <a:rPr lang="es-ES_tradnl" dirty="0"/>
              <a:t>Tasa de Reclutamiento</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145</a:t>
            </a:fld>
            <a:endParaRPr lang="es-ES"/>
          </a:p>
        </p:txBody>
      </p:sp>
      <p:sp>
        <p:nvSpPr>
          <p:cNvPr id="8" name="Rectangle 4"/>
          <p:cNvSpPr>
            <a:spLocks noChangeArrowheads="1"/>
          </p:cNvSpPr>
          <p:nvPr/>
        </p:nvSpPr>
        <p:spPr bwMode="auto">
          <a:xfrm>
            <a:off x="214282" y="1214422"/>
            <a:ext cx="2514588" cy="830997"/>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Influencia del área terapéutica</a:t>
            </a:r>
            <a:endParaRPr lang="es-ES" sz="2400" b="1" dirty="0">
              <a:latin typeface="Tahoma" pitchFamily="34" charset="0"/>
            </a:endParaRPr>
          </a:p>
        </p:txBody>
      </p:sp>
      <p:sp>
        <p:nvSpPr>
          <p:cNvPr id="9" name="Rectangle 12"/>
          <p:cNvSpPr>
            <a:spLocks noChangeArrowheads="1"/>
          </p:cNvSpPr>
          <p:nvPr/>
        </p:nvSpPr>
        <p:spPr bwMode="auto">
          <a:xfrm>
            <a:off x="428596" y="2786058"/>
            <a:ext cx="1928826" cy="1815882"/>
          </a:xfrm>
          <a:prstGeom prst="rect">
            <a:avLst/>
          </a:prstGeom>
          <a:solidFill>
            <a:schemeClr val="bg1">
              <a:lumMod val="95000"/>
            </a:schemeClr>
          </a:solidFill>
          <a:ln w="9525">
            <a:noFill/>
            <a:miter lim="800000"/>
            <a:headEnd/>
            <a:tailEnd/>
          </a:ln>
          <a:effectLst/>
        </p:spPr>
        <p:txBody>
          <a:bodyPr wrap="square">
            <a:spAutoFit/>
          </a:bodyPr>
          <a:lstStyle/>
          <a:p>
            <a:pPr>
              <a:spcBef>
                <a:spcPct val="20000"/>
              </a:spcBef>
              <a:spcAft>
                <a:spcPct val="40000"/>
              </a:spcAft>
            </a:pPr>
            <a:r>
              <a:rPr lang="es-ES_tradnl" sz="1600" dirty="0">
                <a:latin typeface="Tahoma" pitchFamily="34" charset="0"/>
              </a:rPr>
              <a:t>La </a:t>
            </a:r>
            <a:r>
              <a:rPr lang="es-ES_tradnl" sz="1600" b="1" dirty="0">
                <a:latin typeface="Tahoma" pitchFamily="34" charset="0"/>
              </a:rPr>
              <a:t>tasa de reclutamiento</a:t>
            </a:r>
            <a:r>
              <a:rPr lang="es-ES_tradnl" sz="1600" dirty="0">
                <a:latin typeface="Tahoma" pitchFamily="34" charset="0"/>
              </a:rPr>
              <a:t> medida en los </a:t>
            </a:r>
            <a:r>
              <a:rPr lang="es-ES_tradnl" sz="1600" b="1" dirty="0">
                <a:latin typeface="Tahoma" pitchFamily="34" charset="0"/>
              </a:rPr>
              <a:t>ensayos clínicos finalizados</a:t>
            </a:r>
            <a:r>
              <a:rPr lang="es-ES_tradnl" sz="1600" dirty="0">
                <a:latin typeface="Tahoma" pitchFamily="34" charset="0"/>
              </a:rPr>
              <a:t> en </a:t>
            </a:r>
            <a:r>
              <a:rPr lang="es-ES_tradnl" sz="1600" b="1" dirty="0">
                <a:latin typeface="Tahoma" pitchFamily="34" charset="0"/>
              </a:rPr>
              <a:t>Oncología</a:t>
            </a:r>
            <a:r>
              <a:rPr lang="es-ES_tradnl" sz="1600" dirty="0">
                <a:latin typeface="Tahoma" pitchFamily="34" charset="0"/>
              </a:rPr>
              <a:t> es del </a:t>
            </a:r>
            <a:r>
              <a:rPr lang="es-ES_tradnl" sz="1600" b="1" dirty="0">
                <a:latin typeface="Tahoma" pitchFamily="34" charset="0"/>
              </a:rPr>
              <a:t>104,3%.</a:t>
            </a:r>
            <a:endParaRPr lang="es-ES" sz="1600" b="1" dirty="0">
              <a:latin typeface="Tahoma" pitchFamily="34" charset="0"/>
            </a:endParaRPr>
          </a:p>
        </p:txBody>
      </p:sp>
      <p:sp>
        <p:nvSpPr>
          <p:cNvPr id="19"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pSp>
        <p:nvGrpSpPr>
          <p:cNvPr id="20" name="Group 13">
            <a:extLst>
              <a:ext uri="{FF2B5EF4-FFF2-40B4-BE49-F238E27FC236}">
                <a16:creationId xmlns:a16="http://schemas.microsoft.com/office/drawing/2014/main" id="{DA4E7D92-280F-493E-804B-E5119330390A}"/>
              </a:ext>
            </a:extLst>
          </p:cNvPr>
          <p:cNvGrpSpPr/>
          <p:nvPr/>
        </p:nvGrpSpPr>
        <p:grpSpPr>
          <a:xfrm>
            <a:off x="721814" y="5263421"/>
            <a:ext cx="2694007" cy="689843"/>
            <a:chOff x="822180" y="5015271"/>
            <a:chExt cx="2508223" cy="689843"/>
          </a:xfrm>
        </p:grpSpPr>
        <p:sp>
          <p:nvSpPr>
            <p:cNvPr id="21" name="Rectangle 11">
              <a:extLst>
                <a:ext uri="{FF2B5EF4-FFF2-40B4-BE49-F238E27FC236}">
                  <a16:creationId xmlns:a16="http://schemas.microsoft.com/office/drawing/2014/main" id="{C594F4C8-7A95-4DAC-A08B-E0648F720ABD}"/>
                </a:ext>
              </a:extLst>
            </p:cNvPr>
            <p:cNvSpPr>
              <a:spLocks noChangeArrowheads="1"/>
            </p:cNvSpPr>
            <p:nvPr/>
          </p:nvSpPr>
          <p:spPr bwMode="auto">
            <a:xfrm>
              <a:off x="822180" y="5082740"/>
              <a:ext cx="631043" cy="240308"/>
            </a:xfrm>
            <a:prstGeom prst="rect">
              <a:avLst/>
            </a:prstGeom>
            <a:solidFill>
              <a:srgbClr val="579CAD"/>
            </a:solidFill>
            <a:ln w="9525">
              <a:noFill/>
              <a:miter lim="800000"/>
              <a:headEnd/>
              <a:tailEnd/>
            </a:ln>
            <a:effectLst/>
          </p:spPr>
          <p:txBody>
            <a:bodyPr wrap="none" anchor="ctr"/>
            <a:lstStyle/>
            <a:p>
              <a:endParaRPr lang="es-ES"/>
            </a:p>
          </p:txBody>
        </p:sp>
        <p:sp>
          <p:nvSpPr>
            <p:cNvPr id="22" name="Text Box 18">
              <a:extLst>
                <a:ext uri="{FF2B5EF4-FFF2-40B4-BE49-F238E27FC236}">
                  <a16:creationId xmlns:a16="http://schemas.microsoft.com/office/drawing/2014/main" id="{DFC36436-ACFE-4463-B098-37C0D118B0E2}"/>
                </a:ext>
              </a:extLst>
            </p:cNvPr>
            <p:cNvSpPr txBox="1">
              <a:spLocks noChangeArrowheads="1"/>
            </p:cNvSpPr>
            <p:nvPr/>
          </p:nvSpPr>
          <p:spPr bwMode="auto">
            <a:xfrm>
              <a:off x="1607965" y="5015271"/>
              <a:ext cx="1722438" cy="307777"/>
            </a:xfrm>
            <a:prstGeom prst="rect">
              <a:avLst/>
            </a:prstGeom>
            <a:noFill/>
            <a:ln w="9525">
              <a:noFill/>
              <a:miter lim="800000"/>
              <a:headEnd/>
              <a:tailEnd/>
            </a:ln>
            <a:effectLst/>
          </p:spPr>
          <p:txBody>
            <a:bodyPr>
              <a:spAutoFit/>
            </a:bodyPr>
            <a:lstStyle/>
            <a:p>
              <a:pPr>
                <a:spcBef>
                  <a:spcPct val="50000"/>
                </a:spcBef>
              </a:pPr>
              <a:r>
                <a:rPr lang="es-ES_tradnl" sz="1400" dirty="0">
                  <a:latin typeface="Verdana" pitchFamily="34" charset="0"/>
                </a:rPr>
                <a:t>Tasa (%)</a:t>
              </a:r>
            </a:p>
          </p:txBody>
        </p:sp>
        <p:sp>
          <p:nvSpPr>
            <p:cNvPr id="24" name="Text Box 19">
              <a:extLst>
                <a:ext uri="{FF2B5EF4-FFF2-40B4-BE49-F238E27FC236}">
                  <a16:creationId xmlns:a16="http://schemas.microsoft.com/office/drawing/2014/main" id="{C5C56205-E864-4E69-A8D8-0BEDDB80AD76}"/>
                </a:ext>
              </a:extLst>
            </p:cNvPr>
            <p:cNvSpPr txBox="1">
              <a:spLocks noChangeArrowheads="1"/>
            </p:cNvSpPr>
            <p:nvPr/>
          </p:nvSpPr>
          <p:spPr bwMode="auto">
            <a:xfrm>
              <a:off x="1607965" y="5397337"/>
              <a:ext cx="1722437"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Ensayos</a:t>
              </a:r>
              <a:endParaRPr lang="es-ES" sz="1400" dirty="0">
                <a:latin typeface="Verdana" pitchFamily="34" charset="0"/>
              </a:endParaRPr>
            </a:p>
          </p:txBody>
        </p:sp>
      </p:grpSp>
      <p:sp>
        <p:nvSpPr>
          <p:cNvPr id="26" name="Line 16">
            <a:extLst>
              <a:ext uri="{FF2B5EF4-FFF2-40B4-BE49-F238E27FC236}">
                <a16:creationId xmlns:a16="http://schemas.microsoft.com/office/drawing/2014/main" id="{C6EC3544-F6B8-448D-AB3F-92748D5C204A}"/>
              </a:ext>
            </a:extLst>
          </p:cNvPr>
          <p:cNvSpPr>
            <a:spLocks noChangeShapeType="1"/>
          </p:cNvSpPr>
          <p:nvPr/>
        </p:nvSpPr>
        <p:spPr bwMode="auto">
          <a:xfrm>
            <a:off x="721814" y="5834308"/>
            <a:ext cx="755650" cy="0"/>
          </a:xfrm>
          <a:prstGeom prst="line">
            <a:avLst/>
          </a:prstGeom>
          <a:noFill/>
          <a:ln w="19050">
            <a:solidFill>
              <a:srgbClr val="FF0000"/>
            </a:solidFill>
            <a:round/>
            <a:headEnd/>
            <a:tailEnd/>
          </a:ln>
          <a:effectLst/>
        </p:spPr>
        <p:txBody>
          <a:bodyPr/>
          <a:lstStyle/>
          <a:p>
            <a:endParaRPr lang="es-ES"/>
          </a:p>
        </p:txBody>
      </p:sp>
      <p:sp>
        <p:nvSpPr>
          <p:cNvPr id="27" name="Oval 17">
            <a:extLst>
              <a:ext uri="{FF2B5EF4-FFF2-40B4-BE49-F238E27FC236}">
                <a16:creationId xmlns:a16="http://schemas.microsoft.com/office/drawing/2014/main" id="{C9B42DFD-6AA4-4C51-83F8-81C9FD7E1A32}"/>
              </a:ext>
            </a:extLst>
          </p:cNvPr>
          <p:cNvSpPr>
            <a:spLocks noChangeArrowheads="1"/>
          </p:cNvSpPr>
          <p:nvPr/>
        </p:nvSpPr>
        <p:spPr bwMode="auto">
          <a:xfrm>
            <a:off x="1001968" y="5775570"/>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n 6">
            <a:extLst>
              <a:ext uri="{FF2B5EF4-FFF2-40B4-BE49-F238E27FC236}">
                <a16:creationId xmlns:a16="http://schemas.microsoft.com/office/drawing/2014/main" id="{DAC29C50-53A9-A439-A8B1-D091F2AAB72F}"/>
              </a:ext>
            </a:extLst>
          </p:cNvPr>
          <p:cNvPicPr>
            <a:picLocks noChangeAspect="1"/>
          </p:cNvPicPr>
          <p:nvPr/>
        </p:nvPicPr>
        <p:blipFill>
          <a:blip r:embed="rId2"/>
          <a:stretch>
            <a:fillRect/>
          </a:stretch>
        </p:blipFill>
        <p:spPr>
          <a:xfrm rot="5400000">
            <a:off x="3309840" y="584014"/>
            <a:ext cx="5374387" cy="5645274"/>
          </a:xfrm>
          <a:prstGeom prst="rect">
            <a:avLst/>
          </a:prstGeom>
        </p:spPr>
      </p:pic>
      <p:sp>
        <p:nvSpPr>
          <p:cNvPr id="2" name="Title 1"/>
          <p:cNvSpPr>
            <a:spLocks noGrp="1"/>
          </p:cNvSpPr>
          <p:nvPr>
            <p:ph type="title"/>
          </p:nvPr>
        </p:nvSpPr>
        <p:spPr/>
        <p:txBody>
          <a:bodyPr/>
          <a:lstStyle/>
          <a:p>
            <a:r>
              <a:rPr lang="es-ES_tradnl" dirty="0"/>
              <a:t>Tasa de Reclutamiento</a:t>
            </a:r>
            <a:endParaRPr lang="es-ES" dirty="0">
              <a:solidFill>
                <a:srgbClr val="FF0000"/>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146</a:t>
            </a:fld>
            <a:endParaRPr lang="es-ES"/>
          </a:p>
        </p:txBody>
      </p:sp>
      <p:sp>
        <p:nvSpPr>
          <p:cNvPr id="16" name="Rectangle 4"/>
          <p:cNvSpPr>
            <a:spLocks noChangeArrowheads="1"/>
          </p:cNvSpPr>
          <p:nvPr/>
        </p:nvSpPr>
        <p:spPr bwMode="auto">
          <a:xfrm>
            <a:off x="571472" y="1214422"/>
            <a:ext cx="2514588" cy="1200329"/>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Influencia de la fase de la investigación </a:t>
            </a:r>
            <a:endParaRPr lang="es-ES" sz="2400" b="1" dirty="0">
              <a:latin typeface="Tahoma" pitchFamily="34" charset="0"/>
            </a:endParaRPr>
          </a:p>
        </p:txBody>
      </p:sp>
      <p:sp>
        <p:nvSpPr>
          <p:cNvPr id="17" name="Rectangle 13"/>
          <p:cNvSpPr>
            <a:spLocks noChangeArrowheads="1"/>
          </p:cNvSpPr>
          <p:nvPr/>
        </p:nvSpPr>
        <p:spPr bwMode="auto">
          <a:xfrm>
            <a:off x="323528" y="3286124"/>
            <a:ext cx="3214710" cy="1323439"/>
          </a:xfrm>
          <a:prstGeom prst="rect">
            <a:avLst/>
          </a:prstGeom>
          <a:solidFill>
            <a:srgbClr val="EAEAEA"/>
          </a:solidFill>
          <a:ln w="9525">
            <a:noFill/>
            <a:miter lim="800000"/>
            <a:headEnd/>
            <a:tailEnd/>
          </a:ln>
          <a:effectLst/>
        </p:spPr>
        <p:txBody>
          <a:bodyPr wrap="square">
            <a:spAutoFit/>
          </a:bodyPr>
          <a:lstStyle/>
          <a:p>
            <a:pPr>
              <a:spcBef>
                <a:spcPct val="20000"/>
              </a:spcBef>
              <a:spcAft>
                <a:spcPct val="40000"/>
              </a:spcAft>
            </a:pPr>
            <a:r>
              <a:rPr lang="es-ES_tradnl" sz="1600" dirty="0">
                <a:latin typeface="Tahoma" pitchFamily="34" charset="0"/>
              </a:rPr>
              <a:t>La </a:t>
            </a:r>
            <a:r>
              <a:rPr lang="es-ES_tradnl" sz="1600" b="1" dirty="0">
                <a:latin typeface="Tahoma" pitchFamily="34" charset="0"/>
              </a:rPr>
              <a:t>tasa de reclutamiento</a:t>
            </a:r>
            <a:r>
              <a:rPr lang="es-ES_tradnl" sz="1600" dirty="0">
                <a:latin typeface="Tahoma" pitchFamily="34" charset="0"/>
              </a:rPr>
              <a:t> medida en los </a:t>
            </a:r>
            <a:r>
              <a:rPr lang="es-ES_tradnl" sz="1600" b="1" dirty="0">
                <a:latin typeface="Tahoma" pitchFamily="34" charset="0"/>
              </a:rPr>
              <a:t>ensayos clínicos finalizados</a:t>
            </a:r>
            <a:r>
              <a:rPr lang="es-ES_tradnl" sz="1600" dirty="0">
                <a:latin typeface="Tahoma" pitchFamily="34" charset="0"/>
              </a:rPr>
              <a:t> en </a:t>
            </a:r>
            <a:r>
              <a:rPr lang="es-ES_tradnl" sz="1600" b="1" dirty="0">
                <a:latin typeface="Tahoma" pitchFamily="34" charset="0"/>
              </a:rPr>
              <a:t>Fases Tempranas</a:t>
            </a:r>
            <a:r>
              <a:rPr lang="es-ES_tradnl" sz="1600" dirty="0">
                <a:latin typeface="Tahoma" pitchFamily="34" charset="0"/>
              </a:rPr>
              <a:t> (fases I y II) en su conjunto es del </a:t>
            </a:r>
            <a:r>
              <a:rPr lang="es-ES_tradnl" sz="1600" b="1" dirty="0">
                <a:latin typeface="Tahoma" pitchFamily="34" charset="0"/>
              </a:rPr>
              <a:t>98,5%.</a:t>
            </a:r>
            <a:endParaRPr lang="es-ES" sz="1600" b="1" dirty="0">
              <a:latin typeface="Tahoma" pitchFamily="34" charset="0"/>
            </a:endParaRPr>
          </a:p>
        </p:txBody>
      </p:sp>
      <p:sp>
        <p:nvSpPr>
          <p:cNvPr id="18"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pSp>
        <p:nvGrpSpPr>
          <p:cNvPr id="4" name="Grupo 3">
            <a:extLst>
              <a:ext uri="{FF2B5EF4-FFF2-40B4-BE49-F238E27FC236}">
                <a16:creationId xmlns:a16="http://schemas.microsoft.com/office/drawing/2014/main" id="{CE209B3E-5A9B-439F-8376-5EFDE8EB2647}"/>
              </a:ext>
            </a:extLst>
          </p:cNvPr>
          <p:cNvGrpSpPr/>
          <p:nvPr/>
        </p:nvGrpSpPr>
        <p:grpSpPr>
          <a:xfrm>
            <a:off x="721814" y="5263421"/>
            <a:ext cx="2694007" cy="689843"/>
            <a:chOff x="721814" y="5263421"/>
            <a:chExt cx="2694007" cy="689843"/>
          </a:xfrm>
        </p:grpSpPr>
        <p:grpSp>
          <p:nvGrpSpPr>
            <p:cNvPr id="31" name="Group 13">
              <a:extLst>
                <a:ext uri="{FF2B5EF4-FFF2-40B4-BE49-F238E27FC236}">
                  <a16:creationId xmlns:a16="http://schemas.microsoft.com/office/drawing/2014/main" id="{3344D8C7-6966-4102-9C64-A01B64D775B2}"/>
                </a:ext>
              </a:extLst>
            </p:cNvPr>
            <p:cNvGrpSpPr/>
            <p:nvPr/>
          </p:nvGrpSpPr>
          <p:grpSpPr>
            <a:xfrm>
              <a:off x="721814" y="5263421"/>
              <a:ext cx="2694007" cy="689843"/>
              <a:chOff x="822180" y="5015271"/>
              <a:chExt cx="2508223" cy="689843"/>
            </a:xfrm>
          </p:grpSpPr>
          <p:sp>
            <p:nvSpPr>
              <p:cNvPr id="32" name="Rectangle 11">
                <a:extLst>
                  <a:ext uri="{FF2B5EF4-FFF2-40B4-BE49-F238E27FC236}">
                    <a16:creationId xmlns:a16="http://schemas.microsoft.com/office/drawing/2014/main" id="{7937EC17-ADBB-4151-9982-914C7E342F45}"/>
                  </a:ext>
                </a:extLst>
              </p:cNvPr>
              <p:cNvSpPr>
                <a:spLocks noChangeArrowheads="1"/>
              </p:cNvSpPr>
              <p:nvPr/>
            </p:nvSpPr>
            <p:spPr bwMode="auto">
              <a:xfrm>
                <a:off x="822180" y="5082740"/>
                <a:ext cx="631043" cy="240308"/>
              </a:xfrm>
              <a:prstGeom prst="rect">
                <a:avLst/>
              </a:prstGeom>
              <a:solidFill>
                <a:srgbClr val="579CAD"/>
              </a:solidFill>
              <a:ln w="9525">
                <a:noFill/>
                <a:miter lim="800000"/>
                <a:headEnd/>
                <a:tailEnd/>
              </a:ln>
              <a:effectLst/>
            </p:spPr>
            <p:txBody>
              <a:bodyPr wrap="none" anchor="ctr"/>
              <a:lstStyle/>
              <a:p>
                <a:endParaRPr lang="es-ES"/>
              </a:p>
            </p:txBody>
          </p:sp>
          <p:sp>
            <p:nvSpPr>
              <p:cNvPr id="33" name="Text Box 18">
                <a:extLst>
                  <a:ext uri="{FF2B5EF4-FFF2-40B4-BE49-F238E27FC236}">
                    <a16:creationId xmlns:a16="http://schemas.microsoft.com/office/drawing/2014/main" id="{CBBA607C-E7FD-4A3B-9D8B-096A2A282F45}"/>
                  </a:ext>
                </a:extLst>
              </p:cNvPr>
              <p:cNvSpPr txBox="1">
                <a:spLocks noChangeArrowheads="1"/>
              </p:cNvSpPr>
              <p:nvPr/>
            </p:nvSpPr>
            <p:spPr bwMode="auto">
              <a:xfrm>
                <a:off x="1607965" y="5015271"/>
                <a:ext cx="1722438" cy="307777"/>
              </a:xfrm>
              <a:prstGeom prst="rect">
                <a:avLst/>
              </a:prstGeom>
              <a:noFill/>
              <a:ln w="9525">
                <a:noFill/>
                <a:miter lim="800000"/>
                <a:headEnd/>
                <a:tailEnd/>
              </a:ln>
              <a:effectLst/>
            </p:spPr>
            <p:txBody>
              <a:bodyPr>
                <a:spAutoFit/>
              </a:bodyPr>
              <a:lstStyle/>
              <a:p>
                <a:pPr>
                  <a:spcBef>
                    <a:spcPct val="50000"/>
                  </a:spcBef>
                </a:pPr>
                <a:r>
                  <a:rPr lang="es-ES_tradnl" sz="1400" dirty="0">
                    <a:latin typeface="Verdana" pitchFamily="34" charset="0"/>
                  </a:rPr>
                  <a:t>Tasa (%)</a:t>
                </a:r>
              </a:p>
            </p:txBody>
          </p:sp>
          <p:sp>
            <p:nvSpPr>
              <p:cNvPr id="34" name="Text Box 19">
                <a:extLst>
                  <a:ext uri="{FF2B5EF4-FFF2-40B4-BE49-F238E27FC236}">
                    <a16:creationId xmlns:a16="http://schemas.microsoft.com/office/drawing/2014/main" id="{DB072F95-5084-45FB-984C-A10B150D53B3}"/>
                  </a:ext>
                </a:extLst>
              </p:cNvPr>
              <p:cNvSpPr txBox="1">
                <a:spLocks noChangeArrowheads="1"/>
              </p:cNvSpPr>
              <p:nvPr/>
            </p:nvSpPr>
            <p:spPr bwMode="auto">
              <a:xfrm>
                <a:off x="1607965" y="5397337"/>
                <a:ext cx="1722437"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Ensayos</a:t>
                </a:r>
                <a:endParaRPr lang="es-ES" sz="1400" dirty="0">
                  <a:latin typeface="Verdana" pitchFamily="34" charset="0"/>
                </a:endParaRPr>
              </a:p>
            </p:txBody>
          </p:sp>
        </p:grpSp>
        <p:sp>
          <p:nvSpPr>
            <p:cNvPr id="35" name="Line 16">
              <a:extLst>
                <a:ext uri="{FF2B5EF4-FFF2-40B4-BE49-F238E27FC236}">
                  <a16:creationId xmlns:a16="http://schemas.microsoft.com/office/drawing/2014/main" id="{B2D3930E-0091-43C8-AF88-CD03C8DCFBA4}"/>
                </a:ext>
              </a:extLst>
            </p:cNvPr>
            <p:cNvSpPr>
              <a:spLocks noChangeShapeType="1"/>
            </p:cNvSpPr>
            <p:nvPr/>
          </p:nvSpPr>
          <p:spPr bwMode="auto">
            <a:xfrm>
              <a:off x="721814" y="5834308"/>
              <a:ext cx="755650" cy="0"/>
            </a:xfrm>
            <a:prstGeom prst="line">
              <a:avLst/>
            </a:prstGeom>
            <a:noFill/>
            <a:ln w="19050">
              <a:solidFill>
                <a:srgbClr val="FF0000"/>
              </a:solidFill>
              <a:round/>
              <a:headEnd/>
              <a:tailEnd/>
            </a:ln>
            <a:effectLst/>
          </p:spPr>
          <p:txBody>
            <a:bodyPr/>
            <a:lstStyle/>
            <a:p>
              <a:endParaRPr lang="es-ES"/>
            </a:p>
          </p:txBody>
        </p:sp>
        <p:sp>
          <p:nvSpPr>
            <p:cNvPr id="36" name="Oval 17">
              <a:extLst>
                <a:ext uri="{FF2B5EF4-FFF2-40B4-BE49-F238E27FC236}">
                  <a16:creationId xmlns:a16="http://schemas.microsoft.com/office/drawing/2014/main" id="{336698B3-98F6-4FA0-9E74-6FC6EE03EC5B}"/>
                </a:ext>
              </a:extLst>
            </p:cNvPr>
            <p:cNvSpPr>
              <a:spLocks noChangeArrowheads="1"/>
            </p:cNvSpPr>
            <p:nvPr/>
          </p:nvSpPr>
          <p:spPr bwMode="auto">
            <a:xfrm>
              <a:off x="1001968" y="5775570"/>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grpSp>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CD942A74-DA39-526D-8E93-E64DB838B03F}"/>
              </a:ext>
            </a:extLst>
          </p:cNvPr>
          <p:cNvPicPr>
            <a:picLocks noChangeAspect="1"/>
          </p:cNvPicPr>
          <p:nvPr/>
        </p:nvPicPr>
        <p:blipFill>
          <a:blip r:embed="rId2"/>
          <a:stretch>
            <a:fillRect/>
          </a:stretch>
        </p:blipFill>
        <p:spPr>
          <a:xfrm rot="5400000">
            <a:off x="3122526" y="193264"/>
            <a:ext cx="5650923" cy="6534067"/>
          </a:xfrm>
          <a:prstGeom prst="rect">
            <a:avLst/>
          </a:prstGeom>
        </p:spPr>
      </p:pic>
      <p:sp>
        <p:nvSpPr>
          <p:cNvPr id="2" name="Title 1"/>
          <p:cNvSpPr>
            <a:spLocks noGrp="1"/>
          </p:cNvSpPr>
          <p:nvPr>
            <p:ph type="title"/>
          </p:nvPr>
        </p:nvSpPr>
        <p:spPr/>
        <p:txBody>
          <a:bodyPr/>
          <a:lstStyle/>
          <a:p>
            <a:r>
              <a:rPr lang="es-ES" dirty="0"/>
              <a:t>Tasa de </a:t>
            </a:r>
            <a:r>
              <a:rPr lang="es-ES_tradnl" dirty="0"/>
              <a:t>R</a:t>
            </a:r>
            <a:r>
              <a:rPr lang="es-ES" dirty="0" err="1"/>
              <a:t>eclutamiento</a:t>
            </a:r>
            <a:endParaRPr lang="es-ES" dirty="0"/>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147</a:t>
            </a:fld>
            <a:endParaRPr lang="es-ES"/>
          </a:p>
        </p:txBody>
      </p:sp>
      <p:sp>
        <p:nvSpPr>
          <p:cNvPr id="12" name="Text Box 7"/>
          <p:cNvSpPr txBox="1">
            <a:spLocks noChangeArrowheads="1"/>
          </p:cNvSpPr>
          <p:nvPr/>
        </p:nvSpPr>
        <p:spPr bwMode="auto">
          <a:xfrm>
            <a:off x="242888" y="1097805"/>
            <a:ext cx="2888952" cy="1569660"/>
          </a:xfrm>
          <a:prstGeom prst="rect">
            <a:avLst/>
          </a:prstGeom>
          <a:solidFill>
            <a:schemeClr val="bg1">
              <a:lumMod val="95000"/>
            </a:schemeClr>
          </a:solidFill>
          <a:ln w="9525">
            <a:noFill/>
            <a:miter lim="800000"/>
            <a:headEnd/>
            <a:tailEnd/>
          </a:ln>
          <a:effectLst/>
        </p:spPr>
        <p:txBody>
          <a:bodyPr wrap="square">
            <a:spAutoFit/>
          </a:bodyPr>
          <a:lstStyle/>
          <a:p>
            <a:pPr>
              <a:spcBef>
                <a:spcPct val="50000"/>
              </a:spcBef>
            </a:pPr>
            <a:r>
              <a:rPr lang="es-ES_tradnl" sz="2400" dirty="0">
                <a:latin typeface="Tahoma" pitchFamily="34" charset="0"/>
              </a:rPr>
              <a:t>Influencia de la Comunidad Autónoma del Centro</a:t>
            </a:r>
            <a:endParaRPr lang="es-ES" sz="2400" dirty="0">
              <a:latin typeface="Tahoma" pitchFamily="34" charset="0"/>
            </a:endParaRPr>
          </a:p>
        </p:txBody>
      </p:sp>
      <p:sp>
        <p:nvSpPr>
          <p:cNvPr id="13" name="Rectangle 8"/>
          <p:cNvSpPr>
            <a:spLocks noChangeArrowheads="1"/>
          </p:cNvSpPr>
          <p:nvPr/>
        </p:nvSpPr>
        <p:spPr bwMode="auto">
          <a:xfrm flipH="1">
            <a:off x="251520" y="4149080"/>
            <a:ext cx="2595551" cy="461665"/>
          </a:xfrm>
          <a:prstGeom prst="rect">
            <a:avLst/>
          </a:prstGeom>
          <a:solidFill>
            <a:schemeClr val="bg1"/>
          </a:solidFill>
          <a:ln w="9525">
            <a:solidFill>
              <a:schemeClr val="tx1"/>
            </a:solidFill>
            <a:miter lim="800000"/>
            <a:headEnd/>
            <a:tailEnd/>
          </a:ln>
          <a:effectLst/>
        </p:spPr>
        <p:txBody>
          <a:bodyPr wrap="square">
            <a:spAutoFit/>
          </a:bodyPr>
          <a:lstStyle/>
          <a:p>
            <a:pPr eaLnBrk="0" hangingPunct="0">
              <a:spcBef>
                <a:spcPct val="30000"/>
              </a:spcBef>
              <a:spcAft>
                <a:spcPct val="30000"/>
              </a:spcAft>
              <a:buSzPct val="75000"/>
              <a:buFont typeface="Wingdings" pitchFamily="2" charset="2"/>
              <a:buNone/>
            </a:pPr>
            <a:r>
              <a:rPr lang="es-ES_tradnl" sz="1200">
                <a:solidFill>
                  <a:srgbClr val="2D2323"/>
                </a:solidFill>
                <a:latin typeface="Tahoma" pitchFamily="34" charset="0"/>
              </a:rPr>
              <a:t>La comparación no se hace sobre los mismos ensayos</a:t>
            </a:r>
            <a:endParaRPr lang="es-ES" sz="1200">
              <a:solidFill>
                <a:srgbClr val="2D2323"/>
              </a:solidFill>
              <a:latin typeface="Tahoma" pitchFamily="34" charset="0"/>
            </a:endParaRPr>
          </a:p>
        </p:txBody>
      </p:sp>
      <p:grpSp>
        <p:nvGrpSpPr>
          <p:cNvPr id="32" name="Grupo 31">
            <a:extLst>
              <a:ext uri="{FF2B5EF4-FFF2-40B4-BE49-F238E27FC236}">
                <a16:creationId xmlns:a16="http://schemas.microsoft.com/office/drawing/2014/main" id="{FDCE8BFE-F1E3-4C7C-8A8E-CD057209AB25}"/>
              </a:ext>
            </a:extLst>
          </p:cNvPr>
          <p:cNvGrpSpPr/>
          <p:nvPr/>
        </p:nvGrpSpPr>
        <p:grpSpPr>
          <a:xfrm>
            <a:off x="683568" y="5115111"/>
            <a:ext cx="2694007" cy="689843"/>
            <a:chOff x="721814" y="5263421"/>
            <a:chExt cx="2694007" cy="689843"/>
          </a:xfrm>
        </p:grpSpPr>
        <p:grpSp>
          <p:nvGrpSpPr>
            <p:cNvPr id="33" name="Group 13">
              <a:extLst>
                <a:ext uri="{FF2B5EF4-FFF2-40B4-BE49-F238E27FC236}">
                  <a16:creationId xmlns:a16="http://schemas.microsoft.com/office/drawing/2014/main" id="{65F9DF7E-30C8-471E-80DF-89811A5B6212}"/>
                </a:ext>
              </a:extLst>
            </p:cNvPr>
            <p:cNvGrpSpPr/>
            <p:nvPr/>
          </p:nvGrpSpPr>
          <p:grpSpPr>
            <a:xfrm>
              <a:off x="721814" y="5263421"/>
              <a:ext cx="2694007" cy="689843"/>
              <a:chOff x="822180" y="5015271"/>
              <a:chExt cx="2508223" cy="689843"/>
            </a:xfrm>
          </p:grpSpPr>
          <p:sp>
            <p:nvSpPr>
              <p:cNvPr id="36" name="Rectangle 11">
                <a:extLst>
                  <a:ext uri="{FF2B5EF4-FFF2-40B4-BE49-F238E27FC236}">
                    <a16:creationId xmlns:a16="http://schemas.microsoft.com/office/drawing/2014/main" id="{898449F6-F5BE-46BB-B9AF-70A99874DF16}"/>
                  </a:ext>
                </a:extLst>
              </p:cNvPr>
              <p:cNvSpPr>
                <a:spLocks noChangeArrowheads="1"/>
              </p:cNvSpPr>
              <p:nvPr/>
            </p:nvSpPr>
            <p:spPr bwMode="auto">
              <a:xfrm>
                <a:off x="822180" y="5082740"/>
                <a:ext cx="631043" cy="240308"/>
              </a:xfrm>
              <a:prstGeom prst="rect">
                <a:avLst/>
              </a:prstGeom>
              <a:solidFill>
                <a:srgbClr val="579CAD"/>
              </a:solidFill>
              <a:ln w="9525">
                <a:noFill/>
                <a:miter lim="800000"/>
                <a:headEnd/>
                <a:tailEnd/>
              </a:ln>
              <a:effectLst/>
            </p:spPr>
            <p:txBody>
              <a:bodyPr wrap="none" anchor="ctr"/>
              <a:lstStyle/>
              <a:p>
                <a:endParaRPr lang="es-ES"/>
              </a:p>
            </p:txBody>
          </p:sp>
          <p:sp>
            <p:nvSpPr>
              <p:cNvPr id="37" name="Text Box 18">
                <a:extLst>
                  <a:ext uri="{FF2B5EF4-FFF2-40B4-BE49-F238E27FC236}">
                    <a16:creationId xmlns:a16="http://schemas.microsoft.com/office/drawing/2014/main" id="{BE9C858B-E6DC-4CAB-8402-899894D13C47}"/>
                  </a:ext>
                </a:extLst>
              </p:cNvPr>
              <p:cNvSpPr txBox="1">
                <a:spLocks noChangeArrowheads="1"/>
              </p:cNvSpPr>
              <p:nvPr/>
            </p:nvSpPr>
            <p:spPr bwMode="auto">
              <a:xfrm>
                <a:off x="1607965" y="5015271"/>
                <a:ext cx="1722438" cy="307777"/>
              </a:xfrm>
              <a:prstGeom prst="rect">
                <a:avLst/>
              </a:prstGeom>
              <a:noFill/>
              <a:ln w="9525">
                <a:noFill/>
                <a:miter lim="800000"/>
                <a:headEnd/>
                <a:tailEnd/>
              </a:ln>
              <a:effectLst/>
            </p:spPr>
            <p:txBody>
              <a:bodyPr>
                <a:spAutoFit/>
              </a:bodyPr>
              <a:lstStyle/>
              <a:p>
                <a:pPr>
                  <a:spcBef>
                    <a:spcPct val="50000"/>
                  </a:spcBef>
                </a:pPr>
                <a:r>
                  <a:rPr lang="es-ES_tradnl" sz="1400" dirty="0">
                    <a:latin typeface="Verdana" pitchFamily="34" charset="0"/>
                  </a:rPr>
                  <a:t>Tasa (%)</a:t>
                </a:r>
              </a:p>
            </p:txBody>
          </p:sp>
          <p:sp>
            <p:nvSpPr>
              <p:cNvPr id="38" name="Text Box 19">
                <a:extLst>
                  <a:ext uri="{FF2B5EF4-FFF2-40B4-BE49-F238E27FC236}">
                    <a16:creationId xmlns:a16="http://schemas.microsoft.com/office/drawing/2014/main" id="{D61B6FBB-547C-402D-B672-BA6AD3199366}"/>
                  </a:ext>
                </a:extLst>
              </p:cNvPr>
              <p:cNvSpPr txBox="1">
                <a:spLocks noChangeArrowheads="1"/>
              </p:cNvSpPr>
              <p:nvPr/>
            </p:nvSpPr>
            <p:spPr bwMode="auto">
              <a:xfrm>
                <a:off x="1607965" y="5397337"/>
                <a:ext cx="1722437"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
          <p:nvSpPr>
            <p:cNvPr id="34" name="Line 16">
              <a:extLst>
                <a:ext uri="{FF2B5EF4-FFF2-40B4-BE49-F238E27FC236}">
                  <a16:creationId xmlns:a16="http://schemas.microsoft.com/office/drawing/2014/main" id="{E6A58C9F-F6CC-4B1E-BCDC-208D67BA4917}"/>
                </a:ext>
              </a:extLst>
            </p:cNvPr>
            <p:cNvSpPr>
              <a:spLocks noChangeShapeType="1"/>
            </p:cNvSpPr>
            <p:nvPr/>
          </p:nvSpPr>
          <p:spPr bwMode="auto">
            <a:xfrm>
              <a:off x="721814" y="5834308"/>
              <a:ext cx="755650" cy="0"/>
            </a:xfrm>
            <a:prstGeom prst="line">
              <a:avLst/>
            </a:prstGeom>
            <a:noFill/>
            <a:ln w="19050">
              <a:solidFill>
                <a:srgbClr val="FF0000"/>
              </a:solidFill>
              <a:round/>
              <a:headEnd/>
              <a:tailEnd/>
            </a:ln>
            <a:effectLst/>
          </p:spPr>
          <p:txBody>
            <a:bodyPr/>
            <a:lstStyle/>
            <a:p>
              <a:endParaRPr lang="es-ES"/>
            </a:p>
          </p:txBody>
        </p:sp>
        <p:sp>
          <p:nvSpPr>
            <p:cNvPr id="35" name="Oval 17">
              <a:extLst>
                <a:ext uri="{FF2B5EF4-FFF2-40B4-BE49-F238E27FC236}">
                  <a16:creationId xmlns:a16="http://schemas.microsoft.com/office/drawing/2014/main" id="{CA8A487B-0B09-48CB-B8A9-FACAB4A1FFD5}"/>
                </a:ext>
              </a:extLst>
            </p:cNvPr>
            <p:cNvSpPr>
              <a:spLocks noChangeArrowheads="1"/>
            </p:cNvSpPr>
            <p:nvPr/>
          </p:nvSpPr>
          <p:spPr bwMode="auto">
            <a:xfrm>
              <a:off x="1001968" y="5775570"/>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gr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Tasa reclutamiento por código patologías</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148</a:t>
            </a:fld>
            <a:endParaRPr lang="es-ES"/>
          </a:p>
        </p:txBody>
      </p:sp>
      <p:sp>
        <p:nvSpPr>
          <p:cNvPr id="8" name="TextBox 7"/>
          <p:cNvSpPr txBox="1"/>
          <p:nvPr/>
        </p:nvSpPr>
        <p:spPr>
          <a:xfrm>
            <a:off x="178942" y="980728"/>
            <a:ext cx="1178348" cy="830997"/>
          </a:xfrm>
          <a:prstGeom prst="rect">
            <a:avLst/>
          </a:prstGeom>
          <a:noFill/>
        </p:spPr>
        <p:txBody>
          <a:bodyPr wrap="square" rtlCol="0">
            <a:spAutoFit/>
          </a:bodyPr>
          <a:lstStyle/>
          <a:p>
            <a:r>
              <a:rPr lang="es-ES_tradnl" sz="1600" dirty="0">
                <a:solidFill>
                  <a:srgbClr val="FF0000"/>
                </a:solidFill>
              </a:rPr>
              <a:t>35 principales Patologías</a:t>
            </a:r>
            <a:endParaRPr lang="es-ES" sz="1600" dirty="0">
              <a:solidFill>
                <a:srgbClr val="FF0000"/>
              </a:solidFill>
            </a:endParaRPr>
          </a:p>
        </p:txBody>
      </p:sp>
      <p:sp>
        <p:nvSpPr>
          <p:cNvPr id="10"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aphicFrame>
        <p:nvGraphicFramePr>
          <p:cNvPr id="3" name="Tabla 2">
            <a:extLst>
              <a:ext uri="{FF2B5EF4-FFF2-40B4-BE49-F238E27FC236}">
                <a16:creationId xmlns:a16="http://schemas.microsoft.com/office/drawing/2014/main" id="{0D7126AF-D390-4CDD-B001-C76FE23CAAF8}"/>
              </a:ext>
            </a:extLst>
          </p:cNvPr>
          <p:cNvGraphicFramePr>
            <a:graphicFrameLocks noGrp="1"/>
          </p:cNvGraphicFramePr>
          <p:nvPr>
            <p:extLst>
              <p:ext uri="{D42A27DB-BD31-4B8C-83A1-F6EECF244321}">
                <p14:modId xmlns:p14="http://schemas.microsoft.com/office/powerpoint/2010/main" val="1335858717"/>
              </p:ext>
            </p:extLst>
          </p:nvPr>
        </p:nvGraphicFramePr>
        <p:xfrm>
          <a:off x="1332001" y="900000"/>
          <a:ext cx="7534398" cy="4977268"/>
        </p:xfrm>
        <a:graphic>
          <a:graphicData uri="http://schemas.openxmlformats.org/drawingml/2006/table">
            <a:tbl>
              <a:tblPr/>
              <a:tblGrid>
                <a:gridCol w="567617">
                  <a:extLst>
                    <a:ext uri="{9D8B030D-6E8A-4147-A177-3AD203B41FA5}">
                      <a16:colId xmlns:a16="http://schemas.microsoft.com/office/drawing/2014/main" val="1386257044"/>
                    </a:ext>
                  </a:extLst>
                </a:gridCol>
                <a:gridCol w="5676697">
                  <a:extLst>
                    <a:ext uri="{9D8B030D-6E8A-4147-A177-3AD203B41FA5}">
                      <a16:colId xmlns:a16="http://schemas.microsoft.com/office/drawing/2014/main" val="2266819128"/>
                    </a:ext>
                  </a:extLst>
                </a:gridCol>
                <a:gridCol w="681352">
                  <a:extLst>
                    <a:ext uri="{9D8B030D-6E8A-4147-A177-3AD203B41FA5}">
                      <a16:colId xmlns:a16="http://schemas.microsoft.com/office/drawing/2014/main" val="1578025058"/>
                    </a:ext>
                  </a:extLst>
                </a:gridCol>
                <a:gridCol w="608732">
                  <a:extLst>
                    <a:ext uri="{9D8B030D-6E8A-4147-A177-3AD203B41FA5}">
                      <a16:colId xmlns:a16="http://schemas.microsoft.com/office/drawing/2014/main" val="307043420"/>
                    </a:ext>
                  </a:extLst>
                </a:gridCol>
              </a:tblGrid>
              <a:tr h="140512">
                <a:tc>
                  <a:txBody>
                    <a:bodyPr/>
                    <a:lstStyle/>
                    <a:p>
                      <a:pPr algn="l">
                        <a:lnSpc>
                          <a:spcPct val="107000"/>
                        </a:lnSpc>
                        <a:spcAft>
                          <a:spcPts val="0"/>
                        </a:spcAft>
                      </a:pPr>
                      <a:r>
                        <a:rPr lang="es-ES" sz="600" dirty="0">
                          <a:solidFill>
                            <a:srgbClr val="FFFFFF"/>
                          </a:solidFill>
                          <a:effectLst/>
                          <a:latin typeface="Verdana" panose="020B0604030504040204" pitchFamily="34" charset="0"/>
                          <a:ea typeface="+mn-ea"/>
                          <a:cs typeface="Arial" panose="020B0604020202020204" pitchFamily="34" charset="0"/>
                        </a:rPr>
                        <a:t>CIE-10</a:t>
                      </a:r>
                      <a:endParaRPr lang="es-ES" sz="700" dirty="0">
                        <a:effectLst/>
                        <a:latin typeface="Verdana" panose="020B0604030504040204" pitchFamily="34" charset="0"/>
                        <a:ea typeface="+mn-ea"/>
                        <a:cs typeface="Times New Roman" panose="02020603050405020304" pitchFamily="18" charset="0"/>
                      </a:endParaRPr>
                    </a:p>
                  </a:txBody>
                  <a:tcPr marL="28516" marR="28516" marT="0" marB="0" anchor="ctr">
                    <a:lnL>
                      <a:noFill/>
                    </a:lnL>
                    <a:lnR>
                      <a:noFill/>
                    </a:lnR>
                    <a:lnT>
                      <a:noFill/>
                    </a:lnT>
                    <a:lnB>
                      <a:noFill/>
                    </a:lnB>
                    <a:solidFill>
                      <a:srgbClr val="F09686"/>
                    </a:solidFill>
                  </a:tcPr>
                </a:tc>
                <a:tc>
                  <a:txBody>
                    <a:bodyPr/>
                    <a:lstStyle/>
                    <a:p>
                      <a:pPr marL="36195" algn="l">
                        <a:lnSpc>
                          <a:spcPct val="107000"/>
                        </a:lnSpc>
                        <a:spcAft>
                          <a:spcPts val="0"/>
                        </a:spcAft>
                      </a:pPr>
                      <a:r>
                        <a:rPr lang="es-ES" sz="600" dirty="0">
                          <a:solidFill>
                            <a:srgbClr val="FFFFFF"/>
                          </a:solidFill>
                          <a:effectLst/>
                          <a:latin typeface="Verdana" panose="020B0604030504040204" pitchFamily="34" charset="0"/>
                          <a:ea typeface="+mn-ea"/>
                          <a:cs typeface="Arial" panose="020B0604020202020204" pitchFamily="34" charset="0"/>
                        </a:rPr>
                        <a:t>Descripción</a:t>
                      </a:r>
                      <a:endParaRPr lang="es-ES" sz="700" dirty="0">
                        <a:effectLst/>
                        <a:latin typeface="Verdana" panose="020B0604030504040204" pitchFamily="34" charset="0"/>
                        <a:ea typeface="+mn-ea"/>
                        <a:cs typeface="Times New Roman" panose="02020603050405020304" pitchFamily="18" charset="0"/>
                      </a:endParaRPr>
                    </a:p>
                  </a:txBody>
                  <a:tcPr marL="28516" marR="28516" marT="0" marB="0" anchor="ctr">
                    <a:lnL>
                      <a:noFill/>
                    </a:lnL>
                    <a:lnR>
                      <a:noFill/>
                    </a:lnR>
                    <a:lnT>
                      <a:noFill/>
                    </a:lnT>
                    <a:lnB>
                      <a:noFill/>
                    </a:lnB>
                    <a:solidFill>
                      <a:srgbClr val="F09686"/>
                    </a:solidFill>
                  </a:tcPr>
                </a:tc>
                <a:tc>
                  <a:txBody>
                    <a:bodyPr/>
                    <a:lstStyle/>
                    <a:p>
                      <a:pPr marR="71755" algn="r">
                        <a:lnSpc>
                          <a:spcPct val="107000"/>
                        </a:lnSpc>
                        <a:spcAft>
                          <a:spcPts val="0"/>
                        </a:spcAft>
                      </a:pPr>
                      <a:r>
                        <a:rPr lang="es-ES" sz="600" dirty="0">
                          <a:solidFill>
                            <a:srgbClr val="FFFFFF"/>
                          </a:solidFill>
                          <a:effectLst/>
                          <a:latin typeface="Verdana" panose="020B0604030504040204" pitchFamily="34" charset="0"/>
                          <a:ea typeface="+mn-ea"/>
                          <a:cs typeface="Arial" panose="020B0604020202020204" pitchFamily="34" charset="0"/>
                        </a:rPr>
                        <a:t>Tasa</a:t>
                      </a:r>
                      <a:endParaRPr lang="es-ES" sz="700" dirty="0">
                        <a:effectLst/>
                        <a:latin typeface="Verdana" panose="020B0604030504040204" pitchFamily="34" charset="0"/>
                        <a:ea typeface="+mn-ea"/>
                        <a:cs typeface="Times New Roman" panose="02020603050405020304" pitchFamily="18" charset="0"/>
                      </a:endParaRPr>
                    </a:p>
                  </a:txBody>
                  <a:tcPr marL="28516" marR="28516" marT="0" marB="0" anchor="ctr">
                    <a:lnL>
                      <a:noFill/>
                    </a:lnL>
                    <a:lnR>
                      <a:noFill/>
                    </a:lnR>
                    <a:lnT>
                      <a:noFill/>
                    </a:lnT>
                    <a:lnB>
                      <a:noFill/>
                    </a:lnB>
                    <a:solidFill>
                      <a:srgbClr val="F09686"/>
                    </a:solidFill>
                  </a:tcPr>
                </a:tc>
                <a:tc>
                  <a:txBody>
                    <a:bodyPr/>
                    <a:lstStyle/>
                    <a:p>
                      <a:pPr marR="71755" algn="r">
                        <a:lnSpc>
                          <a:spcPct val="107000"/>
                        </a:lnSpc>
                        <a:spcAft>
                          <a:spcPts val="0"/>
                        </a:spcAft>
                      </a:pPr>
                      <a:r>
                        <a:rPr lang="es-ES" sz="600" dirty="0" err="1">
                          <a:solidFill>
                            <a:srgbClr val="FFFFFF"/>
                          </a:solidFill>
                          <a:effectLst/>
                          <a:latin typeface="Verdana" panose="020B0604030504040204" pitchFamily="34" charset="0"/>
                          <a:ea typeface="+mn-ea"/>
                          <a:cs typeface="Arial" panose="020B0604020202020204" pitchFamily="34" charset="0"/>
                        </a:rPr>
                        <a:t>Nº</a:t>
                      </a:r>
                      <a:r>
                        <a:rPr lang="es-ES" sz="600" dirty="0">
                          <a:solidFill>
                            <a:srgbClr val="FFFFFF"/>
                          </a:solidFill>
                          <a:effectLst/>
                          <a:latin typeface="Verdana" panose="020B0604030504040204" pitchFamily="34" charset="0"/>
                          <a:ea typeface="+mn-ea"/>
                          <a:cs typeface="Arial" panose="020B0604020202020204" pitchFamily="34" charset="0"/>
                        </a:rPr>
                        <a:t> PCEC</a:t>
                      </a:r>
                      <a:endParaRPr lang="es-ES" sz="700" dirty="0">
                        <a:effectLst/>
                        <a:latin typeface="Verdana" panose="020B0604030504040204" pitchFamily="34" charset="0"/>
                        <a:ea typeface="+mn-ea"/>
                        <a:cs typeface="Times New Roman" panose="02020603050405020304" pitchFamily="18" charset="0"/>
                      </a:endParaRPr>
                    </a:p>
                  </a:txBody>
                  <a:tcPr marL="28516" marR="28516" marT="0" marB="0" anchor="ctr">
                    <a:lnL>
                      <a:noFill/>
                    </a:lnL>
                    <a:lnR>
                      <a:noFill/>
                    </a:lnR>
                    <a:lnT>
                      <a:noFill/>
                    </a:lnT>
                    <a:lnB>
                      <a:noFill/>
                    </a:lnB>
                    <a:solidFill>
                      <a:srgbClr val="F09686"/>
                    </a:solidFill>
                  </a:tcPr>
                </a:tc>
                <a:extLst>
                  <a:ext uri="{0D108BD9-81ED-4DB2-BD59-A6C34878D82A}">
                    <a16:rowId xmlns:a16="http://schemas.microsoft.com/office/drawing/2014/main" val="2674497145"/>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E10</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DIABETES MELLITUS INSULINODEPENDIENTE</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108,9%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669</a:t>
                      </a:r>
                    </a:p>
                  </a:txBody>
                  <a:tcPr marL="9525" marR="9525" marT="9525" marB="0" anchor="b">
                    <a:lnL>
                      <a:noFill/>
                    </a:lnL>
                    <a:lnR>
                      <a:noFill/>
                    </a:lnR>
                    <a:lnT>
                      <a:noFill/>
                    </a:lnT>
                    <a:lnB>
                      <a:noFill/>
                    </a:lnB>
                  </a:tcPr>
                </a:tc>
                <a:extLst>
                  <a:ext uri="{0D108BD9-81ED-4DB2-BD59-A6C34878D82A}">
                    <a16:rowId xmlns:a16="http://schemas.microsoft.com/office/drawing/2014/main" val="2896550354"/>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E11</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DIABETES MELLITUS NO INSULINODEPENDIENTE</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129,3%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409</a:t>
                      </a:r>
                    </a:p>
                  </a:txBody>
                  <a:tcPr marL="9525" marR="9525" marT="9525" marB="0" anchor="b">
                    <a:lnL>
                      <a:noFill/>
                    </a:lnL>
                    <a:lnR>
                      <a:noFill/>
                    </a:lnR>
                    <a:lnT>
                      <a:noFill/>
                    </a:lnT>
                    <a:lnB>
                      <a:noFill/>
                    </a:lnB>
                  </a:tcPr>
                </a:tc>
                <a:extLst>
                  <a:ext uri="{0D108BD9-81ED-4DB2-BD59-A6C34878D82A}">
                    <a16:rowId xmlns:a16="http://schemas.microsoft.com/office/drawing/2014/main" val="3792351974"/>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C34</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TUMOR MALIGNO DE LOS BRONQUIOS Y DEL PULMON</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115,1%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315</a:t>
                      </a:r>
                    </a:p>
                  </a:txBody>
                  <a:tcPr marL="9525" marR="9525" marT="9525" marB="0" anchor="b">
                    <a:lnL>
                      <a:noFill/>
                    </a:lnL>
                    <a:lnR>
                      <a:noFill/>
                    </a:lnR>
                    <a:lnT>
                      <a:noFill/>
                    </a:lnT>
                    <a:lnB>
                      <a:noFill/>
                    </a:lnB>
                  </a:tcPr>
                </a:tc>
                <a:extLst>
                  <a:ext uri="{0D108BD9-81ED-4DB2-BD59-A6C34878D82A}">
                    <a16:rowId xmlns:a16="http://schemas.microsoft.com/office/drawing/2014/main" val="4207748649"/>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C50</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TUMOR MALIGNO DE LA MAMA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95,4%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291</a:t>
                      </a:r>
                    </a:p>
                  </a:txBody>
                  <a:tcPr marL="9525" marR="9525" marT="9525" marB="0" anchor="b">
                    <a:lnL>
                      <a:noFill/>
                    </a:lnL>
                    <a:lnR>
                      <a:noFill/>
                    </a:lnR>
                    <a:lnT>
                      <a:noFill/>
                    </a:lnT>
                    <a:lnB>
                      <a:noFill/>
                    </a:lnB>
                  </a:tcPr>
                </a:tc>
                <a:extLst>
                  <a:ext uri="{0D108BD9-81ED-4DB2-BD59-A6C34878D82A}">
                    <a16:rowId xmlns:a16="http://schemas.microsoft.com/office/drawing/2014/main" val="3375222446"/>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J45</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ASMA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98,6%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258</a:t>
                      </a:r>
                    </a:p>
                  </a:txBody>
                  <a:tcPr marL="9525" marR="9525" marT="9525" marB="0" anchor="b">
                    <a:lnL>
                      <a:noFill/>
                    </a:lnL>
                    <a:lnR>
                      <a:noFill/>
                    </a:lnR>
                    <a:lnT>
                      <a:noFill/>
                    </a:lnT>
                    <a:lnB>
                      <a:noFill/>
                    </a:lnB>
                  </a:tcPr>
                </a:tc>
                <a:extLst>
                  <a:ext uri="{0D108BD9-81ED-4DB2-BD59-A6C34878D82A}">
                    <a16:rowId xmlns:a16="http://schemas.microsoft.com/office/drawing/2014/main" val="2507446325"/>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J449</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ENFERMEDAD PULMONAR OBSTRUCTIVA CRONICA, NO ESPECIFICADA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129,1%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219</a:t>
                      </a:r>
                    </a:p>
                  </a:txBody>
                  <a:tcPr marL="9525" marR="9525" marT="9525" marB="0" anchor="b">
                    <a:lnL>
                      <a:noFill/>
                    </a:lnL>
                    <a:lnR>
                      <a:noFill/>
                    </a:lnR>
                    <a:lnT>
                      <a:noFill/>
                    </a:lnT>
                    <a:lnB>
                      <a:noFill/>
                    </a:lnB>
                  </a:tcPr>
                </a:tc>
                <a:extLst>
                  <a:ext uri="{0D108BD9-81ED-4DB2-BD59-A6C34878D82A}">
                    <a16:rowId xmlns:a16="http://schemas.microsoft.com/office/drawing/2014/main" val="1948682359"/>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J448</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OTRAS ENFERMEDADES PULMONARES OBSTRUCTIVAS CRONICAS ESPECIFICADAS</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84,9%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163</a:t>
                      </a:r>
                    </a:p>
                  </a:txBody>
                  <a:tcPr marL="9525" marR="9525" marT="9525" marB="0" anchor="b">
                    <a:lnL>
                      <a:noFill/>
                    </a:lnL>
                    <a:lnR>
                      <a:noFill/>
                    </a:lnR>
                    <a:lnT>
                      <a:noFill/>
                    </a:lnT>
                    <a:lnB>
                      <a:noFill/>
                    </a:lnB>
                  </a:tcPr>
                </a:tc>
                <a:extLst>
                  <a:ext uri="{0D108BD9-81ED-4DB2-BD59-A6C34878D82A}">
                    <a16:rowId xmlns:a16="http://schemas.microsoft.com/office/drawing/2014/main" val="2875754374"/>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C19</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TUMOR MALIGNO DE LA UNION RECTOSIGMOIDEA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106,8%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155</a:t>
                      </a:r>
                    </a:p>
                  </a:txBody>
                  <a:tcPr marL="9525" marR="9525" marT="9525" marB="0" anchor="b">
                    <a:lnL>
                      <a:noFill/>
                    </a:lnL>
                    <a:lnR>
                      <a:noFill/>
                    </a:lnR>
                    <a:lnT>
                      <a:noFill/>
                    </a:lnT>
                    <a:lnB>
                      <a:noFill/>
                    </a:lnB>
                  </a:tcPr>
                </a:tc>
                <a:extLst>
                  <a:ext uri="{0D108BD9-81ED-4DB2-BD59-A6C34878D82A}">
                    <a16:rowId xmlns:a16="http://schemas.microsoft.com/office/drawing/2014/main" val="219762853"/>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R522</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OTRO DOLOR CRONICO</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69,6%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152</a:t>
                      </a:r>
                    </a:p>
                  </a:txBody>
                  <a:tcPr marL="9525" marR="9525" marT="9525" marB="0" anchor="b">
                    <a:lnL>
                      <a:noFill/>
                    </a:lnL>
                    <a:lnR>
                      <a:noFill/>
                    </a:lnR>
                    <a:lnT>
                      <a:noFill/>
                    </a:lnT>
                    <a:lnB>
                      <a:noFill/>
                    </a:lnB>
                  </a:tcPr>
                </a:tc>
                <a:extLst>
                  <a:ext uri="{0D108BD9-81ED-4DB2-BD59-A6C34878D82A}">
                    <a16:rowId xmlns:a16="http://schemas.microsoft.com/office/drawing/2014/main" val="3887977919"/>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B182</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pt-BR" sz="700" kern="1200" dirty="0">
                          <a:solidFill>
                            <a:schemeClr val="tx1"/>
                          </a:solidFill>
                          <a:effectLst/>
                          <a:latin typeface="Verdana" panose="020B0604030504040204" pitchFamily="34" charset="0"/>
                          <a:ea typeface="+mn-ea"/>
                          <a:cs typeface="Liberation Sans" panose="020B0604020202020204" pitchFamily="34" charset="0"/>
                        </a:rPr>
                        <a:t>HEPATITIS VIRAL TIPO C CRONICA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115,0%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150</a:t>
                      </a:r>
                    </a:p>
                  </a:txBody>
                  <a:tcPr marL="9525" marR="9525" marT="9525" marB="0" anchor="b">
                    <a:lnL>
                      <a:noFill/>
                    </a:lnL>
                    <a:lnR>
                      <a:noFill/>
                    </a:lnR>
                    <a:lnT>
                      <a:noFill/>
                    </a:lnT>
                    <a:lnB>
                      <a:noFill/>
                    </a:lnB>
                  </a:tcPr>
                </a:tc>
                <a:extLst>
                  <a:ext uri="{0D108BD9-81ED-4DB2-BD59-A6C34878D82A}">
                    <a16:rowId xmlns:a16="http://schemas.microsoft.com/office/drawing/2014/main" val="1347549593"/>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I50</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INSUFICIENCIA CARDIACA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98,7%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145</a:t>
                      </a:r>
                    </a:p>
                  </a:txBody>
                  <a:tcPr marL="9525" marR="9525" marT="9525" marB="0" anchor="b">
                    <a:lnL>
                      <a:noFill/>
                    </a:lnL>
                    <a:lnR>
                      <a:noFill/>
                    </a:lnR>
                    <a:lnT>
                      <a:noFill/>
                    </a:lnT>
                    <a:lnB>
                      <a:noFill/>
                    </a:lnB>
                  </a:tcPr>
                </a:tc>
                <a:extLst>
                  <a:ext uri="{0D108BD9-81ED-4DB2-BD59-A6C34878D82A}">
                    <a16:rowId xmlns:a16="http://schemas.microsoft.com/office/drawing/2014/main" val="2498346118"/>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E119</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DIABETES MELLITUS NO INSULINODEPENDIENTE SIN MENCION DE COMPLICACION</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99,6%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134</a:t>
                      </a:r>
                    </a:p>
                  </a:txBody>
                  <a:tcPr marL="9525" marR="9525" marT="9525" marB="0" anchor="b">
                    <a:lnL>
                      <a:noFill/>
                    </a:lnL>
                    <a:lnR>
                      <a:noFill/>
                    </a:lnR>
                    <a:lnT>
                      <a:noFill/>
                    </a:lnT>
                    <a:lnB>
                      <a:noFill/>
                    </a:lnB>
                  </a:tcPr>
                </a:tc>
                <a:extLst>
                  <a:ext uri="{0D108BD9-81ED-4DB2-BD59-A6C34878D82A}">
                    <a16:rowId xmlns:a16="http://schemas.microsoft.com/office/drawing/2014/main" val="4224628924"/>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D01</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CARCINOMA IN SITU DE OTROS ORGANOS DIGESTIVOS Y DE LOS NO ESPECIFICADOS</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121,0%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131</a:t>
                      </a:r>
                    </a:p>
                  </a:txBody>
                  <a:tcPr marL="9525" marR="9525" marT="9525" marB="0" anchor="b">
                    <a:lnL>
                      <a:noFill/>
                    </a:lnL>
                    <a:lnR>
                      <a:noFill/>
                    </a:lnR>
                    <a:lnT>
                      <a:noFill/>
                    </a:lnT>
                    <a:lnB>
                      <a:noFill/>
                    </a:lnB>
                  </a:tcPr>
                </a:tc>
                <a:extLst>
                  <a:ext uri="{0D108BD9-81ED-4DB2-BD59-A6C34878D82A}">
                    <a16:rowId xmlns:a16="http://schemas.microsoft.com/office/drawing/2014/main" val="1696260056"/>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E07</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OTROS TRASTORNOS TIROIDEOS</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93,1%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129</a:t>
                      </a:r>
                    </a:p>
                  </a:txBody>
                  <a:tcPr marL="9525" marR="9525" marT="9525" marB="0" anchor="b">
                    <a:lnL>
                      <a:noFill/>
                    </a:lnL>
                    <a:lnR>
                      <a:noFill/>
                    </a:lnR>
                    <a:lnT>
                      <a:noFill/>
                    </a:lnT>
                    <a:lnB>
                      <a:noFill/>
                    </a:lnB>
                  </a:tcPr>
                </a:tc>
                <a:extLst>
                  <a:ext uri="{0D108BD9-81ED-4DB2-BD59-A6C34878D82A}">
                    <a16:rowId xmlns:a16="http://schemas.microsoft.com/office/drawing/2014/main" val="780430551"/>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B24</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ENFERMEDAD POR VIRUS DE LA INMUNODEFICIENCIA HUMANA (VIH), SIN OTRA ESPECIFICACION</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122,4%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125</a:t>
                      </a:r>
                    </a:p>
                  </a:txBody>
                  <a:tcPr marL="9525" marR="9525" marT="9525" marB="0" anchor="b">
                    <a:lnL>
                      <a:noFill/>
                    </a:lnL>
                    <a:lnR>
                      <a:noFill/>
                    </a:lnR>
                    <a:lnT>
                      <a:noFill/>
                    </a:lnT>
                    <a:lnB>
                      <a:noFill/>
                    </a:lnB>
                  </a:tcPr>
                </a:tc>
                <a:extLst>
                  <a:ext uri="{0D108BD9-81ED-4DB2-BD59-A6C34878D82A}">
                    <a16:rowId xmlns:a16="http://schemas.microsoft.com/office/drawing/2014/main" val="1216490344"/>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G35</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ESCLEROSIS MULTIPLE</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112,2%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97</a:t>
                      </a:r>
                    </a:p>
                  </a:txBody>
                  <a:tcPr marL="9525" marR="9525" marT="9525" marB="0" anchor="b">
                    <a:lnL>
                      <a:noFill/>
                    </a:lnL>
                    <a:lnR>
                      <a:noFill/>
                    </a:lnR>
                    <a:lnT>
                      <a:noFill/>
                    </a:lnT>
                    <a:lnB>
                      <a:noFill/>
                    </a:lnB>
                  </a:tcPr>
                </a:tc>
                <a:extLst>
                  <a:ext uri="{0D108BD9-81ED-4DB2-BD59-A6C34878D82A}">
                    <a16:rowId xmlns:a16="http://schemas.microsoft.com/office/drawing/2014/main" val="3190424950"/>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M069</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ARTRITIS REUMATOIDE, NO ESPECIFICADA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93,5%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97</a:t>
                      </a:r>
                    </a:p>
                  </a:txBody>
                  <a:tcPr marL="9525" marR="9525" marT="9525" marB="0" anchor="b">
                    <a:lnL>
                      <a:noFill/>
                    </a:lnL>
                    <a:lnR>
                      <a:noFill/>
                    </a:lnR>
                    <a:lnT>
                      <a:noFill/>
                    </a:lnT>
                    <a:lnB>
                      <a:noFill/>
                    </a:lnB>
                  </a:tcPr>
                </a:tc>
                <a:extLst>
                  <a:ext uri="{0D108BD9-81ED-4DB2-BD59-A6C34878D82A}">
                    <a16:rowId xmlns:a16="http://schemas.microsoft.com/office/drawing/2014/main" val="1855465803"/>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I80</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FLEBITIS Y TROMBOFLEBITIS</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82,9%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93</a:t>
                      </a:r>
                    </a:p>
                  </a:txBody>
                  <a:tcPr marL="9525" marR="9525" marT="9525" marB="0" anchor="b">
                    <a:lnL>
                      <a:noFill/>
                    </a:lnL>
                    <a:lnR>
                      <a:noFill/>
                    </a:lnR>
                    <a:lnT>
                      <a:noFill/>
                    </a:lnT>
                    <a:lnB>
                      <a:noFill/>
                    </a:lnB>
                  </a:tcPr>
                </a:tc>
                <a:extLst>
                  <a:ext uri="{0D108BD9-81ED-4DB2-BD59-A6C34878D82A}">
                    <a16:rowId xmlns:a16="http://schemas.microsoft.com/office/drawing/2014/main" val="1193893608"/>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F20</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ESQUIZOFRENIA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79,1%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90</a:t>
                      </a:r>
                    </a:p>
                  </a:txBody>
                  <a:tcPr marL="9525" marR="9525" marT="9525" marB="0" anchor="b">
                    <a:lnL>
                      <a:noFill/>
                    </a:lnL>
                    <a:lnR>
                      <a:noFill/>
                    </a:lnR>
                    <a:lnT>
                      <a:noFill/>
                    </a:lnT>
                    <a:lnB>
                      <a:noFill/>
                    </a:lnB>
                  </a:tcPr>
                </a:tc>
                <a:extLst>
                  <a:ext uri="{0D108BD9-81ED-4DB2-BD59-A6C34878D82A}">
                    <a16:rowId xmlns:a16="http://schemas.microsoft.com/office/drawing/2014/main" val="1241717326"/>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F32</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EPISODIO DEPRESIVO</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68,3%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89</a:t>
                      </a:r>
                    </a:p>
                  </a:txBody>
                  <a:tcPr marL="9525" marR="9525" marT="9525" marB="0" anchor="b">
                    <a:lnL>
                      <a:noFill/>
                    </a:lnL>
                    <a:lnR>
                      <a:noFill/>
                    </a:lnR>
                    <a:lnT>
                      <a:noFill/>
                    </a:lnT>
                    <a:lnB>
                      <a:noFill/>
                    </a:lnB>
                  </a:tcPr>
                </a:tc>
                <a:extLst>
                  <a:ext uri="{0D108BD9-81ED-4DB2-BD59-A6C34878D82A}">
                    <a16:rowId xmlns:a16="http://schemas.microsoft.com/office/drawing/2014/main" val="408936633"/>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Z258</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NECESIDAD DE INMUNIZACION CONTRA OTRAS ENFERMEDADES VIRALES UNICAS ESPECIFICADAS</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126,2%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81</a:t>
                      </a:r>
                    </a:p>
                  </a:txBody>
                  <a:tcPr marL="9525" marR="9525" marT="9525" marB="0" anchor="b">
                    <a:lnL>
                      <a:noFill/>
                    </a:lnL>
                    <a:lnR>
                      <a:noFill/>
                    </a:lnR>
                    <a:lnT>
                      <a:noFill/>
                    </a:lnT>
                    <a:lnB>
                      <a:noFill/>
                    </a:lnB>
                  </a:tcPr>
                </a:tc>
                <a:extLst>
                  <a:ext uri="{0D108BD9-81ED-4DB2-BD59-A6C34878D82A}">
                    <a16:rowId xmlns:a16="http://schemas.microsoft.com/office/drawing/2014/main" val="3791526300"/>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C56</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TUMOR MALIGNO DEL OVARIO</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97,6%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79</a:t>
                      </a:r>
                    </a:p>
                  </a:txBody>
                  <a:tcPr marL="9525" marR="9525" marT="9525" marB="0" anchor="b">
                    <a:lnL>
                      <a:noFill/>
                    </a:lnL>
                    <a:lnR>
                      <a:noFill/>
                    </a:lnR>
                    <a:lnT>
                      <a:noFill/>
                    </a:lnT>
                    <a:lnB>
                      <a:noFill/>
                    </a:lnB>
                  </a:tcPr>
                </a:tc>
                <a:extLst>
                  <a:ext uri="{0D108BD9-81ED-4DB2-BD59-A6C34878D82A}">
                    <a16:rowId xmlns:a16="http://schemas.microsoft.com/office/drawing/2014/main" val="1554217828"/>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C14</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TUMOR MALIGNO DE OTROS SITIOS Y DE LOS MAL DEFINIDOS DEL LABIO, DE LA CAVIDAD BUCAL Y DE LA FARINGE</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167,7%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77</a:t>
                      </a:r>
                    </a:p>
                  </a:txBody>
                  <a:tcPr marL="9525" marR="9525" marT="9525" marB="0" anchor="b">
                    <a:lnL>
                      <a:noFill/>
                    </a:lnL>
                    <a:lnR>
                      <a:noFill/>
                    </a:lnR>
                    <a:lnT>
                      <a:noFill/>
                    </a:lnT>
                    <a:lnB>
                      <a:noFill/>
                    </a:lnB>
                  </a:tcPr>
                </a:tc>
                <a:extLst>
                  <a:ext uri="{0D108BD9-81ED-4DB2-BD59-A6C34878D82A}">
                    <a16:rowId xmlns:a16="http://schemas.microsoft.com/office/drawing/2014/main" val="3791794980"/>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C349</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TUMOR MALIGNO DE LOS BRONQUIOS O DEL PULMON, PARTE NO ESPECIFICADA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104,0%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75</a:t>
                      </a:r>
                    </a:p>
                  </a:txBody>
                  <a:tcPr marL="9525" marR="9525" marT="9525" marB="0" anchor="b">
                    <a:lnL>
                      <a:noFill/>
                    </a:lnL>
                    <a:lnR>
                      <a:noFill/>
                    </a:lnR>
                    <a:lnT>
                      <a:noFill/>
                    </a:lnT>
                    <a:lnB>
                      <a:noFill/>
                    </a:lnB>
                  </a:tcPr>
                </a:tc>
                <a:extLst>
                  <a:ext uri="{0D108BD9-81ED-4DB2-BD59-A6C34878D82A}">
                    <a16:rowId xmlns:a16="http://schemas.microsoft.com/office/drawing/2014/main" val="387448634"/>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I70</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ATEROSCLEROSIS</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103,0%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73</a:t>
                      </a:r>
                    </a:p>
                  </a:txBody>
                  <a:tcPr marL="9525" marR="9525" marT="9525" marB="0" anchor="b">
                    <a:lnL>
                      <a:noFill/>
                    </a:lnL>
                    <a:lnR>
                      <a:noFill/>
                    </a:lnR>
                    <a:lnT>
                      <a:noFill/>
                    </a:lnT>
                    <a:lnB>
                      <a:noFill/>
                    </a:lnB>
                  </a:tcPr>
                </a:tc>
                <a:extLst>
                  <a:ext uri="{0D108BD9-81ED-4DB2-BD59-A6C34878D82A}">
                    <a16:rowId xmlns:a16="http://schemas.microsoft.com/office/drawing/2014/main" val="2953773643"/>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C33</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TUMOR MALIGNO DE LA TRAQUEA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113,8%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72</a:t>
                      </a:r>
                    </a:p>
                  </a:txBody>
                  <a:tcPr marL="9525" marR="9525" marT="9525" marB="0" anchor="b">
                    <a:lnL>
                      <a:noFill/>
                    </a:lnL>
                    <a:lnR>
                      <a:noFill/>
                    </a:lnR>
                    <a:lnT>
                      <a:noFill/>
                    </a:lnT>
                    <a:lnB>
                      <a:noFill/>
                    </a:lnB>
                  </a:tcPr>
                </a:tc>
                <a:extLst>
                  <a:ext uri="{0D108BD9-81ED-4DB2-BD59-A6C34878D82A}">
                    <a16:rowId xmlns:a16="http://schemas.microsoft.com/office/drawing/2014/main" val="3713982079"/>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C18</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TUMOR MALIGNO DEL COLON</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84,7%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70</a:t>
                      </a:r>
                    </a:p>
                  </a:txBody>
                  <a:tcPr marL="9525" marR="9525" marT="9525" marB="0" anchor="b">
                    <a:lnL>
                      <a:noFill/>
                    </a:lnL>
                    <a:lnR>
                      <a:noFill/>
                    </a:lnR>
                    <a:lnT>
                      <a:noFill/>
                    </a:lnT>
                    <a:lnB>
                      <a:noFill/>
                    </a:lnB>
                  </a:tcPr>
                </a:tc>
                <a:extLst>
                  <a:ext uri="{0D108BD9-81ED-4DB2-BD59-A6C34878D82A}">
                    <a16:rowId xmlns:a16="http://schemas.microsoft.com/office/drawing/2014/main" val="1413048875"/>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B18</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HEPATITIS VIRAL CRONICA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97,4%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69</a:t>
                      </a:r>
                    </a:p>
                  </a:txBody>
                  <a:tcPr marL="9525" marR="9525" marT="9525" marB="0" anchor="b">
                    <a:lnL>
                      <a:noFill/>
                    </a:lnL>
                    <a:lnR>
                      <a:noFill/>
                    </a:lnR>
                    <a:lnT>
                      <a:noFill/>
                    </a:lnT>
                    <a:lnB>
                      <a:noFill/>
                    </a:lnB>
                  </a:tcPr>
                </a:tc>
                <a:extLst>
                  <a:ext uri="{0D108BD9-81ED-4DB2-BD59-A6C34878D82A}">
                    <a16:rowId xmlns:a16="http://schemas.microsoft.com/office/drawing/2014/main" val="2393946749"/>
                  </a:ext>
                </a:extLst>
              </a:tr>
              <a:tr h="120221">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E109</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DIABETES MELLITUS INSULINODEPENDIENTE SIN MENCION DE COMPLICACION</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111,0%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67</a:t>
                      </a:r>
                    </a:p>
                  </a:txBody>
                  <a:tcPr marL="9525" marR="9525" marT="9525" marB="0" anchor="b">
                    <a:lnL>
                      <a:noFill/>
                    </a:lnL>
                    <a:lnR>
                      <a:noFill/>
                    </a:lnR>
                    <a:lnT>
                      <a:noFill/>
                    </a:lnT>
                    <a:lnB>
                      <a:noFill/>
                    </a:lnB>
                  </a:tcPr>
                </a:tc>
                <a:extLst>
                  <a:ext uri="{0D108BD9-81ED-4DB2-BD59-A6C34878D82A}">
                    <a16:rowId xmlns:a16="http://schemas.microsoft.com/office/drawing/2014/main" val="1482787722"/>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B342</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INFECCION DEBIDA A CORONAVIRUS, SIN OTRA ESPECIFICACION</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80,5%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66</a:t>
                      </a:r>
                    </a:p>
                  </a:txBody>
                  <a:tcPr marL="9525" marR="9525" marT="9525" marB="0" anchor="b">
                    <a:lnL>
                      <a:noFill/>
                    </a:lnL>
                    <a:lnR>
                      <a:noFill/>
                    </a:lnR>
                    <a:lnT>
                      <a:noFill/>
                    </a:lnT>
                    <a:lnB>
                      <a:noFill/>
                    </a:lnB>
                  </a:tcPr>
                </a:tc>
                <a:extLst>
                  <a:ext uri="{0D108BD9-81ED-4DB2-BD59-A6C34878D82A}">
                    <a16:rowId xmlns:a16="http://schemas.microsoft.com/office/drawing/2014/main" val="3805408545"/>
                  </a:ext>
                </a:extLst>
              </a:tr>
              <a:tr h="140512">
                <a:tc>
                  <a:txBody>
                    <a:bodyPr/>
                    <a:lstStyle/>
                    <a:p>
                      <a:pPr marL="0" algn="l" defTabSz="914400" rtl="0" eaLnBrk="1" fontAlgn="b" latinLnBrk="0" hangingPunct="1">
                        <a:lnSpc>
                          <a:spcPct val="107000"/>
                        </a:lnSpc>
                        <a:spcAft>
                          <a:spcPts val="0"/>
                        </a:spcAft>
                      </a:pPr>
                      <a:r>
                        <a:rPr lang="es-ES" sz="800" kern="1200">
                          <a:solidFill>
                            <a:srgbClr val="FFFFFF"/>
                          </a:solidFill>
                          <a:effectLst/>
                          <a:latin typeface="Verdana" panose="020B0604030504040204" pitchFamily="34" charset="0"/>
                          <a:ea typeface="+mn-ea"/>
                          <a:cs typeface="Liberation Sans" panose="020B0604020202020204" pitchFamily="34" charset="0"/>
                        </a:rPr>
                        <a:t>I24</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OTRAS ENFERMEDADES ISQUEMICAS AGUDAS DEL CORAZON</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89,8%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66</a:t>
                      </a:r>
                    </a:p>
                  </a:txBody>
                  <a:tcPr marL="9525" marR="9525" marT="9525" marB="0" anchor="b">
                    <a:lnL>
                      <a:noFill/>
                    </a:lnL>
                    <a:lnR>
                      <a:noFill/>
                    </a:lnR>
                    <a:lnT>
                      <a:noFill/>
                    </a:lnT>
                    <a:lnB>
                      <a:noFill/>
                    </a:lnB>
                  </a:tcPr>
                </a:tc>
                <a:extLst>
                  <a:ext uri="{0D108BD9-81ED-4DB2-BD59-A6C34878D82A}">
                    <a16:rowId xmlns:a16="http://schemas.microsoft.com/office/drawing/2014/main" val="2476815142"/>
                  </a:ext>
                </a:extLst>
              </a:tr>
              <a:tr h="140512">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I10</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HIPERTENSION ESENCIAL (PRIMARIA)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77,9%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64</a:t>
                      </a:r>
                    </a:p>
                  </a:txBody>
                  <a:tcPr marL="9525" marR="9525" marT="9525" marB="0" anchor="b">
                    <a:lnL>
                      <a:noFill/>
                    </a:lnL>
                    <a:lnR>
                      <a:noFill/>
                    </a:lnR>
                    <a:lnT>
                      <a:noFill/>
                    </a:lnT>
                    <a:lnB>
                      <a:noFill/>
                    </a:lnB>
                  </a:tcPr>
                </a:tc>
                <a:extLst>
                  <a:ext uri="{0D108BD9-81ED-4DB2-BD59-A6C34878D82A}">
                    <a16:rowId xmlns:a16="http://schemas.microsoft.com/office/drawing/2014/main" val="3526781161"/>
                  </a:ext>
                </a:extLst>
              </a:tr>
              <a:tr h="120221">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A03</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SHIGELOSIS</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142,7%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63</a:t>
                      </a:r>
                    </a:p>
                  </a:txBody>
                  <a:tcPr marL="9525" marR="9525" marT="9525" marB="0" anchor="b">
                    <a:lnL>
                      <a:noFill/>
                    </a:lnL>
                    <a:lnR>
                      <a:noFill/>
                    </a:lnR>
                    <a:lnT>
                      <a:noFill/>
                    </a:lnT>
                    <a:lnB>
                      <a:noFill/>
                    </a:lnB>
                  </a:tcPr>
                </a:tc>
                <a:extLst>
                  <a:ext uri="{0D108BD9-81ED-4DB2-BD59-A6C34878D82A}">
                    <a16:rowId xmlns:a16="http://schemas.microsoft.com/office/drawing/2014/main" val="354347828"/>
                  </a:ext>
                </a:extLst>
              </a:tr>
              <a:tr h="120221">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C22</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TUMOR MALIGNO DEL HIGADO Y DE LAS VIAS BILIARES INTRAHEPATICAS</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77,8%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63</a:t>
                      </a:r>
                    </a:p>
                  </a:txBody>
                  <a:tcPr marL="9525" marR="9525" marT="9525" marB="0" anchor="b">
                    <a:lnL>
                      <a:noFill/>
                    </a:lnL>
                    <a:lnR>
                      <a:noFill/>
                    </a:lnR>
                    <a:lnT>
                      <a:noFill/>
                    </a:lnT>
                    <a:lnB>
                      <a:noFill/>
                    </a:lnB>
                  </a:tcPr>
                </a:tc>
                <a:extLst>
                  <a:ext uri="{0D108BD9-81ED-4DB2-BD59-A6C34878D82A}">
                    <a16:rowId xmlns:a16="http://schemas.microsoft.com/office/drawing/2014/main" val="3345738285"/>
                  </a:ext>
                </a:extLst>
              </a:tr>
              <a:tr h="120221">
                <a:tc>
                  <a:txBody>
                    <a:bodyPr/>
                    <a:lstStyle/>
                    <a:p>
                      <a:pPr marL="0" algn="l" defTabSz="914400" rtl="0" eaLnBrk="1" fontAlgn="b" latinLnBrk="0" hangingPunct="1">
                        <a:lnSpc>
                          <a:spcPct val="107000"/>
                        </a:lnSpc>
                        <a:spcAft>
                          <a:spcPts val="0"/>
                        </a:spcAft>
                      </a:pPr>
                      <a:r>
                        <a:rPr lang="es-ES" sz="800" kern="1200" dirty="0">
                          <a:solidFill>
                            <a:srgbClr val="FFFFFF"/>
                          </a:solidFill>
                          <a:effectLst/>
                          <a:latin typeface="Verdana" panose="020B0604030504040204" pitchFamily="34" charset="0"/>
                          <a:ea typeface="+mn-ea"/>
                          <a:cs typeface="Liberation Sans" panose="020B0604020202020204" pitchFamily="34" charset="0"/>
                        </a:rPr>
                        <a:t>I509</a:t>
                      </a:r>
                    </a:p>
                  </a:txBody>
                  <a:tcPr marL="9525" marR="9525" marT="9525" marB="0" anchor="b">
                    <a:lnL>
                      <a:noFill/>
                    </a:lnL>
                    <a:lnR>
                      <a:noFill/>
                    </a:lnR>
                    <a:lnT>
                      <a:noFill/>
                    </a:lnT>
                    <a:lnB>
                      <a:noFill/>
                    </a:lnB>
                    <a:solidFill>
                      <a:srgbClr val="579CAD"/>
                    </a:solidFill>
                  </a:tcPr>
                </a:tc>
                <a:tc>
                  <a:txBody>
                    <a:bodyPr/>
                    <a:lstStyle/>
                    <a:p>
                      <a:pPr marL="0" algn="l"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INSUFICIENCIA CARDIACA, NO ESPECIFICADA</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a:solidFill>
                            <a:schemeClr val="tx1"/>
                          </a:solidFill>
                          <a:effectLst/>
                          <a:latin typeface="Verdana" panose="020B0604030504040204" pitchFamily="34" charset="0"/>
                          <a:ea typeface="+mn-ea"/>
                          <a:cs typeface="Liberation Sans" panose="020B0604020202020204" pitchFamily="34" charset="0"/>
                        </a:rPr>
                        <a:t>127,7%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700" kern="1200" dirty="0">
                          <a:solidFill>
                            <a:schemeClr val="tx1"/>
                          </a:solidFill>
                          <a:effectLst/>
                          <a:latin typeface="Verdana" panose="020B0604030504040204" pitchFamily="34" charset="0"/>
                          <a:ea typeface="+mn-ea"/>
                          <a:cs typeface="Liberation Sans" panose="020B0604020202020204" pitchFamily="34" charset="0"/>
                        </a:rPr>
                        <a:t>63</a:t>
                      </a:r>
                    </a:p>
                  </a:txBody>
                  <a:tcPr marL="9525" marR="9525" marT="9525" marB="0" anchor="b">
                    <a:lnL>
                      <a:noFill/>
                    </a:lnL>
                    <a:lnR>
                      <a:noFill/>
                    </a:lnR>
                    <a:lnT>
                      <a:noFill/>
                    </a:lnT>
                    <a:lnB>
                      <a:noFill/>
                    </a:lnB>
                  </a:tcPr>
                </a:tc>
                <a:extLst>
                  <a:ext uri="{0D108BD9-81ED-4DB2-BD59-A6C34878D82A}">
                    <a16:rowId xmlns:a16="http://schemas.microsoft.com/office/drawing/2014/main" val="593446314"/>
                  </a:ext>
                </a:extLst>
              </a:tr>
            </a:tbl>
          </a:graphicData>
        </a:graphic>
      </p:graphicFrame>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a:extLst>
              <a:ext uri="{FF2B5EF4-FFF2-40B4-BE49-F238E27FC236}">
                <a16:creationId xmlns:a16="http://schemas.microsoft.com/office/drawing/2014/main" id="{CE6804C4-FA33-3A31-5FFF-62B437D41773}"/>
              </a:ext>
            </a:extLst>
          </p:cNvPr>
          <p:cNvPicPr>
            <a:picLocks noChangeAspect="1"/>
          </p:cNvPicPr>
          <p:nvPr/>
        </p:nvPicPr>
        <p:blipFill>
          <a:blip r:embed="rId2"/>
          <a:stretch>
            <a:fillRect/>
          </a:stretch>
        </p:blipFill>
        <p:spPr>
          <a:xfrm>
            <a:off x="1044000" y="2952001"/>
            <a:ext cx="7916954" cy="3168000"/>
          </a:xfrm>
          <a:prstGeom prst="rect">
            <a:avLst/>
          </a:prstGeom>
        </p:spPr>
      </p:pic>
      <p:sp>
        <p:nvSpPr>
          <p:cNvPr id="5" name="Slide Number Placeholder 4"/>
          <p:cNvSpPr>
            <a:spLocks noGrp="1"/>
          </p:cNvSpPr>
          <p:nvPr>
            <p:ph type="sldNum" sz="quarter" idx="12"/>
          </p:nvPr>
        </p:nvSpPr>
        <p:spPr/>
        <p:txBody>
          <a:bodyPr/>
          <a:lstStyle/>
          <a:p>
            <a:fld id="{419BED6A-9DA2-43AC-BC7D-13EADAE94253}" type="slidenum">
              <a:rPr lang="es-ES" smtClean="0"/>
              <a:pPr/>
              <a:t>149</a:t>
            </a:fld>
            <a:endParaRPr lang="es-ES"/>
          </a:p>
        </p:txBody>
      </p:sp>
      <p:sp>
        <p:nvSpPr>
          <p:cNvPr id="6" name="Rectangle 2"/>
          <p:cNvSpPr>
            <a:spLocks noGrp="1" noChangeArrowheads="1"/>
          </p:cNvSpPr>
          <p:nvPr>
            <p:ph type="title"/>
          </p:nvPr>
        </p:nvSpPr>
        <p:spPr>
          <a:xfrm>
            <a:off x="214282" y="228600"/>
            <a:ext cx="7473950" cy="533400"/>
          </a:xfrm>
        </p:spPr>
        <p:txBody>
          <a:bodyPr/>
          <a:lstStyle/>
          <a:p>
            <a:r>
              <a:rPr lang="es-ES" sz="2400" dirty="0"/>
              <a:t>Tasa de </a:t>
            </a:r>
            <a:r>
              <a:rPr lang="es-ES_tradnl" sz="2400" dirty="0"/>
              <a:t>R</a:t>
            </a:r>
            <a:r>
              <a:rPr lang="es-ES" sz="2400" dirty="0" err="1"/>
              <a:t>eclutamiento</a:t>
            </a:r>
            <a:r>
              <a:rPr lang="es-ES" sz="2400" dirty="0"/>
              <a:t>: </a:t>
            </a:r>
            <a:r>
              <a:rPr lang="es-ES_tradnl" sz="2400" dirty="0"/>
              <a:t>PCEC </a:t>
            </a:r>
            <a:r>
              <a:rPr lang="es-ES" sz="2400" dirty="0"/>
              <a:t>sin pacientes reclutados</a:t>
            </a:r>
          </a:p>
        </p:txBody>
      </p:sp>
      <p:sp>
        <p:nvSpPr>
          <p:cNvPr id="7" name="Rectangle 15"/>
          <p:cNvSpPr>
            <a:spLocks noChangeArrowheads="1"/>
          </p:cNvSpPr>
          <p:nvPr/>
        </p:nvSpPr>
        <p:spPr bwMode="auto">
          <a:xfrm>
            <a:off x="381000" y="931863"/>
            <a:ext cx="8382000" cy="2095500"/>
          </a:xfrm>
          <a:prstGeom prst="rect">
            <a:avLst/>
          </a:prstGeom>
          <a:solidFill>
            <a:schemeClr val="bg1">
              <a:lumMod val="95000"/>
            </a:schemeClr>
          </a:solidFill>
          <a:ln w="9525">
            <a:noFill/>
            <a:miter lim="800000"/>
            <a:headEnd/>
            <a:tailEnd/>
          </a:ln>
          <a:effectLst/>
        </p:spPr>
        <p:txBody>
          <a:bodyPr tIns="118800" bIns="118800"/>
          <a:lstStyle/>
          <a:p>
            <a:pPr eaLnBrk="0" hangingPunct="0">
              <a:spcBef>
                <a:spcPct val="30000"/>
              </a:spcBef>
              <a:spcAft>
                <a:spcPct val="30000"/>
              </a:spcAft>
              <a:buSzPct val="75000"/>
              <a:buFont typeface="Wingdings" pitchFamily="2" charset="2"/>
              <a:buNone/>
            </a:pPr>
            <a:r>
              <a:rPr lang="es-ES_tradnl" sz="2200" dirty="0">
                <a:solidFill>
                  <a:srgbClr val="2D2323"/>
                </a:solidFill>
                <a:latin typeface="Tahoma" pitchFamily="34" charset="0"/>
              </a:rPr>
              <a:t>De los </a:t>
            </a:r>
            <a:r>
              <a:rPr lang="es-ES_tradnl" sz="2200" b="1" dirty="0">
                <a:solidFill>
                  <a:srgbClr val="2D2323"/>
                </a:solidFill>
                <a:latin typeface="Tahoma" pitchFamily="34" charset="0"/>
              </a:rPr>
              <a:t>2.016 ensayos finalizados</a:t>
            </a:r>
            <a:r>
              <a:rPr lang="es-ES_tradnl" sz="2200" dirty="0">
                <a:solidFill>
                  <a:srgbClr val="2D2323"/>
                </a:solidFill>
                <a:latin typeface="Tahoma" pitchFamily="34" charset="0"/>
              </a:rPr>
              <a:t>, en </a:t>
            </a:r>
            <a:r>
              <a:rPr lang="es-ES_tradnl" sz="2200" b="1" dirty="0">
                <a:solidFill>
                  <a:srgbClr val="2D2323"/>
                </a:solidFill>
                <a:latin typeface="Tahoma" pitchFamily="34" charset="0"/>
              </a:rPr>
              <a:t>755 ensayos</a:t>
            </a:r>
            <a:r>
              <a:rPr lang="es-ES_tradnl" sz="2200" dirty="0">
                <a:solidFill>
                  <a:srgbClr val="2D2323"/>
                </a:solidFill>
                <a:latin typeface="Tahoma" pitchFamily="34" charset="0"/>
              </a:rPr>
              <a:t> hay </a:t>
            </a:r>
            <a:r>
              <a:rPr lang="es-ES_tradnl" sz="2200" b="1" dirty="0">
                <a:solidFill>
                  <a:srgbClr val="2D2323"/>
                </a:solidFill>
                <a:latin typeface="Tahoma" pitchFamily="34" charset="0"/>
              </a:rPr>
              <a:t>algún centro</a:t>
            </a:r>
            <a:r>
              <a:rPr lang="es-ES_tradnl" sz="2200" dirty="0">
                <a:solidFill>
                  <a:srgbClr val="2D2323"/>
                </a:solidFill>
                <a:latin typeface="Tahoma" pitchFamily="34" charset="0"/>
              </a:rPr>
              <a:t> que </a:t>
            </a:r>
            <a:r>
              <a:rPr lang="es-ES_tradnl" sz="2200" b="1" dirty="0">
                <a:solidFill>
                  <a:srgbClr val="2D2323"/>
                </a:solidFill>
                <a:latin typeface="Tahoma" pitchFamily="34" charset="0"/>
              </a:rPr>
              <a:t>no ha reclutado ningún paciente</a:t>
            </a:r>
            <a:r>
              <a:rPr lang="es-ES_tradnl" sz="2200" dirty="0">
                <a:solidFill>
                  <a:srgbClr val="2D2323"/>
                </a:solidFill>
                <a:latin typeface="Tahoma" pitchFamily="34" charset="0"/>
              </a:rPr>
              <a:t>.</a:t>
            </a:r>
          </a:p>
          <a:p>
            <a:pPr eaLnBrk="0" hangingPunct="0">
              <a:spcBef>
                <a:spcPct val="30000"/>
              </a:spcBef>
              <a:spcAft>
                <a:spcPct val="30000"/>
              </a:spcAft>
              <a:buSzPct val="75000"/>
              <a:buFont typeface="Wingdings" pitchFamily="2" charset="2"/>
              <a:buNone/>
            </a:pPr>
            <a:r>
              <a:rPr lang="es-ES_tradnl" sz="2200" dirty="0">
                <a:solidFill>
                  <a:srgbClr val="2D2323"/>
                </a:solidFill>
                <a:latin typeface="Tahoma" pitchFamily="34" charset="0"/>
              </a:rPr>
              <a:t>Más en concreto, de las </a:t>
            </a:r>
            <a:r>
              <a:rPr lang="es-ES_tradnl" sz="2200" b="1" dirty="0">
                <a:solidFill>
                  <a:srgbClr val="2D2323"/>
                </a:solidFill>
                <a:latin typeface="Tahoma" pitchFamily="34" charset="0"/>
              </a:rPr>
              <a:t>13.701 participaciones</a:t>
            </a:r>
            <a:r>
              <a:rPr lang="es-ES_tradnl" sz="2200" dirty="0">
                <a:solidFill>
                  <a:srgbClr val="2D2323"/>
                </a:solidFill>
                <a:latin typeface="Tahoma" pitchFamily="34" charset="0"/>
              </a:rPr>
              <a:t> de centros con datos válidos, en el </a:t>
            </a:r>
            <a:r>
              <a:rPr lang="es-ES_tradnl" sz="2200" b="1" dirty="0">
                <a:solidFill>
                  <a:srgbClr val="2D2323"/>
                </a:solidFill>
                <a:latin typeface="Tahoma" pitchFamily="34" charset="0"/>
              </a:rPr>
              <a:t>13,3%</a:t>
            </a:r>
            <a:r>
              <a:rPr lang="es-ES_tradnl" sz="2200" dirty="0">
                <a:solidFill>
                  <a:srgbClr val="2D2323"/>
                </a:solidFill>
                <a:latin typeface="Tahoma" pitchFamily="34" charset="0"/>
              </a:rPr>
              <a:t> </a:t>
            </a:r>
            <a:r>
              <a:rPr lang="es-ES_tradnl" sz="2200" b="1" dirty="0">
                <a:solidFill>
                  <a:srgbClr val="2D2323"/>
                </a:solidFill>
                <a:latin typeface="Tahoma" pitchFamily="34" charset="0"/>
              </a:rPr>
              <a:t>no se ha reclutado ningún paciente</a:t>
            </a:r>
            <a:r>
              <a:rPr lang="es-ES_tradnl" sz="2200" dirty="0">
                <a:solidFill>
                  <a:srgbClr val="2D2323"/>
                </a:solidFill>
                <a:latin typeface="Tahoma" pitchFamily="34" charset="0"/>
              </a:rPr>
              <a:t>.</a:t>
            </a:r>
            <a:endParaRPr lang="es-ES" sz="2200" dirty="0">
              <a:solidFill>
                <a:srgbClr val="2D2323"/>
              </a:solidFill>
              <a:latin typeface="Tahoma" pitchFamily="34" charset="0"/>
            </a:endParaRPr>
          </a:p>
        </p:txBody>
      </p:sp>
      <p:sp>
        <p:nvSpPr>
          <p:cNvPr id="9" name="Text Box 13"/>
          <p:cNvSpPr txBox="1">
            <a:spLocks noChangeArrowheads="1"/>
          </p:cNvSpPr>
          <p:nvPr/>
        </p:nvSpPr>
        <p:spPr bwMode="auto">
          <a:xfrm>
            <a:off x="241300" y="3662363"/>
            <a:ext cx="2032000" cy="861774"/>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s-ES_tradnl" sz="1800" b="1" dirty="0">
                <a:latin typeface="Tahoma" pitchFamily="34" charset="0"/>
              </a:rPr>
              <a:t>SIN reclutar </a:t>
            </a:r>
            <a:r>
              <a:rPr lang="es-ES_tradnl" sz="1600" b="1" dirty="0">
                <a:latin typeface="Tahoma" pitchFamily="34" charset="0"/>
              </a:rPr>
              <a:t>1.821</a:t>
            </a:r>
            <a:r>
              <a:rPr lang="es-ES_tradnl" sz="1600" dirty="0">
                <a:latin typeface="Tahoma" pitchFamily="34" charset="0"/>
              </a:rPr>
              <a:t> participaciones</a:t>
            </a:r>
            <a:endParaRPr lang="en-GB" sz="1600" dirty="0">
              <a:latin typeface="Tahoma" pitchFamily="34" charset="0"/>
            </a:endParaRPr>
          </a:p>
        </p:txBody>
      </p:sp>
      <p:sp>
        <p:nvSpPr>
          <p:cNvPr id="10" name="Text Box 14"/>
          <p:cNvSpPr txBox="1">
            <a:spLocks noChangeArrowheads="1"/>
          </p:cNvSpPr>
          <p:nvPr/>
        </p:nvSpPr>
        <p:spPr bwMode="auto">
          <a:xfrm>
            <a:off x="6048375" y="3662363"/>
            <a:ext cx="2733675" cy="923330"/>
          </a:xfrm>
          <a:prstGeom prst="rect">
            <a:avLst/>
          </a:prstGeom>
          <a:solidFill>
            <a:schemeClr val="bg1"/>
          </a:solidFill>
          <a:ln w="9525">
            <a:solidFill>
              <a:schemeClr val="tx1"/>
            </a:solidFill>
            <a:miter lim="800000"/>
            <a:headEnd/>
            <a:tailEnd/>
          </a:ln>
          <a:effectLst/>
        </p:spPr>
        <p:txBody>
          <a:bodyPr>
            <a:spAutoFit/>
          </a:bodyPr>
          <a:lstStyle/>
          <a:p>
            <a:pPr algn="ctr">
              <a:spcBef>
                <a:spcPct val="50000"/>
              </a:spcBef>
            </a:pPr>
            <a:r>
              <a:rPr lang="es-ES_tradnl" b="1" dirty="0">
                <a:latin typeface="Tahoma" pitchFamily="34" charset="0"/>
              </a:rPr>
              <a:t>13.701</a:t>
            </a:r>
            <a:r>
              <a:rPr lang="es-ES_tradnl" sz="1800" b="1" dirty="0">
                <a:latin typeface="Tahoma" pitchFamily="34" charset="0"/>
              </a:rPr>
              <a:t> participaciones de centros</a:t>
            </a:r>
            <a:endParaRPr lang="en-GB" sz="1800" b="1" dirty="0">
              <a:latin typeface="Tahoma" pitchFamily="34" charset="0"/>
            </a:endParaRPr>
          </a:p>
        </p:txBody>
      </p:sp>
      <p:sp>
        <p:nvSpPr>
          <p:cNvPr id="14"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FBBA6CD1-04DA-9F1B-B1C0-96DC49C03146}"/>
              </a:ext>
            </a:extLst>
          </p:cNvPr>
          <p:cNvPicPr>
            <a:picLocks noChangeAspect="1"/>
          </p:cNvPicPr>
          <p:nvPr/>
        </p:nvPicPr>
        <p:blipFill>
          <a:blip r:embed="rId2"/>
          <a:stretch>
            <a:fillRect/>
          </a:stretch>
        </p:blipFill>
        <p:spPr>
          <a:xfrm>
            <a:off x="2484000" y="756000"/>
            <a:ext cx="6479882" cy="5616000"/>
          </a:xfrm>
          <a:prstGeom prst="rect">
            <a:avLst/>
          </a:prstGeom>
        </p:spPr>
      </p:pic>
      <p:sp>
        <p:nvSpPr>
          <p:cNvPr id="2" name="Title 1"/>
          <p:cNvSpPr>
            <a:spLocks noGrp="1"/>
          </p:cNvSpPr>
          <p:nvPr>
            <p:ph type="title"/>
          </p:nvPr>
        </p:nvSpPr>
        <p:spPr/>
        <p:txBody>
          <a:bodyPr/>
          <a:lstStyle/>
          <a:p>
            <a:r>
              <a:rPr lang="es-ES_tradnl" dirty="0"/>
              <a:t>PCEC </a:t>
            </a:r>
            <a:r>
              <a:rPr lang="es-ES" dirty="0"/>
              <a:t>sin pacientes reclutados: evolución</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150</a:t>
            </a:fld>
            <a:endParaRPr lang="es-ES"/>
          </a:p>
        </p:txBody>
      </p:sp>
      <p:sp>
        <p:nvSpPr>
          <p:cNvPr id="8" name="Rectangle 4100"/>
          <p:cNvSpPr>
            <a:spLocks noChangeArrowheads="1"/>
          </p:cNvSpPr>
          <p:nvPr/>
        </p:nvSpPr>
        <p:spPr bwMode="auto">
          <a:xfrm>
            <a:off x="179512" y="1257300"/>
            <a:ext cx="2332038" cy="2805896"/>
          </a:xfrm>
          <a:prstGeom prst="rect">
            <a:avLst/>
          </a:prstGeom>
          <a:solidFill>
            <a:srgbClr val="EAEAEA"/>
          </a:solidFill>
          <a:ln w="9525">
            <a:noFill/>
            <a:miter lim="800000"/>
            <a:headEnd/>
            <a:tailEnd/>
          </a:ln>
          <a:effectLst/>
        </p:spPr>
        <p:txBody>
          <a:bodyPr>
            <a:spAutoFit/>
          </a:bodyPr>
          <a:lstStyle/>
          <a:p>
            <a:pPr>
              <a:lnSpc>
                <a:spcPct val="110000"/>
              </a:lnSpc>
            </a:pPr>
            <a:r>
              <a:rPr lang="es-ES_tradnl" b="1" dirty="0">
                <a:latin typeface="Tahoma" pitchFamily="34" charset="0"/>
              </a:rPr>
              <a:t>Evolución </a:t>
            </a:r>
            <a:r>
              <a:rPr lang="es-ES_tradnl" dirty="0">
                <a:latin typeface="Tahoma" pitchFamily="34" charset="0"/>
              </a:rPr>
              <a:t>con el tiempo del porcentaje de </a:t>
            </a:r>
            <a:r>
              <a:rPr lang="es-ES_tradnl" b="1" dirty="0">
                <a:latin typeface="Tahoma" pitchFamily="34" charset="0"/>
              </a:rPr>
              <a:t>PCEC </a:t>
            </a:r>
            <a:r>
              <a:rPr lang="es-ES_tradnl" dirty="0">
                <a:latin typeface="Tahoma" pitchFamily="34" charset="0"/>
              </a:rPr>
              <a:t>(Participaciones de Centros en Ensayos Clínicos)</a:t>
            </a:r>
            <a:r>
              <a:rPr lang="es-ES_tradnl" b="1" dirty="0">
                <a:latin typeface="Tahoma" pitchFamily="34" charset="0"/>
              </a:rPr>
              <a:t> sin reclutamiento</a:t>
            </a:r>
            <a:r>
              <a:rPr lang="es-ES_tradnl" dirty="0">
                <a:latin typeface="Tahoma" pitchFamily="34" charset="0"/>
              </a:rPr>
              <a:t> en ensayos clínicos</a:t>
            </a:r>
            <a:r>
              <a:rPr lang="es-ES_tradnl" b="1" dirty="0">
                <a:latin typeface="Tahoma" pitchFamily="34" charset="0"/>
              </a:rPr>
              <a:t> finalizados</a:t>
            </a:r>
            <a:endParaRPr lang="es-ES" dirty="0">
              <a:latin typeface="Tahoma" pitchFamily="34" charset="0"/>
            </a:endParaRPr>
          </a:p>
        </p:txBody>
      </p:sp>
      <p:sp>
        <p:nvSpPr>
          <p:cNvPr id="10" name="Rectangle 4103"/>
          <p:cNvSpPr>
            <a:spLocks noChangeArrowheads="1"/>
          </p:cNvSpPr>
          <p:nvPr/>
        </p:nvSpPr>
        <p:spPr bwMode="auto">
          <a:xfrm>
            <a:off x="179512" y="4184513"/>
            <a:ext cx="2304488" cy="952500"/>
          </a:xfrm>
          <a:prstGeom prst="rect">
            <a:avLst/>
          </a:prstGeom>
          <a:solidFill>
            <a:schemeClr val="bg1"/>
          </a:solidFill>
          <a:ln w="9525">
            <a:solidFill>
              <a:srgbClr val="579CAD"/>
            </a:solidFill>
            <a:miter lim="800000"/>
            <a:headEnd/>
            <a:tailEnd/>
          </a:ln>
          <a:effectLst/>
        </p:spPr>
        <p:txBody>
          <a:bodyPr wrap="square">
            <a:spAutoFit/>
          </a:bodyPr>
          <a:lstStyle/>
          <a:p>
            <a:pPr eaLnBrk="0" hangingPunct="0">
              <a:spcBef>
                <a:spcPct val="30000"/>
              </a:spcBef>
              <a:spcAft>
                <a:spcPct val="30000"/>
              </a:spcAft>
              <a:buSzPct val="75000"/>
              <a:buFont typeface="Wingdings" pitchFamily="2" charset="2"/>
              <a:buNone/>
            </a:pPr>
            <a:r>
              <a:rPr lang="es-ES_tradnl" sz="1400" dirty="0">
                <a:solidFill>
                  <a:srgbClr val="579CAD"/>
                </a:solidFill>
                <a:latin typeface="Tahoma" pitchFamily="34" charset="0"/>
              </a:rPr>
              <a:t>Porcentaje sobre el total de PCEC por semestre del número de PCEC sin reclutamiento</a:t>
            </a:r>
            <a:endParaRPr lang="es-ES" sz="1400" dirty="0">
              <a:solidFill>
                <a:srgbClr val="579CAD"/>
              </a:solidFill>
              <a:latin typeface="Tahoma" pitchFamily="34" charset="0"/>
            </a:endParaRPr>
          </a:p>
        </p:txBody>
      </p:sp>
      <p:sp>
        <p:nvSpPr>
          <p:cNvPr id="12" name="AutoShape 4106"/>
          <p:cNvSpPr>
            <a:spLocks/>
          </p:cNvSpPr>
          <p:nvPr/>
        </p:nvSpPr>
        <p:spPr bwMode="auto">
          <a:xfrm flipH="1">
            <a:off x="5868144" y="2060848"/>
            <a:ext cx="1243013" cy="466725"/>
          </a:xfrm>
          <a:prstGeom prst="borderCallout2">
            <a:avLst>
              <a:gd name="adj1" fmla="val 100493"/>
              <a:gd name="adj2" fmla="val 31767"/>
              <a:gd name="adj3" fmla="val 146456"/>
              <a:gd name="adj4" fmla="val 32670"/>
              <a:gd name="adj5" fmla="val 228826"/>
              <a:gd name="adj6" fmla="val 38640"/>
            </a:avLst>
          </a:prstGeom>
          <a:solidFill>
            <a:schemeClr val="bg1"/>
          </a:solidFill>
          <a:ln w="9525">
            <a:solidFill>
              <a:srgbClr val="FF0000"/>
            </a:solidFill>
            <a:miter lim="800000"/>
            <a:headEnd/>
            <a:tailEnd/>
          </a:ln>
          <a:effectLst/>
        </p:spPr>
        <p:txBody>
          <a:bodyPr>
            <a:spAutoFit/>
          </a:bodyPr>
          <a:lstStyle/>
          <a:p>
            <a:pPr algn="ctr"/>
            <a:r>
              <a:rPr lang="es-ES_tradnl" sz="1200" dirty="0">
                <a:solidFill>
                  <a:srgbClr val="FF0000"/>
                </a:solidFill>
                <a:latin typeface="Verdana" pitchFamily="34" charset="0"/>
              </a:rPr>
              <a:t>Línea de tendencia</a:t>
            </a:r>
            <a:endParaRPr lang="es-ES" sz="1200" dirty="0">
              <a:solidFill>
                <a:srgbClr val="FF0000"/>
              </a:solidFill>
              <a:latin typeface="Verdana" pitchFamily="34" charset="0"/>
            </a:endParaRPr>
          </a:p>
        </p:txBody>
      </p:sp>
      <p:sp>
        <p:nvSpPr>
          <p:cNvPr id="11" name="Rectangle 13"/>
          <p:cNvSpPr>
            <a:spLocks noChangeArrowheads="1"/>
          </p:cNvSpPr>
          <p:nvPr/>
        </p:nvSpPr>
        <p:spPr bwMode="auto">
          <a:xfrm>
            <a:off x="179512" y="5324946"/>
            <a:ext cx="2376264" cy="768350"/>
          </a:xfrm>
          <a:prstGeom prst="rect">
            <a:avLst/>
          </a:prstGeom>
          <a:solidFill>
            <a:schemeClr val="bg1"/>
          </a:solidFill>
          <a:ln w="9525">
            <a:solidFill>
              <a:schemeClr val="tx1"/>
            </a:solidFill>
            <a:miter lim="800000"/>
            <a:headEnd/>
            <a:tailEnd/>
          </a:ln>
          <a:effectLst/>
        </p:spPr>
        <p:txBody>
          <a:bodyPr/>
          <a:lstStyle/>
          <a:p>
            <a:pPr eaLnBrk="0" hangingPunct="0">
              <a:spcBef>
                <a:spcPct val="30000"/>
              </a:spcBef>
              <a:spcAft>
                <a:spcPct val="30000"/>
              </a:spcAft>
              <a:buSzPct val="75000"/>
              <a:buFont typeface="Wingdings" pitchFamily="2" charset="2"/>
              <a:buNone/>
            </a:pPr>
            <a:r>
              <a:rPr lang="es-ES_tradnl" sz="1400" dirty="0">
                <a:solidFill>
                  <a:srgbClr val="2D2323"/>
                </a:solidFill>
                <a:latin typeface="Tahoma" pitchFamily="34" charset="0"/>
              </a:rPr>
              <a:t>Participaciones  con fecha de cierre de reclutamiento dentro de cada semestre</a:t>
            </a:r>
          </a:p>
        </p:txBody>
      </p:sp>
      <p:sp>
        <p:nvSpPr>
          <p:cNvPr id="16"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F3F7363-9140-5CE3-B708-BCCBF11F6C76}"/>
              </a:ext>
            </a:extLst>
          </p:cNvPr>
          <p:cNvPicPr>
            <a:picLocks noChangeAspect="1"/>
          </p:cNvPicPr>
          <p:nvPr/>
        </p:nvPicPr>
        <p:blipFill>
          <a:blip r:embed="rId2"/>
          <a:stretch>
            <a:fillRect/>
          </a:stretch>
        </p:blipFill>
        <p:spPr>
          <a:xfrm>
            <a:off x="396000" y="900000"/>
            <a:ext cx="3961625" cy="5400000"/>
          </a:xfrm>
          <a:prstGeom prst="rect">
            <a:avLst/>
          </a:prstGeom>
        </p:spPr>
      </p:pic>
      <p:sp>
        <p:nvSpPr>
          <p:cNvPr id="2" name="Title 1"/>
          <p:cNvSpPr>
            <a:spLocks noGrp="1"/>
          </p:cNvSpPr>
          <p:nvPr>
            <p:ph type="title"/>
          </p:nvPr>
        </p:nvSpPr>
        <p:spPr/>
        <p:txBody>
          <a:bodyPr/>
          <a:lstStyle/>
          <a:p>
            <a:r>
              <a:rPr lang="es-ES_tradnl" dirty="0"/>
              <a:t>PCEC </a:t>
            </a:r>
            <a:r>
              <a:rPr lang="es-ES" dirty="0"/>
              <a:t>sin pacientes reclutados: evolución</a:t>
            </a:r>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151</a:t>
            </a:fld>
            <a:endParaRPr lang="es-ES"/>
          </a:p>
        </p:txBody>
      </p:sp>
      <p:sp>
        <p:nvSpPr>
          <p:cNvPr id="7" name="Content Placeholder 2"/>
          <p:cNvSpPr>
            <a:spLocks noGrp="1"/>
          </p:cNvSpPr>
          <p:nvPr>
            <p:ph idx="1"/>
          </p:nvPr>
        </p:nvSpPr>
        <p:spPr>
          <a:xfrm>
            <a:off x="4572000" y="1772816"/>
            <a:ext cx="4032448" cy="1862048"/>
          </a:xfrm>
        </p:spPr>
        <p:txBody>
          <a:bodyPr wrap="square">
            <a:spAutoFit/>
          </a:bodyPr>
          <a:lstStyle/>
          <a:p>
            <a:pPr marL="0" indent="0"/>
            <a:r>
              <a:rPr lang="es-ES_tradnl" sz="2300" dirty="0"/>
              <a:t>Evolución del porcentaje de participaciones que quedan sin reclutar en tres periodos: 2004-2009, 2010-2015 y 2016-2021 </a:t>
            </a: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n 8">
            <a:extLst>
              <a:ext uri="{FF2B5EF4-FFF2-40B4-BE49-F238E27FC236}">
                <a16:creationId xmlns:a16="http://schemas.microsoft.com/office/drawing/2014/main" id="{3481694B-C878-8F01-4509-918C68F8FFD8}"/>
              </a:ext>
            </a:extLst>
          </p:cNvPr>
          <p:cNvPicPr>
            <a:picLocks noChangeAspect="1"/>
          </p:cNvPicPr>
          <p:nvPr/>
        </p:nvPicPr>
        <p:blipFill>
          <a:blip r:embed="rId2"/>
          <a:stretch>
            <a:fillRect/>
          </a:stretch>
        </p:blipFill>
        <p:spPr>
          <a:xfrm rot="5400000">
            <a:off x="2895742" y="100916"/>
            <a:ext cx="5675223" cy="6723971"/>
          </a:xfrm>
          <a:prstGeom prst="rect">
            <a:avLst/>
          </a:prstGeom>
        </p:spPr>
      </p:pic>
      <p:grpSp>
        <p:nvGrpSpPr>
          <p:cNvPr id="15" name="Grupo 14">
            <a:extLst>
              <a:ext uri="{FF2B5EF4-FFF2-40B4-BE49-F238E27FC236}">
                <a16:creationId xmlns:a16="http://schemas.microsoft.com/office/drawing/2014/main" id="{90F987EA-0B25-4454-9875-ADAADE2C8D56}"/>
              </a:ext>
            </a:extLst>
          </p:cNvPr>
          <p:cNvGrpSpPr/>
          <p:nvPr/>
        </p:nvGrpSpPr>
        <p:grpSpPr>
          <a:xfrm>
            <a:off x="428596" y="5441532"/>
            <a:ext cx="3119493" cy="689843"/>
            <a:chOff x="721814" y="5263421"/>
            <a:chExt cx="3119493" cy="689843"/>
          </a:xfrm>
        </p:grpSpPr>
        <p:grpSp>
          <p:nvGrpSpPr>
            <p:cNvPr id="16" name="Group 13">
              <a:extLst>
                <a:ext uri="{FF2B5EF4-FFF2-40B4-BE49-F238E27FC236}">
                  <a16:creationId xmlns:a16="http://schemas.microsoft.com/office/drawing/2014/main" id="{695C3EE4-1A76-4510-B677-37ECA416575A}"/>
                </a:ext>
              </a:extLst>
            </p:cNvPr>
            <p:cNvGrpSpPr/>
            <p:nvPr/>
          </p:nvGrpSpPr>
          <p:grpSpPr>
            <a:xfrm>
              <a:off x="721814" y="5263421"/>
              <a:ext cx="3119493" cy="689843"/>
              <a:chOff x="822180" y="5015271"/>
              <a:chExt cx="2904366" cy="689843"/>
            </a:xfrm>
          </p:grpSpPr>
          <p:sp>
            <p:nvSpPr>
              <p:cNvPr id="19" name="Rectangle 11">
                <a:extLst>
                  <a:ext uri="{FF2B5EF4-FFF2-40B4-BE49-F238E27FC236}">
                    <a16:creationId xmlns:a16="http://schemas.microsoft.com/office/drawing/2014/main" id="{040E233F-48EA-455C-9C0B-0FBB8F6BB497}"/>
                  </a:ext>
                </a:extLst>
              </p:cNvPr>
              <p:cNvSpPr>
                <a:spLocks noChangeArrowheads="1"/>
              </p:cNvSpPr>
              <p:nvPr/>
            </p:nvSpPr>
            <p:spPr bwMode="auto">
              <a:xfrm>
                <a:off x="822180" y="5082740"/>
                <a:ext cx="631043" cy="240308"/>
              </a:xfrm>
              <a:prstGeom prst="rect">
                <a:avLst/>
              </a:prstGeom>
              <a:solidFill>
                <a:srgbClr val="579CAD"/>
              </a:solidFill>
              <a:ln w="9525">
                <a:noFill/>
                <a:miter lim="800000"/>
                <a:headEnd/>
                <a:tailEnd/>
              </a:ln>
              <a:effectLst/>
            </p:spPr>
            <p:txBody>
              <a:bodyPr wrap="none" anchor="ctr"/>
              <a:lstStyle/>
              <a:p>
                <a:endParaRPr lang="es-ES"/>
              </a:p>
            </p:txBody>
          </p:sp>
          <p:sp>
            <p:nvSpPr>
              <p:cNvPr id="20" name="Text Box 18">
                <a:extLst>
                  <a:ext uri="{FF2B5EF4-FFF2-40B4-BE49-F238E27FC236}">
                    <a16:creationId xmlns:a16="http://schemas.microsoft.com/office/drawing/2014/main" id="{134BAB61-C36B-4357-A9DF-9C077D916868}"/>
                  </a:ext>
                </a:extLst>
              </p:cNvPr>
              <p:cNvSpPr txBox="1">
                <a:spLocks noChangeArrowheads="1"/>
              </p:cNvSpPr>
              <p:nvPr/>
            </p:nvSpPr>
            <p:spPr bwMode="auto">
              <a:xfrm>
                <a:off x="1607965" y="5015271"/>
                <a:ext cx="2118581" cy="307777"/>
              </a:xfrm>
              <a:prstGeom prst="rect">
                <a:avLst/>
              </a:prstGeom>
              <a:noFill/>
              <a:ln w="9525">
                <a:noFill/>
                <a:miter lim="800000"/>
                <a:headEnd/>
                <a:tailEnd/>
              </a:ln>
              <a:effectLst/>
            </p:spPr>
            <p:txBody>
              <a:bodyPr wrap="square">
                <a:spAutoFit/>
              </a:bodyPr>
              <a:lstStyle/>
              <a:p>
                <a:pPr>
                  <a:spcBef>
                    <a:spcPct val="50000"/>
                  </a:spcBef>
                </a:pPr>
                <a:r>
                  <a:rPr lang="es-ES_tradnl" sz="1400" dirty="0">
                    <a:latin typeface="Verdana" pitchFamily="34" charset="0"/>
                  </a:rPr>
                  <a:t>Sin reclutamiento (%)</a:t>
                </a:r>
              </a:p>
            </p:txBody>
          </p:sp>
          <p:sp>
            <p:nvSpPr>
              <p:cNvPr id="21" name="Text Box 19">
                <a:extLst>
                  <a:ext uri="{FF2B5EF4-FFF2-40B4-BE49-F238E27FC236}">
                    <a16:creationId xmlns:a16="http://schemas.microsoft.com/office/drawing/2014/main" id="{9D07BEA5-3CF2-4581-9BE8-44A8CD764F39}"/>
                  </a:ext>
                </a:extLst>
              </p:cNvPr>
              <p:cNvSpPr txBox="1">
                <a:spLocks noChangeArrowheads="1"/>
              </p:cNvSpPr>
              <p:nvPr/>
            </p:nvSpPr>
            <p:spPr bwMode="auto">
              <a:xfrm>
                <a:off x="1607965" y="5397337"/>
                <a:ext cx="1722437"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
          <p:nvSpPr>
            <p:cNvPr id="17" name="Line 16">
              <a:extLst>
                <a:ext uri="{FF2B5EF4-FFF2-40B4-BE49-F238E27FC236}">
                  <a16:creationId xmlns:a16="http://schemas.microsoft.com/office/drawing/2014/main" id="{4E9787EA-7D3D-48ED-A681-DF1E9741F5DE}"/>
                </a:ext>
              </a:extLst>
            </p:cNvPr>
            <p:cNvSpPr>
              <a:spLocks noChangeShapeType="1"/>
            </p:cNvSpPr>
            <p:nvPr/>
          </p:nvSpPr>
          <p:spPr bwMode="auto">
            <a:xfrm>
              <a:off x="721814" y="5834308"/>
              <a:ext cx="755650" cy="0"/>
            </a:xfrm>
            <a:prstGeom prst="line">
              <a:avLst/>
            </a:prstGeom>
            <a:noFill/>
            <a:ln w="19050">
              <a:solidFill>
                <a:srgbClr val="FF0000"/>
              </a:solidFill>
              <a:round/>
              <a:headEnd/>
              <a:tailEnd/>
            </a:ln>
            <a:effectLst/>
          </p:spPr>
          <p:txBody>
            <a:bodyPr/>
            <a:lstStyle/>
            <a:p>
              <a:endParaRPr lang="es-ES"/>
            </a:p>
          </p:txBody>
        </p:sp>
        <p:sp>
          <p:nvSpPr>
            <p:cNvPr id="18" name="Oval 17">
              <a:extLst>
                <a:ext uri="{FF2B5EF4-FFF2-40B4-BE49-F238E27FC236}">
                  <a16:creationId xmlns:a16="http://schemas.microsoft.com/office/drawing/2014/main" id="{A888AE5A-56AA-4EEC-A055-24C5ADAABDD8}"/>
                </a:ext>
              </a:extLst>
            </p:cNvPr>
            <p:cNvSpPr>
              <a:spLocks noChangeArrowheads="1"/>
            </p:cNvSpPr>
            <p:nvPr/>
          </p:nvSpPr>
          <p:spPr bwMode="auto">
            <a:xfrm>
              <a:off x="1001968" y="5775570"/>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grpSp>
      <p:sp>
        <p:nvSpPr>
          <p:cNvPr id="2" name="Title 1"/>
          <p:cNvSpPr>
            <a:spLocks noGrp="1"/>
          </p:cNvSpPr>
          <p:nvPr>
            <p:ph type="title"/>
          </p:nvPr>
        </p:nvSpPr>
        <p:spPr/>
        <p:txBody>
          <a:bodyPr>
            <a:normAutofit fontScale="90000"/>
          </a:bodyPr>
          <a:lstStyle/>
          <a:p>
            <a:r>
              <a:rPr lang="es-ES_tradnl" dirty="0"/>
              <a:t>PCEC </a:t>
            </a:r>
            <a:r>
              <a:rPr lang="es-ES" dirty="0"/>
              <a:t>sin pacientes reclutados: influencia del AT</a:t>
            </a:r>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152</a:t>
            </a:fld>
            <a:endParaRPr lang="es-ES"/>
          </a:p>
        </p:txBody>
      </p:sp>
      <p:sp>
        <p:nvSpPr>
          <p:cNvPr id="6" name="Rectangle 8"/>
          <p:cNvSpPr>
            <a:spLocks noChangeArrowheads="1"/>
          </p:cNvSpPr>
          <p:nvPr/>
        </p:nvSpPr>
        <p:spPr bwMode="auto">
          <a:xfrm>
            <a:off x="142844" y="1071546"/>
            <a:ext cx="2832100" cy="830997"/>
          </a:xfrm>
          <a:prstGeom prst="rect">
            <a:avLst/>
          </a:prstGeom>
          <a:solidFill>
            <a:schemeClr val="bg1">
              <a:lumMod val="95000"/>
            </a:schemeClr>
          </a:solidFill>
          <a:ln w="9525">
            <a:noFill/>
            <a:miter lim="800000"/>
            <a:headEnd/>
            <a:tailEnd/>
          </a:ln>
          <a:effectLst/>
        </p:spPr>
        <p:txBody>
          <a:bodyPr>
            <a:spAutoFit/>
          </a:bodyPr>
          <a:lstStyle/>
          <a:p>
            <a:pPr eaLnBrk="0" hangingPunct="0">
              <a:spcBef>
                <a:spcPct val="30000"/>
              </a:spcBef>
              <a:spcAft>
                <a:spcPct val="30000"/>
              </a:spcAft>
              <a:buSzPct val="75000"/>
              <a:buFont typeface="Wingdings" pitchFamily="2" charset="2"/>
              <a:buNone/>
            </a:pPr>
            <a:r>
              <a:rPr lang="es-ES_tradnl" sz="2400" dirty="0">
                <a:solidFill>
                  <a:srgbClr val="2D2323"/>
                </a:solidFill>
                <a:latin typeface="Tahoma" pitchFamily="34" charset="0"/>
              </a:rPr>
              <a:t>Influencia del </a:t>
            </a:r>
            <a:r>
              <a:rPr lang="es-ES" sz="2400" dirty="0">
                <a:solidFill>
                  <a:srgbClr val="2D2323"/>
                </a:solidFill>
                <a:latin typeface="Tahoma" pitchFamily="34" charset="0"/>
              </a:rPr>
              <a:t>área terapéutica del EC</a:t>
            </a:r>
          </a:p>
        </p:txBody>
      </p:sp>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3F4B7959-47CE-BD69-AB34-13C9BA2F153D}"/>
              </a:ext>
            </a:extLst>
          </p:cNvPr>
          <p:cNvPicPr>
            <a:picLocks noChangeAspect="1"/>
          </p:cNvPicPr>
          <p:nvPr/>
        </p:nvPicPr>
        <p:blipFill>
          <a:blip r:embed="rId2"/>
          <a:stretch>
            <a:fillRect/>
          </a:stretch>
        </p:blipFill>
        <p:spPr>
          <a:xfrm rot="5400000">
            <a:off x="2864331" y="184490"/>
            <a:ext cx="5713862" cy="6606842"/>
          </a:xfrm>
          <a:prstGeom prst="rect">
            <a:avLst/>
          </a:prstGeom>
        </p:spPr>
      </p:pic>
      <p:grpSp>
        <p:nvGrpSpPr>
          <p:cNvPr id="16" name="Grupo 15">
            <a:extLst>
              <a:ext uri="{FF2B5EF4-FFF2-40B4-BE49-F238E27FC236}">
                <a16:creationId xmlns:a16="http://schemas.microsoft.com/office/drawing/2014/main" id="{70956A03-CA0F-4DC1-88A0-4A508043273B}"/>
              </a:ext>
            </a:extLst>
          </p:cNvPr>
          <p:cNvGrpSpPr/>
          <p:nvPr/>
        </p:nvGrpSpPr>
        <p:grpSpPr>
          <a:xfrm>
            <a:off x="428596" y="5441532"/>
            <a:ext cx="3119493" cy="689843"/>
            <a:chOff x="721814" y="5263421"/>
            <a:chExt cx="3119493" cy="689843"/>
          </a:xfrm>
        </p:grpSpPr>
        <p:grpSp>
          <p:nvGrpSpPr>
            <p:cNvPr id="19" name="Group 13">
              <a:extLst>
                <a:ext uri="{FF2B5EF4-FFF2-40B4-BE49-F238E27FC236}">
                  <a16:creationId xmlns:a16="http://schemas.microsoft.com/office/drawing/2014/main" id="{D2A9924A-D9B6-486E-B999-1E2B3F814A56}"/>
                </a:ext>
              </a:extLst>
            </p:cNvPr>
            <p:cNvGrpSpPr/>
            <p:nvPr/>
          </p:nvGrpSpPr>
          <p:grpSpPr>
            <a:xfrm>
              <a:off x="721814" y="5263421"/>
              <a:ext cx="3119493" cy="689843"/>
              <a:chOff x="822180" y="5015271"/>
              <a:chExt cx="2904366" cy="689843"/>
            </a:xfrm>
          </p:grpSpPr>
          <p:sp>
            <p:nvSpPr>
              <p:cNvPr id="22" name="Rectangle 11">
                <a:extLst>
                  <a:ext uri="{FF2B5EF4-FFF2-40B4-BE49-F238E27FC236}">
                    <a16:creationId xmlns:a16="http://schemas.microsoft.com/office/drawing/2014/main" id="{954A3785-B710-4023-9EC5-B8EDC8B32781}"/>
                  </a:ext>
                </a:extLst>
              </p:cNvPr>
              <p:cNvSpPr>
                <a:spLocks noChangeArrowheads="1"/>
              </p:cNvSpPr>
              <p:nvPr/>
            </p:nvSpPr>
            <p:spPr bwMode="auto">
              <a:xfrm>
                <a:off x="822180" y="5082740"/>
                <a:ext cx="631043" cy="240308"/>
              </a:xfrm>
              <a:prstGeom prst="rect">
                <a:avLst/>
              </a:prstGeom>
              <a:solidFill>
                <a:srgbClr val="579CAD"/>
              </a:solidFill>
              <a:ln w="9525">
                <a:noFill/>
                <a:miter lim="800000"/>
                <a:headEnd/>
                <a:tailEnd/>
              </a:ln>
              <a:effectLst/>
            </p:spPr>
            <p:txBody>
              <a:bodyPr wrap="none" anchor="ctr"/>
              <a:lstStyle/>
              <a:p>
                <a:endParaRPr lang="es-ES"/>
              </a:p>
            </p:txBody>
          </p:sp>
          <p:sp>
            <p:nvSpPr>
              <p:cNvPr id="23" name="Text Box 18">
                <a:extLst>
                  <a:ext uri="{FF2B5EF4-FFF2-40B4-BE49-F238E27FC236}">
                    <a16:creationId xmlns:a16="http://schemas.microsoft.com/office/drawing/2014/main" id="{D9561D6A-BEDE-4FCC-8D83-1C5FAF3CDBF4}"/>
                  </a:ext>
                </a:extLst>
              </p:cNvPr>
              <p:cNvSpPr txBox="1">
                <a:spLocks noChangeArrowheads="1"/>
              </p:cNvSpPr>
              <p:nvPr/>
            </p:nvSpPr>
            <p:spPr bwMode="auto">
              <a:xfrm>
                <a:off x="1607965" y="5015271"/>
                <a:ext cx="2118581" cy="307777"/>
              </a:xfrm>
              <a:prstGeom prst="rect">
                <a:avLst/>
              </a:prstGeom>
              <a:noFill/>
              <a:ln w="9525">
                <a:noFill/>
                <a:miter lim="800000"/>
                <a:headEnd/>
                <a:tailEnd/>
              </a:ln>
              <a:effectLst/>
            </p:spPr>
            <p:txBody>
              <a:bodyPr wrap="square">
                <a:spAutoFit/>
              </a:bodyPr>
              <a:lstStyle/>
              <a:p>
                <a:pPr>
                  <a:spcBef>
                    <a:spcPct val="50000"/>
                  </a:spcBef>
                </a:pPr>
                <a:r>
                  <a:rPr lang="es-ES_tradnl" sz="1400" dirty="0">
                    <a:latin typeface="Verdana" pitchFamily="34" charset="0"/>
                  </a:rPr>
                  <a:t>Sin reclutamiento (%)</a:t>
                </a:r>
              </a:p>
            </p:txBody>
          </p:sp>
          <p:sp>
            <p:nvSpPr>
              <p:cNvPr id="24" name="Text Box 19">
                <a:extLst>
                  <a:ext uri="{FF2B5EF4-FFF2-40B4-BE49-F238E27FC236}">
                    <a16:creationId xmlns:a16="http://schemas.microsoft.com/office/drawing/2014/main" id="{EE15762D-95AC-4ECC-B394-787FA9E81886}"/>
                  </a:ext>
                </a:extLst>
              </p:cNvPr>
              <p:cNvSpPr txBox="1">
                <a:spLocks noChangeArrowheads="1"/>
              </p:cNvSpPr>
              <p:nvPr/>
            </p:nvSpPr>
            <p:spPr bwMode="auto">
              <a:xfrm>
                <a:off x="1607965" y="5397337"/>
                <a:ext cx="1722437"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
          <p:nvSpPr>
            <p:cNvPr id="20" name="Line 16">
              <a:extLst>
                <a:ext uri="{FF2B5EF4-FFF2-40B4-BE49-F238E27FC236}">
                  <a16:creationId xmlns:a16="http://schemas.microsoft.com/office/drawing/2014/main" id="{DF55AA1A-2B12-4AA3-A7BB-A4542888859F}"/>
                </a:ext>
              </a:extLst>
            </p:cNvPr>
            <p:cNvSpPr>
              <a:spLocks noChangeShapeType="1"/>
            </p:cNvSpPr>
            <p:nvPr/>
          </p:nvSpPr>
          <p:spPr bwMode="auto">
            <a:xfrm>
              <a:off x="721814" y="5834308"/>
              <a:ext cx="755650" cy="0"/>
            </a:xfrm>
            <a:prstGeom prst="line">
              <a:avLst/>
            </a:prstGeom>
            <a:noFill/>
            <a:ln w="19050">
              <a:solidFill>
                <a:srgbClr val="FF0000"/>
              </a:solidFill>
              <a:round/>
              <a:headEnd/>
              <a:tailEnd/>
            </a:ln>
            <a:effectLst/>
          </p:spPr>
          <p:txBody>
            <a:bodyPr/>
            <a:lstStyle/>
            <a:p>
              <a:endParaRPr lang="es-ES"/>
            </a:p>
          </p:txBody>
        </p:sp>
        <p:sp>
          <p:nvSpPr>
            <p:cNvPr id="21" name="Oval 17">
              <a:extLst>
                <a:ext uri="{FF2B5EF4-FFF2-40B4-BE49-F238E27FC236}">
                  <a16:creationId xmlns:a16="http://schemas.microsoft.com/office/drawing/2014/main" id="{EAD7025E-D0F5-4B5D-A069-8865F7F106F8}"/>
                </a:ext>
              </a:extLst>
            </p:cNvPr>
            <p:cNvSpPr>
              <a:spLocks noChangeArrowheads="1"/>
            </p:cNvSpPr>
            <p:nvPr/>
          </p:nvSpPr>
          <p:spPr bwMode="auto">
            <a:xfrm>
              <a:off x="1001968" y="5775570"/>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grpSp>
      <p:sp>
        <p:nvSpPr>
          <p:cNvPr id="2" name="Title 1"/>
          <p:cNvSpPr>
            <a:spLocks noGrp="1"/>
          </p:cNvSpPr>
          <p:nvPr>
            <p:ph type="title"/>
          </p:nvPr>
        </p:nvSpPr>
        <p:spPr>
          <a:xfrm>
            <a:off x="214282" y="216000"/>
            <a:ext cx="7480710" cy="540000"/>
          </a:xfrm>
        </p:spPr>
        <p:txBody>
          <a:bodyPr>
            <a:noAutofit/>
          </a:bodyPr>
          <a:lstStyle/>
          <a:p>
            <a:r>
              <a:rPr lang="es-ES" sz="2400" dirty="0"/>
              <a:t>Tasa de </a:t>
            </a:r>
            <a:r>
              <a:rPr lang="es-ES_tradnl" sz="2400" dirty="0"/>
              <a:t>R</a:t>
            </a:r>
            <a:r>
              <a:rPr lang="es-ES" sz="2400" dirty="0" err="1"/>
              <a:t>eclutamiento</a:t>
            </a:r>
            <a:r>
              <a:rPr lang="es-ES" sz="2400" dirty="0"/>
              <a:t>: </a:t>
            </a:r>
            <a:r>
              <a:rPr lang="es-ES_tradnl" sz="2400" dirty="0"/>
              <a:t>PCEC </a:t>
            </a:r>
            <a:r>
              <a:rPr lang="es-ES" sz="2400" dirty="0"/>
              <a:t>sin pacientes reclutados</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153</a:t>
            </a:fld>
            <a:endParaRPr lang="es-ES"/>
          </a:p>
        </p:txBody>
      </p:sp>
      <p:sp>
        <p:nvSpPr>
          <p:cNvPr id="17" name="Text Box 7"/>
          <p:cNvSpPr txBox="1">
            <a:spLocks noChangeArrowheads="1"/>
          </p:cNvSpPr>
          <p:nvPr/>
        </p:nvSpPr>
        <p:spPr bwMode="auto">
          <a:xfrm>
            <a:off x="242888" y="1097805"/>
            <a:ext cx="2471724" cy="1569660"/>
          </a:xfrm>
          <a:prstGeom prst="rect">
            <a:avLst/>
          </a:prstGeom>
          <a:solidFill>
            <a:schemeClr val="bg1">
              <a:lumMod val="95000"/>
            </a:schemeClr>
          </a:solidFill>
          <a:ln w="9525">
            <a:noFill/>
            <a:miter lim="800000"/>
            <a:headEnd/>
            <a:tailEnd/>
          </a:ln>
          <a:effectLst/>
        </p:spPr>
        <p:txBody>
          <a:bodyPr wrap="square">
            <a:spAutoFit/>
          </a:bodyPr>
          <a:lstStyle/>
          <a:p>
            <a:pPr>
              <a:spcBef>
                <a:spcPct val="50000"/>
              </a:spcBef>
            </a:pPr>
            <a:r>
              <a:rPr lang="es-ES_tradnl" sz="2400" dirty="0">
                <a:latin typeface="Tahoma" pitchFamily="34" charset="0"/>
              </a:rPr>
              <a:t>Influencia de la Comunidad Autónoma del Centro</a:t>
            </a:r>
            <a:endParaRPr lang="es-ES" sz="2400" dirty="0">
              <a:latin typeface="Tahoma" pitchFamily="34" charset="0"/>
            </a:endParaRPr>
          </a:p>
        </p:txBody>
      </p:sp>
      <p:sp>
        <p:nvSpPr>
          <p:cNvPr id="18" name="Rectangle 8"/>
          <p:cNvSpPr>
            <a:spLocks noChangeArrowheads="1"/>
          </p:cNvSpPr>
          <p:nvPr/>
        </p:nvSpPr>
        <p:spPr bwMode="auto">
          <a:xfrm flipH="1">
            <a:off x="179512" y="3070994"/>
            <a:ext cx="2595551" cy="461665"/>
          </a:xfrm>
          <a:prstGeom prst="rect">
            <a:avLst/>
          </a:prstGeom>
          <a:solidFill>
            <a:schemeClr val="bg1"/>
          </a:solidFill>
          <a:ln w="9525">
            <a:solidFill>
              <a:schemeClr val="tx1"/>
            </a:solidFill>
            <a:miter lim="800000"/>
            <a:headEnd/>
            <a:tailEnd/>
          </a:ln>
          <a:effectLst/>
        </p:spPr>
        <p:txBody>
          <a:bodyPr wrap="square">
            <a:spAutoFit/>
          </a:bodyPr>
          <a:lstStyle/>
          <a:p>
            <a:pPr eaLnBrk="0" hangingPunct="0">
              <a:spcBef>
                <a:spcPct val="30000"/>
              </a:spcBef>
              <a:spcAft>
                <a:spcPct val="30000"/>
              </a:spcAft>
              <a:buSzPct val="75000"/>
              <a:buFont typeface="Wingdings" pitchFamily="2" charset="2"/>
              <a:buNone/>
            </a:pPr>
            <a:r>
              <a:rPr lang="es-ES_tradnl" sz="1200">
                <a:solidFill>
                  <a:srgbClr val="2D2323"/>
                </a:solidFill>
                <a:latin typeface="Tahoma" pitchFamily="34" charset="0"/>
              </a:rPr>
              <a:t>La comparación no se hace sobre los mismos ensayos</a:t>
            </a:r>
            <a:endParaRPr lang="es-ES" sz="1200">
              <a:solidFill>
                <a:srgbClr val="2D2323"/>
              </a:solidFill>
              <a:latin typeface="Tahoma" pitchFamily="34" charset="0"/>
            </a:endParaRPr>
          </a:p>
        </p:txBody>
      </p:sp>
      <p:sp>
        <p:nvSpPr>
          <p:cNvPr id="15"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3BB7743C-0711-DAEE-BC71-B834701F8794}"/>
              </a:ext>
            </a:extLst>
          </p:cNvPr>
          <p:cNvPicPr>
            <a:picLocks noChangeAspect="1"/>
          </p:cNvPicPr>
          <p:nvPr/>
        </p:nvPicPr>
        <p:blipFill>
          <a:blip r:embed="rId2"/>
          <a:stretch>
            <a:fillRect/>
          </a:stretch>
        </p:blipFill>
        <p:spPr>
          <a:xfrm>
            <a:off x="216000" y="1656000"/>
            <a:ext cx="9143256" cy="4644000"/>
          </a:xfrm>
          <a:prstGeom prst="rect">
            <a:avLst/>
          </a:prstGeom>
        </p:spPr>
      </p:pic>
      <p:sp>
        <p:nvSpPr>
          <p:cNvPr id="2" name="Title 1"/>
          <p:cNvSpPr>
            <a:spLocks noGrp="1"/>
          </p:cNvSpPr>
          <p:nvPr>
            <p:ph type="title"/>
          </p:nvPr>
        </p:nvSpPr>
        <p:spPr>
          <a:xfrm>
            <a:off x="214282" y="216000"/>
            <a:ext cx="7480710" cy="540000"/>
          </a:xfrm>
        </p:spPr>
        <p:txBody>
          <a:bodyPr>
            <a:noAutofit/>
          </a:bodyPr>
          <a:lstStyle/>
          <a:p>
            <a:r>
              <a:rPr lang="es-ES_tradnl" sz="2700" dirty="0"/>
              <a:t>R</a:t>
            </a:r>
            <a:r>
              <a:rPr lang="es-ES" sz="2700" dirty="0" err="1"/>
              <a:t>eclutamiento</a:t>
            </a:r>
            <a:r>
              <a:rPr lang="es-ES" sz="2700" dirty="0"/>
              <a:t>:</a:t>
            </a:r>
            <a:r>
              <a:rPr lang="es-ES_tradnl" sz="2700" dirty="0"/>
              <a:t> número de pacientes por centro</a:t>
            </a:r>
            <a:endParaRPr lang="es-ES" sz="2700"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154</a:t>
            </a:fld>
            <a:endParaRPr lang="es-ES"/>
          </a:p>
        </p:txBody>
      </p:sp>
      <p:sp>
        <p:nvSpPr>
          <p:cNvPr id="7" name="Rectangle 7"/>
          <p:cNvSpPr>
            <a:spLocks noChangeArrowheads="1"/>
          </p:cNvSpPr>
          <p:nvPr/>
        </p:nvSpPr>
        <p:spPr bwMode="auto">
          <a:xfrm>
            <a:off x="381000" y="980728"/>
            <a:ext cx="8382000" cy="646331"/>
          </a:xfrm>
          <a:prstGeom prst="rect">
            <a:avLst/>
          </a:prstGeom>
          <a:solidFill>
            <a:schemeClr val="bg1">
              <a:lumMod val="95000"/>
            </a:schemeClr>
          </a:solidFill>
          <a:ln w="9525">
            <a:noFill/>
            <a:miter lim="800000"/>
            <a:headEnd/>
            <a:tailEnd/>
          </a:ln>
          <a:effectLst/>
        </p:spPr>
        <p:txBody>
          <a:bodyPr>
            <a:spAutoFit/>
          </a:bodyPr>
          <a:lstStyle/>
          <a:p>
            <a:pPr eaLnBrk="0" hangingPunct="0">
              <a:spcBef>
                <a:spcPct val="30000"/>
              </a:spcBef>
              <a:spcAft>
                <a:spcPct val="30000"/>
              </a:spcAft>
              <a:buSzPct val="75000"/>
              <a:buFont typeface="Wingdings" pitchFamily="2" charset="2"/>
              <a:buNone/>
            </a:pPr>
            <a:r>
              <a:rPr lang="es-ES_tradnl" sz="1800" dirty="0">
                <a:solidFill>
                  <a:srgbClr val="2D2323"/>
                </a:solidFill>
                <a:latin typeface="Tahoma" pitchFamily="34" charset="0"/>
              </a:rPr>
              <a:t>El número de </a:t>
            </a:r>
            <a:r>
              <a:rPr lang="es-ES_tradnl" sz="1800" b="1" dirty="0">
                <a:solidFill>
                  <a:srgbClr val="2D2323"/>
                </a:solidFill>
                <a:latin typeface="Tahoma" pitchFamily="34" charset="0"/>
              </a:rPr>
              <a:t>pacientes reclutados por centro</a:t>
            </a:r>
            <a:r>
              <a:rPr lang="es-ES_tradnl" sz="1800" dirty="0">
                <a:solidFill>
                  <a:srgbClr val="2D2323"/>
                </a:solidFill>
                <a:latin typeface="Tahoma" pitchFamily="34" charset="0"/>
              </a:rPr>
              <a:t> es </a:t>
            </a:r>
            <a:r>
              <a:rPr lang="es-ES_tradnl" sz="1800" b="1" dirty="0">
                <a:solidFill>
                  <a:srgbClr val="2D2323"/>
                </a:solidFill>
                <a:latin typeface="Tahoma" pitchFamily="34" charset="0"/>
              </a:rPr>
              <a:t>5 o menor de 5 </a:t>
            </a:r>
            <a:r>
              <a:rPr lang="es-ES_tradnl" sz="1800" dirty="0">
                <a:solidFill>
                  <a:srgbClr val="2D2323"/>
                </a:solidFill>
                <a:latin typeface="Tahoma" pitchFamily="34" charset="0"/>
              </a:rPr>
              <a:t>en el </a:t>
            </a:r>
            <a:r>
              <a:rPr lang="es-ES_tradnl" sz="1800" b="1" dirty="0">
                <a:solidFill>
                  <a:srgbClr val="2D2323"/>
                </a:solidFill>
                <a:latin typeface="Tahoma" pitchFamily="34" charset="0"/>
              </a:rPr>
              <a:t>60,8%</a:t>
            </a:r>
            <a:r>
              <a:rPr lang="es-ES_tradnl" sz="1800" dirty="0">
                <a:solidFill>
                  <a:srgbClr val="2D2323"/>
                </a:solidFill>
                <a:latin typeface="Tahoma" pitchFamily="34" charset="0"/>
              </a:rPr>
              <a:t> de las participaciones de centros en ensayos consideradas.</a:t>
            </a:r>
            <a:endParaRPr lang="es-ES" sz="1800" dirty="0">
              <a:solidFill>
                <a:srgbClr val="2D2323"/>
              </a:solidFill>
              <a:latin typeface="Tahoma" pitchFamily="34" charset="0"/>
            </a:endParaRPr>
          </a:p>
        </p:txBody>
      </p:sp>
      <p:sp>
        <p:nvSpPr>
          <p:cNvPr id="8"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E7E4CA99-A5DA-CF77-6BBC-BCE5C4405B20}"/>
              </a:ext>
            </a:extLst>
          </p:cNvPr>
          <p:cNvPicPr>
            <a:picLocks noChangeAspect="1"/>
          </p:cNvPicPr>
          <p:nvPr/>
        </p:nvPicPr>
        <p:blipFill>
          <a:blip r:embed="rId2"/>
          <a:stretch>
            <a:fillRect/>
          </a:stretch>
        </p:blipFill>
        <p:spPr>
          <a:xfrm>
            <a:off x="2484000" y="756000"/>
            <a:ext cx="6479882" cy="5616000"/>
          </a:xfrm>
          <a:prstGeom prst="rect">
            <a:avLst/>
          </a:prstGeom>
        </p:spPr>
      </p:pic>
      <p:sp>
        <p:nvSpPr>
          <p:cNvPr id="2" name="Title 1"/>
          <p:cNvSpPr>
            <a:spLocks noGrp="1"/>
          </p:cNvSpPr>
          <p:nvPr>
            <p:ph type="title"/>
          </p:nvPr>
        </p:nvSpPr>
        <p:spPr/>
        <p:txBody>
          <a:bodyPr/>
          <a:lstStyle/>
          <a:p>
            <a:r>
              <a:rPr lang="es-ES_tradnl" dirty="0"/>
              <a:t>Número de pacientes por centro: evolución</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155</a:t>
            </a:fld>
            <a:endParaRPr lang="es-ES"/>
          </a:p>
        </p:txBody>
      </p:sp>
      <p:sp>
        <p:nvSpPr>
          <p:cNvPr id="7" name="AutoShape 4106"/>
          <p:cNvSpPr>
            <a:spLocks/>
          </p:cNvSpPr>
          <p:nvPr/>
        </p:nvSpPr>
        <p:spPr bwMode="auto">
          <a:xfrm flipH="1">
            <a:off x="7271880" y="2369578"/>
            <a:ext cx="1080120" cy="461665"/>
          </a:xfrm>
          <a:prstGeom prst="borderCallout2">
            <a:avLst>
              <a:gd name="adj1" fmla="val 102344"/>
              <a:gd name="adj2" fmla="val 49769"/>
              <a:gd name="adj3" fmla="val 142471"/>
              <a:gd name="adj4" fmla="val 61454"/>
              <a:gd name="adj5" fmla="val 198515"/>
              <a:gd name="adj6" fmla="val 78127"/>
            </a:avLst>
          </a:prstGeom>
          <a:solidFill>
            <a:schemeClr val="bg1"/>
          </a:solidFill>
          <a:ln w="9525">
            <a:solidFill>
              <a:srgbClr val="FF0000"/>
            </a:solidFill>
            <a:miter lim="800000"/>
            <a:headEnd/>
            <a:tailEnd/>
          </a:ln>
          <a:effectLst/>
        </p:spPr>
        <p:txBody>
          <a:bodyPr wrap="square">
            <a:spAutoFit/>
          </a:bodyPr>
          <a:lstStyle/>
          <a:p>
            <a:pPr algn="ctr"/>
            <a:r>
              <a:rPr lang="es-ES_tradnl" sz="1200">
                <a:solidFill>
                  <a:srgbClr val="FF0000"/>
                </a:solidFill>
                <a:latin typeface="Verdana" pitchFamily="34" charset="0"/>
              </a:rPr>
              <a:t>Línea de tendencia</a:t>
            </a:r>
            <a:endParaRPr lang="es-ES" sz="1200">
              <a:solidFill>
                <a:srgbClr val="FF0000"/>
              </a:solidFill>
              <a:latin typeface="Verdana" pitchFamily="34" charset="0"/>
            </a:endParaRPr>
          </a:p>
        </p:txBody>
      </p:sp>
      <p:sp>
        <p:nvSpPr>
          <p:cNvPr id="8" name="Rectangle 4100"/>
          <p:cNvSpPr>
            <a:spLocks noChangeArrowheads="1"/>
          </p:cNvSpPr>
          <p:nvPr/>
        </p:nvSpPr>
        <p:spPr bwMode="auto">
          <a:xfrm>
            <a:off x="179512" y="1142984"/>
            <a:ext cx="2448272" cy="2462213"/>
          </a:xfrm>
          <a:prstGeom prst="rect">
            <a:avLst/>
          </a:prstGeom>
          <a:solidFill>
            <a:srgbClr val="EAEAEA"/>
          </a:solidFill>
          <a:ln w="9525">
            <a:noFill/>
            <a:miter lim="800000"/>
            <a:headEnd/>
            <a:tailEnd/>
          </a:ln>
          <a:effectLst/>
        </p:spPr>
        <p:txBody>
          <a:bodyPr wrap="square">
            <a:spAutoFit/>
          </a:bodyPr>
          <a:lstStyle/>
          <a:p>
            <a:pPr>
              <a:lnSpc>
                <a:spcPct val="110000"/>
              </a:lnSpc>
            </a:pPr>
            <a:r>
              <a:rPr lang="es-ES_tradnl" sz="2000" b="1" dirty="0">
                <a:latin typeface="Tahoma" pitchFamily="34" charset="0"/>
              </a:rPr>
              <a:t>Evolución </a:t>
            </a:r>
            <a:r>
              <a:rPr lang="es-ES_tradnl" sz="2000" dirty="0">
                <a:latin typeface="Tahoma" pitchFamily="34" charset="0"/>
              </a:rPr>
              <a:t>con el tiempo del </a:t>
            </a:r>
            <a:r>
              <a:rPr lang="es-ES_tradnl" sz="2000" b="1" dirty="0">
                <a:latin typeface="Tahoma" pitchFamily="34" charset="0"/>
              </a:rPr>
              <a:t>número de pacientes reclutados por centro</a:t>
            </a:r>
            <a:r>
              <a:rPr lang="es-ES_tradnl" sz="2000" dirty="0">
                <a:latin typeface="Tahoma" pitchFamily="34" charset="0"/>
              </a:rPr>
              <a:t> (media) en ensayos clínicos</a:t>
            </a:r>
            <a:r>
              <a:rPr lang="es-ES_tradnl" sz="2000" b="1" dirty="0">
                <a:latin typeface="Tahoma" pitchFamily="34" charset="0"/>
              </a:rPr>
              <a:t> finalizados</a:t>
            </a:r>
            <a:endParaRPr lang="es-ES" sz="2000" dirty="0">
              <a:latin typeface="Tahoma" pitchFamily="34" charset="0"/>
            </a:endParaRPr>
          </a:p>
        </p:txBody>
      </p:sp>
      <p:sp>
        <p:nvSpPr>
          <p:cNvPr id="10" name="Rectangle 13"/>
          <p:cNvSpPr>
            <a:spLocks noChangeArrowheads="1"/>
          </p:cNvSpPr>
          <p:nvPr/>
        </p:nvSpPr>
        <p:spPr bwMode="auto">
          <a:xfrm>
            <a:off x="179512" y="4830638"/>
            <a:ext cx="2376264" cy="1128390"/>
          </a:xfrm>
          <a:prstGeom prst="rect">
            <a:avLst/>
          </a:prstGeom>
          <a:solidFill>
            <a:schemeClr val="bg1"/>
          </a:solidFill>
          <a:ln w="9525">
            <a:solidFill>
              <a:schemeClr val="tx1"/>
            </a:solidFill>
            <a:miter lim="800000"/>
            <a:headEnd/>
            <a:tailEnd/>
          </a:ln>
          <a:effectLst/>
        </p:spPr>
        <p:txBody>
          <a:bodyPr/>
          <a:lstStyle/>
          <a:p>
            <a:pPr eaLnBrk="0" hangingPunct="0">
              <a:spcBef>
                <a:spcPct val="30000"/>
              </a:spcBef>
              <a:spcAft>
                <a:spcPct val="30000"/>
              </a:spcAft>
              <a:buSzPct val="75000"/>
              <a:buFont typeface="Wingdings" pitchFamily="2" charset="2"/>
              <a:buNone/>
            </a:pPr>
            <a:r>
              <a:rPr lang="es-ES_tradnl" sz="1400" dirty="0">
                <a:solidFill>
                  <a:srgbClr val="2D2323"/>
                </a:solidFill>
                <a:latin typeface="Tahoma" pitchFamily="34" charset="0"/>
              </a:rPr>
              <a:t>PCEC (Participaciones de Centros en Ensayos Clínicos) con fecha de cierre de reclutamiento dentro de cada semestre</a:t>
            </a:r>
          </a:p>
        </p:txBody>
      </p:sp>
      <p:sp>
        <p:nvSpPr>
          <p:cNvPr id="13"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54B749F8-B6B5-FEC5-DF1F-90D3A1314337}"/>
              </a:ext>
            </a:extLst>
          </p:cNvPr>
          <p:cNvPicPr>
            <a:picLocks noChangeAspect="1"/>
          </p:cNvPicPr>
          <p:nvPr/>
        </p:nvPicPr>
        <p:blipFill>
          <a:blip r:embed="rId2"/>
          <a:stretch>
            <a:fillRect/>
          </a:stretch>
        </p:blipFill>
        <p:spPr>
          <a:xfrm>
            <a:off x="324000" y="828000"/>
            <a:ext cx="3889848" cy="5337304"/>
          </a:xfrm>
          <a:prstGeom prst="rect">
            <a:avLst/>
          </a:prstGeom>
        </p:spPr>
      </p:pic>
      <p:sp>
        <p:nvSpPr>
          <p:cNvPr id="2" name="Title 1"/>
          <p:cNvSpPr>
            <a:spLocks noGrp="1"/>
          </p:cNvSpPr>
          <p:nvPr>
            <p:ph type="title"/>
          </p:nvPr>
        </p:nvSpPr>
        <p:spPr/>
        <p:txBody>
          <a:bodyPr/>
          <a:lstStyle/>
          <a:p>
            <a:r>
              <a:rPr lang="es-ES_tradnl" dirty="0"/>
              <a:t>Número de pacientes por centro: evolución</a:t>
            </a:r>
            <a:endParaRPr lang="es-ES" dirty="0"/>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156</a:t>
            </a:fld>
            <a:endParaRPr lang="es-ES"/>
          </a:p>
        </p:txBody>
      </p:sp>
      <p:sp>
        <p:nvSpPr>
          <p:cNvPr id="8" name="Content Placeholder 2"/>
          <p:cNvSpPr>
            <a:spLocks noGrp="1"/>
          </p:cNvSpPr>
          <p:nvPr>
            <p:ph idx="1"/>
          </p:nvPr>
        </p:nvSpPr>
        <p:spPr>
          <a:xfrm>
            <a:off x="4572000" y="1772816"/>
            <a:ext cx="4032448" cy="1862048"/>
          </a:xfrm>
        </p:spPr>
        <p:txBody>
          <a:bodyPr wrap="square">
            <a:spAutoFit/>
          </a:bodyPr>
          <a:lstStyle/>
          <a:p>
            <a:pPr marL="0" indent="0"/>
            <a:r>
              <a:rPr lang="es-ES_tradnl" sz="2300" dirty="0"/>
              <a:t>Evolución de la media de pacientes reclutados por centro en tres periodos: 2004-2009, 2010-2015 y 2016-2021</a:t>
            </a: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4282" y="216000"/>
            <a:ext cx="7409272" cy="540000"/>
          </a:xfrm>
        </p:spPr>
        <p:txBody>
          <a:bodyPr>
            <a:noAutofit/>
          </a:bodyPr>
          <a:lstStyle/>
          <a:p>
            <a:r>
              <a:rPr lang="es-ES_tradnl" sz="2700" dirty="0"/>
              <a:t>R</a:t>
            </a:r>
            <a:r>
              <a:rPr lang="es-ES" sz="2700" dirty="0" err="1"/>
              <a:t>eclutamiento</a:t>
            </a:r>
            <a:r>
              <a:rPr lang="es-ES" sz="2700" dirty="0"/>
              <a:t>:</a:t>
            </a:r>
            <a:r>
              <a:rPr lang="es-ES_tradnl" sz="2700" dirty="0"/>
              <a:t> número de pacientes por centro</a:t>
            </a:r>
            <a:endParaRPr lang="es-ES" sz="2700" dirty="0">
              <a:solidFill>
                <a:srgbClr val="FF0000"/>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157</a:t>
            </a:fld>
            <a:endParaRPr lang="es-ES"/>
          </a:p>
        </p:txBody>
      </p:sp>
      <p:sp>
        <p:nvSpPr>
          <p:cNvPr id="18" name="Text Box 7"/>
          <p:cNvSpPr txBox="1">
            <a:spLocks noChangeArrowheads="1"/>
          </p:cNvSpPr>
          <p:nvPr/>
        </p:nvSpPr>
        <p:spPr bwMode="auto">
          <a:xfrm>
            <a:off x="251520" y="1088571"/>
            <a:ext cx="2033571" cy="830997"/>
          </a:xfrm>
          <a:prstGeom prst="rect">
            <a:avLst/>
          </a:prstGeom>
          <a:solidFill>
            <a:schemeClr val="bg1">
              <a:lumMod val="95000"/>
            </a:schemeClr>
          </a:solidFill>
          <a:ln w="9525">
            <a:noFill/>
            <a:miter lim="800000"/>
            <a:headEnd/>
            <a:tailEnd/>
          </a:ln>
          <a:effectLst/>
        </p:spPr>
        <p:txBody>
          <a:bodyPr wrap="square">
            <a:spAutoFit/>
          </a:bodyPr>
          <a:lstStyle/>
          <a:p>
            <a:pPr>
              <a:spcBef>
                <a:spcPct val="50000"/>
              </a:spcBef>
            </a:pPr>
            <a:r>
              <a:rPr lang="es-ES_tradnl" sz="2400" dirty="0">
                <a:latin typeface="Tahoma" pitchFamily="34" charset="0"/>
              </a:rPr>
              <a:t>Comparación internacional</a:t>
            </a:r>
            <a:endParaRPr lang="es-ES" sz="2400" dirty="0">
              <a:latin typeface="Tahoma" pitchFamily="34" charset="0"/>
            </a:endParaRPr>
          </a:p>
        </p:txBody>
      </p:sp>
      <p:sp>
        <p:nvSpPr>
          <p:cNvPr id="19" name="Rectangle 3"/>
          <p:cNvSpPr txBox="1">
            <a:spLocks noChangeArrowheads="1"/>
          </p:cNvSpPr>
          <p:nvPr/>
        </p:nvSpPr>
        <p:spPr>
          <a:xfrm>
            <a:off x="251520" y="2132856"/>
            <a:ext cx="2123728" cy="3908762"/>
          </a:xfrm>
          <a:prstGeom prst="rect">
            <a:avLst/>
          </a:prstGeom>
          <a:noFill/>
        </p:spPr>
        <p:txBody>
          <a:bodyPr vert="horz" wrap="square" lIns="91440" tIns="45720" rIns="91440" bIns="45720" rtlCol="0">
            <a:spAutoFit/>
          </a:bodyPr>
          <a:lstStyle/>
          <a:p>
            <a:pPr marR="0" lvl="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12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La comparación se hace para los </a:t>
            </a:r>
            <a:r>
              <a:rPr kumimoji="0" lang="es-ES_tradnl" sz="12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mismos</a:t>
            </a:r>
            <a:r>
              <a:rPr kumimoji="0" lang="es-ES_tradnl" sz="12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Ensayos Clínicos en los que participan España y el país correspondiente</a:t>
            </a:r>
            <a:r>
              <a:rPr kumimoji="0" lang="es-ES_tradnl" sz="1200" b="0" i="0" u="none" strike="noStrike" kern="1200" cap="none" spc="0" normalizeH="0" noProof="0" dirty="0">
                <a:ln>
                  <a:noFill/>
                </a:ln>
                <a:solidFill>
                  <a:schemeClr val="tx1"/>
                </a:solidFill>
                <a:effectLst/>
                <a:uLnTx/>
                <a:uFillTx/>
                <a:latin typeface="Tahoma" pitchFamily="34" charset="0"/>
                <a:ea typeface="Tahoma" pitchFamily="34" charset="0"/>
                <a:cs typeface="Tahoma" pitchFamily="34" charset="0"/>
              </a:rPr>
              <a:t> </a:t>
            </a:r>
            <a:r>
              <a:rPr kumimoji="0" lang="es-ES_tradnl" sz="1200" b="1" i="0" u="none" strike="noStrike" kern="1200" cap="none" spc="0" normalizeH="0" noProof="0" dirty="0">
                <a:ln>
                  <a:noFill/>
                </a:ln>
                <a:solidFill>
                  <a:schemeClr val="tx1"/>
                </a:solidFill>
                <a:effectLst/>
                <a:uLnTx/>
                <a:uFillTx/>
                <a:latin typeface="Tahoma" pitchFamily="34" charset="0"/>
                <a:ea typeface="Tahoma" pitchFamily="34" charset="0"/>
                <a:cs typeface="Tahoma" pitchFamily="34" charset="0"/>
              </a:rPr>
              <a:t>dentro del periodo 2010-2021</a:t>
            </a:r>
            <a:endParaRPr kumimoji="0" lang="es-ES_tradnl" sz="12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a:p>
            <a:pPr lvl="0">
              <a:spcBef>
                <a:spcPts val="600"/>
              </a:spcBef>
              <a:spcAft>
                <a:spcPts val="600"/>
              </a:spcAft>
              <a:defRPr/>
            </a:pPr>
            <a:r>
              <a:rPr lang="es-ES_tradnl" sz="1200" dirty="0">
                <a:latin typeface="Tahoma" pitchFamily="34" charset="0"/>
                <a:ea typeface="Tahoma" pitchFamily="34" charset="0"/>
                <a:cs typeface="Tahoma" pitchFamily="34" charset="0"/>
              </a:rPr>
              <a:t>La primera columna indica la media de pacientes por centro dentro de los ECP en que participa el país correspondiente. La segunda nos muestra esa misma media para España en esos mismos ensayos.</a:t>
            </a:r>
            <a:endParaRPr kumimoji="0" lang="es-ES_tradnl" sz="12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a:p>
            <a:pPr marR="0" lvl="0" algn="l" defTabSz="914400" rtl="0" eaLnBrk="1" fontAlgn="auto" latinLnBrk="0" hangingPunct="1">
              <a:lnSpc>
                <a:spcPct val="100000"/>
              </a:lnSpc>
              <a:spcBef>
                <a:spcPts val="600"/>
              </a:spcBef>
              <a:spcAft>
                <a:spcPts val="600"/>
              </a:spcAft>
              <a:buClrTx/>
              <a:buSzTx/>
              <a:buFont typeface="Arial" pitchFamily="34" charset="0"/>
              <a:buNone/>
              <a:tabLst/>
              <a:defRPr/>
            </a:pPr>
            <a:r>
              <a:rPr kumimoji="0" lang="es-ES_tradnl" sz="12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Se descartan aquellos casos en los que la muestra disponible (número de ECP a comparar) sea </a:t>
            </a:r>
            <a:r>
              <a:rPr kumimoji="0" lang="es-ES_tradnl" sz="1200" b="1"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menor que 5</a:t>
            </a:r>
            <a:r>
              <a:rPr kumimoji="0" lang="es-ES_tradnl" sz="12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rPr>
              <a:t>.  </a:t>
            </a:r>
            <a:endParaRPr kumimoji="0" lang="es-ES" sz="1200" b="0" i="0" u="none" strike="noStrike" kern="1200" cap="none" spc="0" normalizeH="0" baseline="0" noProof="0" dirty="0">
              <a:ln>
                <a:noFill/>
              </a:ln>
              <a:solidFill>
                <a:schemeClr val="tx1"/>
              </a:solidFill>
              <a:effectLst/>
              <a:uLnTx/>
              <a:uFillTx/>
              <a:latin typeface="Tahoma" pitchFamily="34" charset="0"/>
              <a:ea typeface="Tahoma" pitchFamily="34" charset="0"/>
              <a:cs typeface="Tahoma" pitchFamily="34" charset="0"/>
            </a:endParaRPr>
          </a:p>
        </p:txBody>
      </p:sp>
      <p:sp>
        <p:nvSpPr>
          <p:cNvPr id="9"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aphicFrame>
        <p:nvGraphicFramePr>
          <p:cNvPr id="4" name="Tabla 3">
            <a:extLst>
              <a:ext uri="{FF2B5EF4-FFF2-40B4-BE49-F238E27FC236}">
                <a16:creationId xmlns:a16="http://schemas.microsoft.com/office/drawing/2014/main" id="{038D0301-9CF6-430A-A26D-CA7004E76D92}"/>
              </a:ext>
            </a:extLst>
          </p:cNvPr>
          <p:cNvGraphicFramePr>
            <a:graphicFrameLocks noGrp="1"/>
          </p:cNvGraphicFramePr>
          <p:nvPr>
            <p:extLst>
              <p:ext uri="{D42A27DB-BD31-4B8C-83A1-F6EECF244321}">
                <p14:modId xmlns:p14="http://schemas.microsoft.com/office/powerpoint/2010/main" val="1711032816"/>
              </p:ext>
            </p:extLst>
          </p:nvPr>
        </p:nvGraphicFramePr>
        <p:xfrm>
          <a:off x="2916000" y="1067563"/>
          <a:ext cx="5760456" cy="5105255"/>
        </p:xfrm>
        <a:graphic>
          <a:graphicData uri="http://schemas.openxmlformats.org/drawingml/2006/table">
            <a:tbl>
              <a:tblPr/>
              <a:tblGrid>
                <a:gridCol w="1391498">
                  <a:extLst>
                    <a:ext uri="{9D8B030D-6E8A-4147-A177-3AD203B41FA5}">
                      <a16:colId xmlns:a16="http://schemas.microsoft.com/office/drawing/2014/main" val="3174111773"/>
                    </a:ext>
                  </a:extLst>
                </a:gridCol>
                <a:gridCol w="1333898">
                  <a:extLst>
                    <a:ext uri="{9D8B030D-6E8A-4147-A177-3AD203B41FA5}">
                      <a16:colId xmlns:a16="http://schemas.microsoft.com/office/drawing/2014/main" val="1367666308"/>
                    </a:ext>
                  </a:extLst>
                </a:gridCol>
                <a:gridCol w="1333898">
                  <a:extLst>
                    <a:ext uri="{9D8B030D-6E8A-4147-A177-3AD203B41FA5}">
                      <a16:colId xmlns:a16="http://schemas.microsoft.com/office/drawing/2014/main" val="2933287691"/>
                    </a:ext>
                  </a:extLst>
                </a:gridCol>
                <a:gridCol w="1051037">
                  <a:extLst>
                    <a:ext uri="{9D8B030D-6E8A-4147-A177-3AD203B41FA5}">
                      <a16:colId xmlns:a16="http://schemas.microsoft.com/office/drawing/2014/main" val="3067259443"/>
                    </a:ext>
                  </a:extLst>
                </a:gridCol>
                <a:gridCol w="650125">
                  <a:extLst>
                    <a:ext uri="{9D8B030D-6E8A-4147-A177-3AD203B41FA5}">
                      <a16:colId xmlns:a16="http://schemas.microsoft.com/office/drawing/2014/main" val="1089535465"/>
                    </a:ext>
                  </a:extLst>
                </a:gridCol>
              </a:tblGrid>
              <a:tr h="337768">
                <a:tc>
                  <a:txBody>
                    <a:bodyPr/>
                    <a:lstStyle/>
                    <a:p>
                      <a:pPr algn="l">
                        <a:lnSpc>
                          <a:spcPct val="107000"/>
                        </a:lnSpc>
                        <a:spcAft>
                          <a:spcPts val="0"/>
                        </a:spcAft>
                      </a:pPr>
                      <a:br>
                        <a:rPr lang="es-ES" sz="1100" dirty="0">
                          <a:effectLst/>
                          <a:latin typeface="Verdana" panose="020B0604030504040204" pitchFamily="34" charset="0"/>
                          <a:ea typeface="Times New Roman" panose="02020603050405020304" pitchFamily="18" charset="0"/>
                          <a:cs typeface="Times New Roman" panose="02020603050405020304" pitchFamily="18" charset="0"/>
                        </a:rPr>
                      </a:br>
                      <a:r>
                        <a:rPr lang="es-ES" sz="1100" dirty="0">
                          <a:solidFill>
                            <a:srgbClr val="000000"/>
                          </a:solidFill>
                          <a:effectLst/>
                          <a:latin typeface="Verdana" panose="020B0604030504040204" pitchFamily="34" charset="0"/>
                          <a:ea typeface="Times New Roman" panose="02020603050405020304" pitchFamily="18" charset="0"/>
                          <a:cs typeface="Arial" panose="020B0604020202020204" pitchFamily="34" charset="0"/>
                        </a:rPr>
                        <a:t> </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1008" marR="31008" marT="0" marB="0">
                    <a:lnL>
                      <a:noFill/>
                    </a:lnL>
                    <a:lnR>
                      <a:noFill/>
                    </a:lnR>
                    <a:lnT>
                      <a:noFill/>
                    </a:lnT>
                    <a:lnB>
                      <a:noFill/>
                    </a:lnB>
                  </a:tcPr>
                </a:tc>
                <a:tc>
                  <a:txBody>
                    <a:bodyPr/>
                    <a:lstStyle/>
                    <a:p>
                      <a:pPr algn="r">
                        <a:lnSpc>
                          <a:spcPct val="107000"/>
                        </a:lnSpc>
                        <a:spcAft>
                          <a:spcPts val="0"/>
                        </a:spcAft>
                      </a:pPr>
                      <a:r>
                        <a:rPr lang="es-ES" sz="11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Pacientes/centro País</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1008" marR="31008" marT="0" marB="0" anchor="ctr">
                    <a:lnL>
                      <a:noFill/>
                    </a:lnL>
                    <a:lnR>
                      <a:noFill/>
                    </a:lnR>
                    <a:lnT>
                      <a:noFill/>
                    </a:lnT>
                    <a:lnB>
                      <a:noFill/>
                    </a:lnB>
                    <a:solidFill>
                      <a:srgbClr val="F09686"/>
                    </a:solidFill>
                  </a:tcPr>
                </a:tc>
                <a:tc>
                  <a:txBody>
                    <a:bodyPr/>
                    <a:lstStyle/>
                    <a:p>
                      <a:pPr algn="r">
                        <a:lnSpc>
                          <a:spcPct val="107000"/>
                        </a:lnSpc>
                        <a:spcAft>
                          <a:spcPts val="0"/>
                        </a:spcAft>
                      </a:pPr>
                      <a:r>
                        <a:rPr lang="es-ES" sz="11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Pacientes/centro España</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1008" marR="31008" marT="0" marB="0" anchor="ctr">
                    <a:lnL>
                      <a:noFill/>
                    </a:lnL>
                    <a:lnR>
                      <a:noFill/>
                    </a:lnR>
                    <a:lnT>
                      <a:noFill/>
                    </a:lnT>
                    <a:lnB>
                      <a:noFill/>
                    </a:lnB>
                    <a:solidFill>
                      <a:srgbClr val="F09686"/>
                    </a:solidFill>
                  </a:tcPr>
                </a:tc>
                <a:tc>
                  <a:txBody>
                    <a:bodyPr/>
                    <a:lstStyle/>
                    <a:p>
                      <a:pPr algn="r">
                        <a:lnSpc>
                          <a:spcPct val="107000"/>
                        </a:lnSpc>
                        <a:spcAft>
                          <a:spcPts val="0"/>
                        </a:spcAft>
                      </a:pPr>
                      <a:r>
                        <a:rPr lang="es-ES" sz="11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Diferencia País-España</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1008" marR="31008" marT="0" marB="0" anchor="ctr">
                    <a:lnL>
                      <a:noFill/>
                    </a:lnL>
                    <a:lnR>
                      <a:noFill/>
                    </a:lnR>
                    <a:lnT>
                      <a:noFill/>
                    </a:lnT>
                    <a:lnB>
                      <a:noFill/>
                    </a:lnB>
                    <a:solidFill>
                      <a:srgbClr val="F09686"/>
                    </a:solidFill>
                  </a:tcPr>
                </a:tc>
                <a:tc>
                  <a:txBody>
                    <a:bodyPr/>
                    <a:lstStyle/>
                    <a:p>
                      <a:pPr algn="r">
                        <a:lnSpc>
                          <a:spcPct val="107000"/>
                        </a:lnSpc>
                        <a:spcAft>
                          <a:spcPts val="0"/>
                        </a:spcAft>
                      </a:pPr>
                      <a:r>
                        <a:rPr lang="es-ES" sz="1100" dirty="0" err="1">
                          <a:solidFill>
                            <a:srgbClr val="FFFFFF"/>
                          </a:solidFill>
                          <a:effectLst/>
                          <a:latin typeface="Verdana" panose="020B0604030504040204" pitchFamily="34" charset="0"/>
                          <a:ea typeface="Times New Roman" panose="02020603050405020304" pitchFamily="18" charset="0"/>
                          <a:cs typeface="Arial" panose="020B0604020202020204" pitchFamily="34" charset="0"/>
                        </a:rPr>
                        <a:t>Nº</a:t>
                      </a:r>
                      <a:r>
                        <a:rPr lang="es-ES" sz="1100" dirty="0">
                          <a:solidFill>
                            <a:srgbClr val="FFFFFF"/>
                          </a:solidFill>
                          <a:effectLst/>
                          <a:latin typeface="Verdana" panose="020B0604030504040204" pitchFamily="34" charset="0"/>
                          <a:ea typeface="Times New Roman" panose="02020603050405020304" pitchFamily="18" charset="0"/>
                          <a:cs typeface="Arial" panose="020B0604020202020204" pitchFamily="34" charset="0"/>
                        </a:rPr>
                        <a:t> ECP</a:t>
                      </a:r>
                      <a:endParaRPr lang="es-ES" sz="1100" dirty="0">
                        <a:effectLst/>
                        <a:latin typeface="Verdana" panose="020B0604030504040204" pitchFamily="34" charset="0"/>
                        <a:ea typeface="Times New Roman" panose="02020603050405020304" pitchFamily="18" charset="0"/>
                        <a:cs typeface="Times New Roman" panose="02020603050405020304" pitchFamily="18" charset="0"/>
                      </a:endParaRPr>
                    </a:p>
                  </a:txBody>
                  <a:tcPr marL="31008" marR="31008" marT="0" marB="0" anchor="ctr">
                    <a:lnL>
                      <a:noFill/>
                    </a:lnL>
                    <a:lnR>
                      <a:noFill/>
                    </a:lnR>
                    <a:lnT>
                      <a:noFill/>
                    </a:lnT>
                    <a:lnB>
                      <a:noFill/>
                    </a:lnB>
                    <a:solidFill>
                      <a:srgbClr val="F09686"/>
                    </a:solidFill>
                  </a:tcPr>
                </a:tc>
                <a:extLst>
                  <a:ext uri="{0D108BD9-81ED-4DB2-BD59-A6C34878D82A}">
                    <a16:rowId xmlns:a16="http://schemas.microsoft.com/office/drawing/2014/main" val="2042319725"/>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Bulgaria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14,4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60</a:t>
                      </a:r>
                    </a:p>
                  </a:txBody>
                  <a:tcPr marL="9525" marR="9525" marT="9525" marB="0" anchor="b">
                    <a:lnL>
                      <a:noFill/>
                    </a:lnL>
                    <a:lnR>
                      <a:noFill/>
                    </a:lnR>
                    <a:lnT>
                      <a:noFill/>
                    </a:lnT>
                    <a:lnB>
                      <a:noFill/>
                    </a:lnB>
                  </a:tcPr>
                </a:tc>
                <a:extLst>
                  <a:ext uri="{0D108BD9-81ED-4DB2-BD59-A6C34878D82A}">
                    <a16:rowId xmlns:a16="http://schemas.microsoft.com/office/drawing/2014/main" val="2862777277"/>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Letonia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extLst>
                  <a:ext uri="{0D108BD9-81ED-4DB2-BD59-A6C34878D82A}">
                    <a16:rowId xmlns:a16="http://schemas.microsoft.com/office/drawing/2014/main" val="2069385272"/>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Polonia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9,2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143</a:t>
                      </a:r>
                    </a:p>
                  </a:txBody>
                  <a:tcPr marL="9525" marR="9525" marT="9525" marB="0" anchor="b">
                    <a:lnL>
                      <a:noFill/>
                    </a:lnL>
                    <a:lnR>
                      <a:noFill/>
                    </a:lnR>
                    <a:lnT>
                      <a:noFill/>
                    </a:lnT>
                    <a:lnB>
                      <a:noFill/>
                    </a:lnB>
                  </a:tcPr>
                </a:tc>
                <a:extLst>
                  <a:ext uri="{0D108BD9-81ED-4DB2-BD59-A6C34878D82A}">
                    <a16:rowId xmlns:a16="http://schemas.microsoft.com/office/drawing/2014/main" val="1926864333"/>
                  </a:ext>
                </a:extLst>
              </a:tr>
              <a:tr h="164419">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Liberation Sans" panose="020B0604020202020204" pitchFamily="34" charset="0"/>
                        </a:rPr>
                        <a:t>Rumanía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74</a:t>
                      </a:r>
                    </a:p>
                  </a:txBody>
                  <a:tcPr marL="9525" marR="9525" marT="9525" marB="0" anchor="b">
                    <a:lnL>
                      <a:noFill/>
                    </a:lnL>
                    <a:lnR>
                      <a:noFill/>
                    </a:lnR>
                    <a:lnT>
                      <a:noFill/>
                    </a:lnT>
                    <a:lnB>
                      <a:noFill/>
                    </a:lnB>
                  </a:tcPr>
                </a:tc>
                <a:extLst>
                  <a:ext uri="{0D108BD9-81ED-4DB2-BD59-A6C34878D82A}">
                    <a16:rowId xmlns:a16="http://schemas.microsoft.com/office/drawing/2014/main" val="3819957863"/>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Ucrania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9,0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25</a:t>
                      </a:r>
                    </a:p>
                  </a:txBody>
                  <a:tcPr marL="9525" marR="9525" marT="9525" marB="0" anchor="b">
                    <a:lnL>
                      <a:noFill/>
                    </a:lnL>
                    <a:lnR>
                      <a:noFill/>
                    </a:lnR>
                    <a:lnT>
                      <a:noFill/>
                    </a:lnT>
                    <a:lnB>
                      <a:noFill/>
                    </a:lnB>
                  </a:tcPr>
                </a:tc>
                <a:extLst>
                  <a:ext uri="{0D108BD9-81ED-4DB2-BD59-A6C34878D82A}">
                    <a16:rowId xmlns:a16="http://schemas.microsoft.com/office/drawing/2014/main" val="3892673683"/>
                  </a:ext>
                </a:extLst>
              </a:tr>
              <a:tr h="164419">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Liberation Sans" panose="020B0604020202020204" pitchFamily="34" charset="0"/>
                        </a:rPr>
                        <a:t>Hungría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134</a:t>
                      </a:r>
                    </a:p>
                  </a:txBody>
                  <a:tcPr marL="9525" marR="9525" marT="9525" marB="0" anchor="b">
                    <a:lnL>
                      <a:noFill/>
                    </a:lnL>
                    <a:lnR>
                      <a:noFill/>
                    </a:lnR>
                    <a:lnT>
                      <a:noFill/>
                    </a:lnT>
                    <a:lnB>
                      <a:noFill/>
                    </a:lnB>
                  </a:tcPr>
                </a:tc>
                <a:extLst>
                  <a:ext uri="{0D108BD9-81ED-4DB2-BD59-A6C34878D82A}">
                    <a16:rowId xmlns:a16="http://schemas.microsoft.com/office/drawing/2014/main" val="380357967"/>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Dinamarca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8,0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74</a:t>
                      </a:r>
                    </a:p>
                  </a:txBody>
                  <a:tcPr marL="9525" marR="9525" marT="9525" marB="0" anchor="b">
                    <a:lnL>
                      <a:noFill/>
                    </a:lnL>
                    <a:lnR>
                      <a:noFill/>
                    </a:lnR>
                    <a:lnT>
                      <a:noFill/>
                    </a:lnT>
                    <a:lnB>
                      <a:noFill/>
                    </a:lnB>
                  </a:tcPr>
                </a:tc>
                <a:extLst>
                  <a:ext uri="{0D108BD9-81ED-4DB2-BD59-A6C34878D82A}">
                    <a16:rowId xmlns:a16="http://schemas.microsoft.com/office/drawing/2014/main" val="2695888096"/>
                  </a:ext>
                </a:extLst>
              </a:tr>
              <a:tr h="164419">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Liberation Sans" panose="020B0604020202020204" pitchFamily="34" charset="0"/>
                        </a:rPr>
                        <a:t>Suecia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78</a:t>
                      </a:r>
                    </a:p>
                  </a:txBody>
                  <a:tcPr marL="9525" marR="9525" marT="9525" marB="0" anchor="b">
                    <a:lnL>
                      <a:noFill/>
                    </a:lnL>
                    <a:lnR>
                      <a:noFill/>
                    </a:lnR>
                    <a:lnT>
                      <a:noFill/>
                    </a:lnT>
                    <a:lnB>
                      <a:noFill/>
                    </a:lnB>
                  </a:tcPr>
                </a:tc>
                <a:extLst>
                  <a:ext uri="{0D108BD9-81ED-4DB2-BD59-A6C34878D82A}">
                    <a16:rowId xmlns:a16="http://schemas.microsoft.com/office/drawing/2014/main" val="799169451"/>
                  </a:ext>
                </a:extLst>
              </a:tr>
              <a:tr h="164419">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Liberation Sans" panose="020B0604020202020204" pitchFamily="34" charset="0"/>
                        </a:rPr>
                        <a:t>Rusia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85</a:t>
                      </a:r>
                    </a:p>
                  </a:txBody>
                  <a:tcPr marL="9525" marR="9525" marT="9525" marB="0" anchor="b">
                    <a:lnL>
                      <a:noFill/>
                    </a:lnL>
                    <a:lnR>
                      <a:noFill/>
                    </a:lnR>
                    <a:lnT>
                      <a:noFill/>
                    </a:lnT>
                    <a:lnB>
                      <a:noFill/>
                    </a:lnB>
                  </a:tcPr>
                </a:tc>
                <a:extLst>
                  <a:ext uri="{0D108BD9-81ED-4DB2-BD59-A6C34878D82A}">
                    <a16:rowId xmlns:a16="http://schemas.microsoft.com/office/drawing/2014/main" val="2181136835"/>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República Checa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8,5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0,9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121</a:t>
                      </a:r>
                    </a:p>
                  </a:txBody>
                  <a:tcPr marL="9525" marR="9525" marT="9525" marB="0" anchor="b">
                    <a:lnL>
                      <a:noFill/>
                    </a:lnL>
                    <a:lnR>
                      <a:noFill/>
                    </a:lnR>
                    <a:lnT>
                      <a:noFill/>
                    </a:lnT>
                    <a:lnB>
                      <a:noFill/>
                    </a:lnB>
                  </a:tcPr>
                </a:tc>
                <a:extLst>
                  <a:ext uri="{0D108BD9-81ED-4DB2-BD59-A6C34878D82A}">
                    <a16:rowId xmlns:a16="http://schemas.microsoft.com/office/drawing/2014/main" val="2460008835"/>
                  </a:ext>
                </a:extLst>
              </a:tr>
              <a:tr h="164419">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Liberation Sans" panose="020B0604020202020204" pitchFamily="34" charset="0"/>
                        </a:rPr>
                        <a:t>Lituania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8,4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0,7</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34</a:t>
                      </a:r>
                    </a:p>
                  </a:txBody>
                  <a:tcPr marL="9525" marR="9525" marT="9525" marB="0" anchor="b">
                    <a:lnL>
                      <a:noFill/>
                    </a:lnL>
                    <a:lnR>
                      <a:noFill/>
                    </a:lnR>
                    <a:lnT>
                      <a:noFill/>
                    </a:lnT>
                    <a:lnB>
                      <a:noFill/>
                    </a:lnB>
                  </a:tcPr>
                </a:tc>
                <a:extLst>
                  <a:ext uri="{0D108BD9-81ED-4DB2-BD59-A6C34878D82A}">
                    <a16:rowId xmlns:a16="http://schemas.microsoft.com/office/drawing/2014/main" val="3181643563"/>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Eslovaquia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0,1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51</a:t>
                      </a:r>
                    </a:p>
                  </a:txBody>
                  <a:tcPr marL="9525" marR="9525" marT="9525" marB="0" anchor="b">
                    <a:lnL>
                      <a:noFill/>
                    </a:lnL>
                    <a:lnR>
                      <a:noFill/>
                    </a:lnR>
                    <a:lnT>
                      <a:noFill/>
                    </a:lnT>
                    <a:lnB>
                      <a:noFill/>
                    </a:lnB>
                  </a:tcPr>
                </a:tc>
                <a:extLst>
                  <a:ext uri="{0D108BD9-81ED-4DB2-BD59-A6C34878D82A}">
                    <a16:rowId xmlns:a16="http://schemas.microsoft.com/office/drawing/2014/main" val="4227569273"/>
                  </a:ext>
                </a:extLst>
              </a:tr>
              <a:tr h="164419">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Liberation Sans" panose="020B0604020202020204" pitchFamily="34" charset="0"/>
                        </a:rPr>
                        <a:t>España</a:t>
                      </a:r>
                    </a:p>
                  </a:txBody>
                  <a:tcPr marL="9525" marR="9525" marT="9525" marB="0" anchor="b">
                    <a:lnL>
                      <a:noFill/>
                    </a:lnL>
                    <a:lnR>
                      <a:noFill/>
                    </a:lnR>
                    <a:lnT>
                      <a:noFill/>
                    </a:lnT>
                    <a:lnB>
                      <a:noFill/>
                    </a:lnB>
                    <a:solidFill>
                      <a:srgbClr val="FF0000"/>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7,5</a:t>
                      </a:r>
                    </a:p>
                  </a:txBody>
                  <a:tcPr marL="9525" marR="9525" marT="9525" marB="0" anchor="b">
                    <a:lnL>
                      <a:noFill/>
                    </a:lnL>
                    <a:lnR>
                      <a:noFill/>
                    </a:lnR>
                    <a:lnT>
                      <a:noFill/>
                    </a:lnT>
                    <a:lnB>
                      <a:noFill/>
                    </a:lnB>
                    <a:solidFill>
                      <a:srgbClr val="FF0000"/>
                    </a:solidFill>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7,5</a:t>
                      </a:r>
                    </a:p>
                  </a:txBody>
                  <a:tcPr marL="9525" marR="9525" marT="9525" marB="0" anchor="b">
                    <a:lnL>
                      <a:noFill/>
                    </a:lnL>
                    <a:lnR>
                      <a:noFill/>
                    </a:lnR>
                    <a:lnT>
                      <a:noFill/>
                    </a:lnT>
                    <a:lnB>
                      <a:noFill/>
                    </a:lnB>
                    <a:solidFill>
                      <a:srgbClr val="FF0000"/>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0,0</a:t>
                      </a:r>
                    </a:p>
                  </a:txBody>
                  <a:tcPr marL="9525" marR="9525" marT="9525" marB="0" anchor="b">
                    <a:lnL>
                      <a:noFill/>
                    </a:lnL>
                    <a:lnR>
                      <a:noFill/>
                    </a:lnR>
                    <a:lnT>
                      <a:noFill/>
                    </a:lnT>
                    <a:lnB>
                      <a:noFill/>
                    </a:lnB>
                    <a:solidFill>
                      <a:srgbClr val="FF0000"/>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435</a:t>
                      </a:r>
                    </a:p>
                  </a:txBody>
                  <a:tcPr marL="9525" marR="9525" marT="9525" marB="0" anchor="b">
                    <a:lnL>
                      <a:noFill/>
                    </a:lnL>
                    <a:lnR>
                      <a:noFill/>
                    </a:lnR>
                    <a:lnT>
                      <a:noFill/>
                    </a:lnT>
                    <a:lnB>
                      <a:noFill/>
                    </a:lnB>
                    <a:solidFill>
                      <a:srgbClr val="FF0000"/>
                    </a:solidFill>
                  </a:tcPr>
                </a:tc>
                <a:extLst>
                  <a:ext uri="{0D108BD9-81ED-4DB2-BD59-A6C34878D82A}">
                    <a16:rowId xmlns:a16="http://schemas.microsoft.com/office/drawing/2014/main" val="3019450746"/>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Grecia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-0,1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66</a:t>
                      </a:r>
                    </a:p>
                  </a:txBody>
                  <a:tcPr marL="9525" marR="9525" marT="9525" marB="0" anchor="b">
                    <a:lnL>
                      <a:noFill/>
                    </a:lnL>
                    <a:lnR>
                      <a:noFill/>
                    </a:lnR>
                    <a:lnT>
                      <a:noFill/>
                    </a:lnT>
                    <a:lnB>
                      <a:noFill/>
                    </a:lnB>
                  </a:tcPr>
                </a:tc>
                <a:extLst>
                  <a:ext uri="{0D108BD9-81ED-4DB2-BD59-A6C34878D82A}">
                    <a16:rowId xmlns:a16="http://schemas.microsoft.com/office/drawing/2014/main" val="3076066913"/>
                  </a:ext>
                </a:extLst>
              </a:tr>
              <a:tr h="164419">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Liberation Sans" panose="020B0604020202020204" pitchFamily="34" charset="0"/>
                        </a:rPr>
                        <a:t>Países Bajos</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-0,2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118</a:t>
                      </a:r>
                    </a:p>
                  </a:txBody>
                  <a:tcPr marL="9525" marR="9525" marT="9525" marB="0" anchor="b">
                    <a:lnL>
                      <a:noFill/>
                    </a:lnL>
                    <a:lnR>
                      <a:noFill/>
                    </a:lnR>
                    <a:lnT>
                      <a:noFill/>
                    </a:lnT>
                    <a:lnB>
                      <a:noFill/>
                    </a:lnB>
                  </a:tcPr>
                </a:tc>
                <a:extLst>
                  <a:ext uri="{0D108BD9-81ED-4DB2-BD59-A6C34878D82A}">
                    <a16:rowId xmlns:a16="http://schemas.microsoft.com/office/drawing/2014/main" val="1370007838"/>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Alemania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6,3</a:t>
                      </a:r>
                    </a:p>
                  </a:txBody>
                  <a:tcPr marL="9525" marR="9525" marT="9525" marB="0" anchor="b">
                    <a:lnL>
                      <a:noFill/>
                    </a:lnL>
                    <a:lnR>
                      <a:noFill/>
                    </a:lnR>
                    <a:lnT>
                      <a:noFill/>
                    </a:lnT>
                    <a:lnB>
                      <a:noFill/>
                    </a:lnB>
                    <a:solidFill>
                      <a:schemeClr val="bg1"/>
                    </a:solidFill>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6,7</a:t>
                      </a:r>
                    </a:p>
                  </a:txBody>
                  <a:tcPr marL="9525" marR="9525" marT="9525" marB="0" anchor="b">
                    <a:lnL>
                      <a:noFill/>
                    </a:lnL>
                    <a:lnR>
                      <a:noFill/>
                    </a:lnR>
                    <a:lnT>
                      <a:noFill/>
                    </a:lnT>
                    <a:lnB>
                      <a:noFill/>
                    </a:lnB>
                    <a:solidFill>
                      <a:schemeClr val="bg1"/>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-0,4</a:t>
                      </a:r>
                    </a:p>
                  </a:txBody>
                  <a:tcPr marL="9525" marR="9525" marT="9525" marB="0" anchor="b">
                    <a:lnL>
                      <a:noFill/>
                    </a:lnL>
                    <a:lnR>
                      <a:noFill/>
                    </a:lnR>
                    <a:lnT>
                      <a:noFill/>
                    </a:lnT>
                    <a:lnB>
                      <a:noFill/>
                    </a:lnB>
                    <a:solidFill>
                      <a:schemeClr val="bg1"/>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289</a:t>
                      </a:r>
                    </a:p>
                  </a:txBody>
                  <a:tcPr marL="9525" marR="9525" marT="9525" marB="0" anchor="b">
                    <a:lnL>
                      <a:noFill/>
                    </a:lnL>
                    <a:lnR>
                      <a:noFill/>
                    </a:lnR>
                    <a:lnT>
                      <a:noFill/>
                    </a:lnT>
                    <a:lnB>
                      <a:noFill/>
                    </a:lnB>
                    <a:solidFill>
                      <a:schemeClr val="bg1"/>
                    </a:solidFill>
                  </a:tcPr>
                </a:tc>
                <a:extLst>
                  <a:ext uri="{0D108BD9-81ED-4DB2-BD59-A6C34878D82A}">
                    <a16:rowId xmlns:a16="http://schemas.microsoft.com/office/drawing/2014/main" val="3692412416"/>
                  </a:ext>
                </a:extLst>
              </a:tr>
              <a:tr h="164419">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Liberation Sans" panose="020B0604020202020204" pitchFamily="34" charset="0"/>
                        </a:rPr>
                        <a:t>Finlandia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6,5</a:t>
                      </a:r>
                    </a:p>
                  </a:txBody>
                  <a:tcPr marL="9525" marR="9525" marT="9525" marB="0" anchor="b">
                    <a:lnL>
                      <a:noFill/>
                    </a:lnL>
                    <a:lnR>
                      <a:noFill/>
                    </a:lnR>
                    <a:lnT>
                      <a:noFill/>
                    </a:lnT>
                    <a:lnB>
                      <a:noFill/>
                    </a:lnB>
                    <a:no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7,3</a:t>
                      </a:r>
                    </a:p>
                  </a:txBody>
                  <a:tcPr marL="9525" marR="9525" marT="9525" marB="0" anchor="b">
                    <a:lnL>
                      <a:noFill/>
                    </a:lnL>
                    <a:lnR>
                      <a:noFill/>
                    </a:lnR>
                    <a:lnT>
                      <a:noFill/>
                    </a:lnT>
                    <a:lnB>
                      <a:noFill/>
                    </a:lnB>
                    <a:no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-0,8</a:t>
                      </a:r>
                    </a:p>
                  </a:txBody>
                  <a:tcPr marL="9525" marR="9525" marT="9525" marB="0" anchor="b">
                    <a:lnL>
                      <a:noFill/>
                    </a:lnL>
                    <a:lnR>
                      <a:noFill/>
                    </a:lnR>
                    <a:lnT>
                      <a:noFill/>
                    </a:lnT>
                    <a:lnB>
                      <a:noFill/>
                    </a:lnB>
                    <a:no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72</a:t>
                      </a:r>
                    </a:p>
                  </a:txBody>
                  <a:tcPr marL="9525" marR="9525" marT="9525" marB="0" anchor="b">
                    <a:lnL>
                      <a:noFill/>
                    </a:lnL>
                    <a:lnR>
                      <a:noFill/>
                    </a:lnR>
                    <a:lnT>
                      <a:noFill/>
                    </a:lnT>
                    <a:lnB>
                      <a:noFill/>
                    </a:lnB>
                    <a:noFill/>
                  </a:tcPr>
                </a:tc>
                <a:extLst>
                  <a:ext uri="{0D108BD9-81ED-4DB2-BD59-A6C34878D82A}">
                    <a16:rowId xmlns:a16="http://schemas.microsoft.com/office/drawing/2014/main" val="242313368"/>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Italia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-0,8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267</a:t>
                      </a:r>
                    </a:p>
                  </a:txBody>
                  <a:tcPr marL="9525" marR="9525" marT="9525" marB="0" anchor="b">
                    <a:lnL>
                      <a:noFill/>
                    </a:lnL>
                    <a:lnR>
                      <a:noFill/>
                    </a:lnR>
                    <a:lnT>
                      <a:noFill/>
                    </a:lnT>
                    <a:lnB>
                      <a:noFill/>
                    </a:lnB>
                  </a:tcPr>
                </a:tc>
                <a:extLst>
                  <a:ext uri="{0D108BD9-81ED-4DB2-BD59-A6C34878D82A}">
                    <a16:rowId xmlns:a16="http://schemas.microsoft.com/office/drawing/2014/main" val="2204361699"/>
                  </a:ext>
                </a:extLst>
              </a:tr>
              <a:tr h="164419">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Liberation Sans" panose="020B0604020202020204" pitchFamily="34" charset="0"/>
                        </a:rPr>
                        <a:t>Bélgica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168</a:t>
                      </a:r>
                    </a:p>
                  </a:txBody>
                  <a:tcPr marL="9525" marR="9525" marT="9525" marB="0" anchor="b">
                    <a:lnL>
                      <a:noFill/>
                    </a:lnL>
                    <a:lnR>
                      <a:noFill/>
                    </a:lnR>
                    <a:lnT>
                      <a:noFill/>
                    </a:lnT>
                    <a:lnB>
                      <a:noFill/>
                    </a:lnB>
                  </a:tcPr>
                </a:tc>
                <a:extLst>
                  <a:ext uri="{0D108BD9-81ED-4DB2-BD59-A6C34878D82A}">
                    <a16:rowId xmlns:a16="http://schemas.microsoft.com/office/drawing/2014/main" val="1373887244"/>
                  </a:ext>
                </a:extLst>
              </a:tr>
              <a:tr h="164419">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Liberation Sans" panose="020B0604020202020204" pitchFamily="34" charset="0"/>
                        </a:rPr>
                        <a:t>Reino Unido</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190</a:t>
                      </a:r>
                    </a:p>
                  </a:txBody>
                  <a:tcPr marL="9525" marR="9525" marT="9525" marB="0" anchor="b">
                    <a:lnL>
                      <a:noFill/>
                    </a:lnL>
                    <a:lnR>
                      <a:noFill/>
                    </a:lnR>
                    <a:lnT>
                      <a:noFill/>
                    </a:lnT>
                    <a:lnB>
                      <a:noFill/>
                    </a:lnB>
                  </a:tcPr>
                </a:tc>
                <a:extLst>
                  <a:ext uri="{0D108BD9-81ED-4DB2-BD59-A6C34878D82A}">
                    <a16:rowId xmlns:a16="http://schemas.microsoft.com/office/drawing/2014/main" val="389672038"/>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Eslovenia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a:t>
                      </a:r>
                    </a:p>
                  </a:txBody>
                  <a:tcPr marL="9525" marR="9525" marT="9525" marB="0" anchor="b">
                    <a:lnL>
                      <a:noFill/>
                    </a:lnL>
                    <a:lnR>
                      <a:noFill/>
                    </a:lnR>
                    <a:lnT>
                      <a:noFill/>
                    </a:lnT>
                    <a:lnB>
                      <a:noFill/>
                    </a:lnB>
                  </a:tcPr>
                </a:tc>
                <a:extLst>
                  <a:ext uri="{0D108BD9-81ED-4DB2-BD59-A6C34878D82A}">
                    <a16:rowId xmlns:a16="http://schemas.microsoft.com/office/drawing/2014/main" val="2651219997"/>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Austria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6,4</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-1,1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95</a:t>
                      </a:r>
                    </a:p>
                  </a:txBody>
                  <a:tcPr marL="9525" marR="9525" marT="9525" marB="0" anchor="b">
                    <a:lnL>
                      <a:noFill/>
                    </a:lnL>
                    <a:lnR>
                      <a:noFill/>
                    </a:lnR>
                    <a:lnT>
                      <a:noFill/>
                    </a:lnT>
                    <a:lnB>
                      <a:noFill/>
                    </a:lnB>
                  </a:tcPr>
                </a:tc>
                <a:extLst>
                  <a:ext uri="{0D108BD9-81ED-4DB2-BD59-A6C34878D82A}">
                    <a16:rowId xmlns:a16="http://schemas.microsoft.com/office/drawing/2014/main" val="4004900296"/>
                  </a:ext>
                </a:extLst>
              </a:tr>
              <a:tr h="164419">
                <a:tc>
                  <a:txBody>
                    <a:bodyPr/>
                    <a:lstStyle/>
                    <a:p>
                      <a:pPr marL="0" algn="l" defTabSz="914400" rtl="0" eaLnBrk="1" fontAlgn="b" latinLnBrk="0" hangingPunct="1">
                        <a:lnSpc>
                          <a:spcPct val="107000"/>
                        </a:lnSpc>
                        <a:spcAft>
                          <a:spcPts val="0"/>
                        </a:spcAft>
                      </a:pPr>
                      <a:r>
                        <a:rPr lang="es-ES" sz="1100" kern="1200">
                          <a:solidFill>
                            <a:srgbClr val="FFFFFF"/>
                          </a:solidFill>
                          <a:effectLst/>
                          <a:latin typeface="Verdana" panose="020B0604030504040204" pitchFamily="34" charset="0"/>
                          <a:ea typeface="+mn-ea"/>
                          <a:cs typeface="Liberation Sans" panose="020B0604020202020204" pitchFamily="34" charset="0"/>
                        </a:rPr>
                        <a:t>Francia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248</a:t>
                      </a:r>
                    </a:p>
                  </a:txBody>
                  <a:tcPr marL="9525" marR="9525" marT="9525" marB="0" anchor="b">
                    <a:lnL>
                      <a:noFill/>
                    </a:lnL>
                    <a:lnR>
                      <a:noFill/>
                    </a:lnR>
                    <a:lnT>
                      <a:noFill/>
                    </a:lnT>
                    <a:lnB>
                      <a:noFill/>
                    </a:lnB>
                  </a:tcPr>
                </a:tc>
                <a:extLst>
                  <a:ext uri="{0D108BD9-81ED-4DB2-BD59-A6C34878D82A}">
                    <a16:rowId xmlns:a16="http://schemas.microsoft.com/office/drawing/2014/main" val="3839591351"/>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Noruega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34</a:t>
                      </a:r>
                    </a:p>
                  </a:txBody>
                  <a:tcPr marL="9525" marR="9525" marT="9525" marB="0" anchor="b">
                    <a:lnL>
                      <a:noFill/>
                    </a:lnL>
                    <a:lnR>
                      <a:noFill/>
                    </a:lnR>
                    <a:lnT>
                      <a:noFill/>
                    </a:lnT>
                    <a:lnB>
                      <a:noFill/>
                    </a:lnB>
                  </a:tcPr>
                </a:tc>
                <a:extLst>
                  <a:ext uri="{0D108BD9-81ED-4DB2-BD59-A6C34878D82A}">
                    <a16:rowId xmlns:a16="http://schemas.microsoft.com/office/drawing/2014/main" val="4088451720"/>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Croacia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4,1</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5,9</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18</a:t>
                      </a:r>
                    </a:p>
                  </a:txBody>
                  <a:tcPr marL="9525" marR="9525" marT="9525" marB="0" anchor="b">
                    <a:lnL>
                      <a:noFill/>
                    </a:lnL>
                    <a:lnR>
                      <a:noFill/>
                    </a:lnR>
                    <a:lnT>
                      <a:noFill/>
                    </a:lnT>
                    <a:lnB>
                      <a:noFill/>
                    </a:lnB>
                  </a:tcPr>
                </a:tc>
                <a:extLst>
                  <a:ext uri="{0D108BD9-81ED-4DB2-BD59-A6C34878D82A}">
                    <a16:rowId xmlns:a16="http://schemas.microsoft.com/office/drawing/2014/main" val="2151658093"/>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Turquía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52</a:t>
                      </a:r>
                    </a:p>
                  </a:txBody>
                  <a:tcPr marL="9525" marR="9525" marT="9525" marB="0" anchor="b">
                    <a:lnL>
                      <a:noFill/>
                    </a:lnL>
                    <a:lnR>
                      <a:noFill/>
                    </a:lnR>
                    <a:lnT>
                      <a:noFill/>
                    </a:lnT>
                    <a:lnB>
                      <a:noFill/>
                    </a:lnB>
                  </a:tcPr>
                </a:tc>
                <a:extLst>
                  <a:ext uri="{0D108BD9-81ED-4DB2-BD59-A6C34878D82A}">
                    <a16:rowId xmlns:a16="http://schemas.microsoft.com/office/drawing/2014/main" val="3175134266"/>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Portugal</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4,6</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62</a:t>
                      </a:r>
                    </a:p>
                  </a:txBody>
                  <a:tcPr marL="9525" marR="9525" marT="9525" marB="0" anchor="b">
                    <a:lnL>
                      <a:noFill/>
                    </a:lnL>
                    <a:lnR>
                      <a:noFill/>
                    </a:lnR>
                    <a:lnT>
                      <a:noFill/>
                    </a:lnT>
                    <a:lnB>
                      <a:noFill/>
                    </a:lnB>
                  </a:tcPr>
                </a:tc>
                <a:extLst>
                  <a:ext uri="{0D108BD9-81ED-4DB2-BD59-A6C34878D82A}">
                    <a16:rowId xmlns:a16="http://schemas.microsoft.com/office/drawing/2014/main" val="3060223252"/>
                  </a:ext>
                </a:extLst>
              </a:tr>
              <a:tr h="16441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Suiza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4,2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7,5</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-3,3</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67</a:t>
                      </a:r>
                    </a:p>
                  </a:txBody>
                  <a:tcPr marL="9525" marR="9525" marT="9525" marB="0" anchor="b">
                    <a:lnL>
                      <a:noFill/>
                    </a:lnL>
                    <a:lnR>
                      <a:noFill/>
                    </a:lnR>
                    <a:lnT>
                      <a:noFill/>
                    </a:lnT>
                    <a:lnB>
                      <a:noFill/>
                    </a:lnB>
                  </a:tcPr>
                </a:tc>
                <a:extLst>
                  <a:ext uri="{0D108BD9-81ED-4DB2-BD59-A6C34878D82A}">
                    <a16:rowId xmlns:a16="http://schemas.microsoft.com/office/drawing/2014/main" val="1322883548"/>
                  </a:ext>
                </a:extLst>
              </a:tr>
              <a:tr h="156249">
                <a:tc>
                  <a:txBody>
                    <a:bodyPr/>
                    <a:lstStyle/>
                    <a:p>
                      <a:pPr marL="0" algn="l" defTabSz="914400" rtl="0" eaLnBrk="1" fontAlgn="b" latinLnBrk="0" hangingPunct="1">
                        <a:lnSpc>
                          <a:spcPct val="107000"/>
                        </a:lnSpc>
                        <a:spcAft>
                          <a:spcPts val="0"/>
                        </a:spcAft>
                      </a:pPr>
                      <a:r>
                        <a:rPr lang="es-ES" sz="1100" kern="1200" dirty="0">
                          <a:solidFill>
                            <a:srgbClr val="FFFFFF"/>
                          </a:solidFill>
                          <a:effectLst/>
                          <a:latin typeface="Verdana" panose="020B0604030504040204" pitchFamily="34" charset="0"/>
                          <a:ea typeface="+mn-ea"/>
                          <a:cs typeface="Liberation Sans" panose="020B0604020202020204" pitchFamily="34" charset="0"/>
                        </a:rPr>
                        <a:t>Estonia</a:t>
                      </a:r>
                    </a:p>
                  </a:txBody>
                  <a:tcPr marL="9525" marR="9525" marT="9525" marB="0" anchor="b">
                    <a:lnL>
                      <a:noFill/>
                    </a:lnL>
                    <a:lnR>
                      <a:noFill/>
                    </a:lnR>
                    <a:lnT>
                      <a:noFill/>
                    </a:lnT>
                    <a:lnB>
                      <a:noFill/>
                    </a:lnB>
                    <a:solidFill>
                      <a:srgbClr val="579CAD"/>
                    </a:solidFill>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10,0</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a:solidFill>
                            <a:schemeClr val="tx1"/>
                          </a:solidFill>
                          <a:effectLst/>
                          <a:latin typeface="Verdana" panose="020B0604030504040204" pitchFamily="34" charset="0"/>
                          <a:ea typeface="+mn-ea"/>
                          <a:cs typeface="Liberation Sans" panose="020B0604020202020204" pitchFamily="34" charset="0"/>
                        </a:rPr>
                        <a:t>14,2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-4,2</a:t>
                      </a:r>
                    </a:p>
                  </a:txBody>
                  <a:tcPr marL="9525" marR="9525" marT="9525" marB="0" anchor="b">
                    <a:lnL>
                      <a:noFill/>
                    </a:lnL>
                    <a:lnR>
                      <a:noFill/>
                    </a:lnR>
                    <a:lnT>
                      <a:noFill/>
                    </a:lnT>
                    <a:lnB>
                      <a:noFill/>
                    </a:lnB>
                  </a:tcPr>
                </a:tc>
                <a:tc>
                  <a:txBody>
                    <a:bodyPr/>
                    <a:lstStyle/>
                    <a:p>
                      <a:pPr marL="0" algn="r" defTabSz="914400" rtl="0" eaLnBrk="1" fontAlgn="b" latinLnBrk="0" hangingPunct="1">
                        <a:lnSpc>
                          <a:spcPct val="107000"/>
                        </a:lnSpc>
                        <a:spcAft>
                          <a:spcPts val="0"/>
                        </a:spcAft>
                      </a:pPr>
                      <a:r>
                        <a:rPr lang="es-ES" sz="1100" kern="1200" dirty="0">
                          <a:solidFill>
                            <a:schemeClr val="tx1"/>
                          </a:solidFill>
                          <a:effectLst/>
                          <a:latin typeface="Verdana" panose="020B0604030504040204" pitchFamily="34" charset="0"/>
                          <a:ea typeface="+mn-ea"/>
                          <a:cs typeface="Liberation Sans" panose="020B0604020202020204" pitchFamily="34" charset="0"/>
                        </a:rPr>
                        <a:t>21</a:t>
                      </a:r>
                    </a:p>
                  </a:txBody>
                  <a:tcPr marL="9525" marR="9525" marT="9525" marB="0" anchor="b">
                    <a:lnL>
                      <a:noFill/>
                    </a:lnL>
                    <a:lnR>
                      <a:noFill/>
                    </a:lnR>
                    <a:lnT>
                      <a:noFill/>
                    </a:lnT>
                    <a:lnB>
                      <a:noFill/>
                    </a:lnB>
                  </a:tcPr>
                </a:tc>
                <a:extLst>
                  <a:ext uri="{0D108BD9-81ED-4DB2-BD59-A6C34878D82A}">
                    <a16:rowId xmlns:a16="http://schemas.microsoft.com/office/drawing/2014/main" val="2178501899"/>
                  </a:ext>
                </a:extLst>
              </a:tr>
            </a:tbl>
          </a:graphicData>
        </a:graphic>
      </p:graphicFrame>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05D50B3B-B0F6-5D5E-3A1E-90BD029727A7}"/>
              </a:ext>
            </a:extLst>
          </p:cNvPr>
          <p:cNvPicPr>
            <a:picLocks noChangeAspect="1"/>
          </p:cNvPicPr>
          <p:nvPr/>
        </p:nvPicPr>
        <p:blipFill>
          <a:blip r:embed="rId2"/>
          <a:stretch>
            <a:fillRect/>
          </a:stretch>
        </p:blipFill>
        <p:spPr>
          <a:xfrm>
            <a:off x="109537" y="900000"/>
            <a:ext cx="8998983" cy="5400000"/>
          </a:xfrm>
          <a:prstGeom prst="rect">
            <a:avLst/>
          </a:prstGeom>
        </p:spPr>
      </p:pic>
      <p:sp>
        <p:nvSpPr>
          <p:cNvPr id="10" name="Rectangle 9"/>
          <p:cNvSpPr/>
          <p:nvPr/>
        </p:nvSpPr>
        <p:spPr>
          <a:xfrm>
            <a:off x="4769363" y="1854645"/>
            <a:ext cx="3744416" cy="923330"/>
          </a:xfrm>
          <a:prstGeom prst="rect">
            <a:avLst/>
          </a:prstGeom>
          <a:solidFill>
            <a:schemeClr val="bg1"/>
          </a:solidFill>
          <a:ln>
            <a:solidFill>
              <a:schemeClr val="accent1"/>
            </a:solidFill>
          </a:ln>
        </p:spPr>
        <p:txBody>
          <a:bodyPr wrap="square">
            <a:spAutoFit/>
          </a:bodyPr>
          <a:lstStyle/>
          <a:p>
            <a:pPr lvl="0">
              <a:spcBef>
                <a:spcPts val="600"/>
              </a:spcBef>
              <a:spcAft>
                <a:spcPts val="600"/>
              </a:spcAft>
              <a:defRPr/>
            </a:pPr>
            <a:r>
              <a:rPr lang="es-ES_tradnl" dirty="0">
                <a:latin typeface="Tahoma" pitchFamily="34" charset="0"/>
                <a:ea typeface="Tahoma" pitchFamily="34" charset="0"/>
                <a:cs typeface="Tahoma" pitchFamily="34" charset="0"/>
              </a:rPr>
              <a:t>Diferencia entre el número de pacientes reclutados por centro en el país considerado y en España</a:t>
            </a:r>
          </a:p>
        </p:txBody>
      </p:sp>
      <p:sp>
        <p:nvSpPr>
          <p:cNvPr id="2" name="Title 1"/>
          <p:cNvSpPr>
            <a:spLocks noGrp="1"/>
          </p:cNvSpPr>
          <p:nvPr>
            <p:ph type="title"/>
          </p:nvPr>
        </p:nvSpPr>
        <p:spPr/>
        <p:txBody>
          <a:bodyPr>
            <a:normAutofit fontScale="90000"/>
          </a:bodyPr>
          <a:lstStyle/>
          <a:p>
            <a:r>
              <a:rPr lang="es-ES_tradnl" dirty="0"/>
              <a:t>R</a:t>
            </a:r>
            <a:r>
              <a:rPr lang="es-ES" dirty="0" err="1"/>
              <a:t>eclutamiento</a:t>
            </a:r>
            <a:r>
              <a:rPr lang="es-ES" dirty="0"/>
              <a:t>:</a:t>
            </a:r>
            <a:r>
              <a:rPr lang="es-ES_tradnl" dirty="0"/>
              <a:t> número de pacientes por centro</a:t>
            </a:r>
            <a:endParaRPr lang="es-ES" dirty="0"/>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158</a:t>
            </a:fld>
            <a:endParaRPr lang="es-ES"/>
          </a:p>
        </p:txBody>
      </p:sp>
      <p:sp>
        <p:nvSpPr>
          <p:cNvPr id="7" name="Text Box 7"/>
          <p:cNvSpPr txBox="1">
            <a:spLocks noChangeArrowheads="1"/>
          </p:cNvSpPr>
          <p:nvPr/>
        </p:nvSpPr>
        <p:spPr bwMode="auto">
          <a:xfrm>
            <a:off x="6425547" y="3147509"/>
            <a:ext cx="2088232" cy="1661993"/>
          </a:xfrm>
          <a:prstGeom prst="rect">
            <a:avLst/>
          </a:prstGeom>
          <a:solidFill>
            <a:schemeClr val="bg1">
              <a:lumMod val="95000"/>
            </a:schemeClr>
          </a:solidFill>
          <a:ln w="9525">
            <a:noFill/>
            <a:miter lim="800000"/>
            <a:headEnd/>
            <a:tailEnd/>
          </a:ln>
          <a:effectLst/>
        </p:spPr>
        <p:txBody>
          <a:bodyPr wrap="square">
            <a:spAutoFit/>
          </a:bodyPr>
          <a:lstStyle/>
          <a:p>
            <a:pPr>
              <a:spcBef>
                <a:spcPct val="50000"/>
              </a:spcBef>
            </a:pPr>
            <a:r>
              <a:rPr lang="es-ES_tradnl" sz="1700" dirty="0">
                <a:latin typeface="Tahoma" pitchFamily="34" charset="0"/>
              </a:rPr>
              <a:t>De los 30 países considerados en </a:t>
            </a:r>
            <a:r>
              <a:rPr lang="es-ES_tradnl" sz="1700" b="1" dirty="0">
                <a:latin typeface="Tahoma" pitchFamily="34" charset="0"/>
              </a:rPr>
              <a:t>17</a:t>
            </a:r>
            <a:r>
              <a:rPr lang="es-ES_tradnl" sz="1700" dirty="0">
                <a:latin typeface="Tahoma" pitchFamily="34" charset="0"/>
              </a:rPr>
              <a:t> se reclutan </a:t>
            </a:r>
            <a:r>
              <a:rPr lang="es-ES_tradnl" sz="1700" b="1" dirty="0">
                <a:latin typeface="Tahoma" pitchFamily="34" charset="0"/>
              </a:rPr>
              <a:t>menos pacientes por centro </a:t>
            </a:r>
            <a:r>
              <a:rPr lang="es-ES_tradnl" sz="1700" dirty="0">
                <a:latin typeface="Tahoma" pitchFamily="34" charset="0"/>
              </a:rPr>
              <a:t>que en España</a:t>
            </a:r>
            <a:endParaRPr lang="es-ES" sz="1700" dirty="0">
              <a:latin typeface="Tahoma" pitchFamily="34" charset="0"/>
            </a:endParaRPr>
          </a:p>
        </p:txBody>
      </p:sp>
      <p:sp>
        <p:nvSpPr>
          <p:cNvPr id="8" name="Rectangle 7"/>
          <p:cNvSpPr/>
          <p:nvPr/>
        </p:nvSpPr>
        <p:spPr>
          <a:xfrm>
            <a:off x="108000" y="3717032"/>
            <a:ext cx="2592288" cy="1200329"/>
          </a:xfrm>
          <a:prstGeom prst="rect">
            <a:avLst/>
          </a:prstGeom>
          <a:solidFill>
            <a:schemeClr val="bg1"/>
          </a:solidFill>
          <a:ln>
            <a:solidFill>
              <a:schemeClr val="accent1"/>
            </a:solidFill>
          </a:ln>
        </p:spPr>
        <p:txBody>
          <a:bodyPr wrap="square">
            <a:spAutoFit/>
          </a:bodyPr>
          <a:lstStyle/>
          <a:p>
            <a:pPr lvl="0">
              <a:spcBef>
                <a:spcPts val="600"/>
              </a:spcBef>
              <a:spcAft>
                <a:spcPts val="600"/>
              </a:spcAft>
              <a:defRPr/>
            </a:pPr>
            <a:r>
              <a:rPr lang="es-ES_tradnl" dirty="0">
                <a:latin typeface="Tahoma" pitchFamily="34" charset="0"/>
                <a:ea typeface="Tahoma" pitchFamily="34" charset="0"/>
                <a:cs typeface="Tahoma" pitchFamily="34" charset="0"/>
              </a:rPr>
              <a:t>Ensayos con fecha de recepción del protocolo dentro del periodo </a:t>
            </a:r>
            <a:r>
              <a:rPr lang="es-ES_tradnl" b="1" dirty="0">
                <a:latin typeface="Tahoma" pitchFamily="34" charset="0"/>
                <a:ea typeface="Tahoma" pitchFamily="34" charset="0"/>
                <a:cs typeface="Tahoma" pitchFamily="34" charset="0"/>
              </a:rPr>
              <a:t>2010-2021</a:t>
            </a:r>
            <a:endParaRPr lang="es-ES_tradnl" dirty="0">
              <a:latin typeface="Tahoma" pitchFamily="34" charset="0"/>
              <a:ea typeface="Tahoma" pitchFamily="34" charset="0"/>
              <a:cs typeface="Tahoma" pitchFamily="34" charset="0"/>
            </a:endParaRPr>
          </a:p>
        </p:txBody>
      </p:sp>
      <p:sp>
        <p:nvSpPr>
          <p:cNvPr id="11" name="Text Box 7"/>
          <p:cNvSpPr txBox="1">
            <a:spLocks noChangeArrowheads="1"/>
          </p:cNvSpPr>
          <p:nvPr/>
        </p:nvSpPr>
        <p:spPr bwMode="auto">
          <a:xfrm>
            <a:off x="4608000" y="857325"/>
            <a:ext cx="2033571" cy="830997"/>
          </a:xfrm>
          <a:prstGeom prst="rect">
            <a:avLst/>
          </a:prstGeom>
          <a:solidFill>
            <a:schemeClr val="bg1">
              <a:lumMod val="95000"/>
            </a:schemeClr>
          </a:solidFill>
          <a:ln w="9525">
            <a:noFill/>
            <a:miter lim="800000"/>
            <a:headEnd/>
            <a:tailEnd/>
          </a:ln>
          <a:effectLst/>
        </p:spPr>
        <p:txBody>
          <a:bodyPr wrap="square">
            <a:spAutoFit/>
          </a:bodyPr>
          <a:lstStyle/>
          <a:p>
            <a:pPr>
              <a:spcBef>
                <a:spcPct val="50000"/>
              </a:spcBef>
            </a:pPr>
            <a:r>
              <a:rPr lang="es-ES_tradnl" sz="2400" dirty="0">
                <a:latin typeface="Tahoma" pitchFamily="34" charset="0"/>
              </a:rPr>
              <a:t>Comparación internacional</a:t>
            </a:r>
            <a:endParaRPr lang="es-ES" sz="2400" dirty="0">
              <a:latin typeface="Tahoma" pitchFamily="34" charset="0"/>
            </a:endParaRPr>
          </a:p>
        </p:txBody>
      </p:sp>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61B6143-95D6-7611-28A8-0703833CEBD7}"/>
              </a:ext>
            </a:extLst>
          </p:cNvPr>
          <p:cNvPicPr>
            <a:picLocks noChangeAspect="1"/>
          </p:cNvPicPr>
          <p:nvPr/>
        </p:nvPicPr>
        <p:blipFill>
          <a:blip r:embed="rId2"/>
          <a:stretch>
            <a:fillRect/>
          </a:stretch>
        </p:blipFill>
        <p:spPr>
          <a:xfrm>
            <a:off x="5940000" y="1188000"/>
            <a:ext cx="3061333" cy="5184000"/>
          </a:xfrm>
          <a:prstGeom prst="rect">
            <a:avLst/>
          </a:prstGeom>
        </p:spPr>
      </p:pic>
      <p:sp>
        <p:nvSpPr>
          <p:cNvPr id="2" name="Title 1"/>
          <p:cNvSpPr>
            <a:spLocks noGrp="1"/>
          </p:cNvSpPr>
          <p:nvPr>
            <p:ph type="title"/>
          </p:nvPr>
        </p:nvSpPr>
        <p:spPr/>
        <p:txBody>
          <a:bodyPr>
            <a:noAutofit/>
          </a:bodyPr>
          <a:lstStyle/>
          <a:p>
            <a:r>
              <a:rPr lang="es-ES_tradnl" sz="2600" dirty="0"/>
              <a:t>Velocidad de Reclutamiento desde 1er paciente</a:t>
            </a:r>
            <a:endParaRPr lang="es-ES" sz="2600" dirty="0">
              <a:solidFill>
                <a:srgbClr val="FF0000"/>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159</a:t>
            </a:fld>
            <a:endParaRPr lang="es-ES"/>
          </a:p>
        </p:txBody>
      </p:sp>
      <p:sp>
        <p:nvSpPr>
          <p:cNvPr id="6" name="Rectangle 3081"/>
          <p:cNvSpPr>
            <a:spLocks noChangeArrowheads="1"/>
          </p:cNvSpPr>
          <p:nvPr/>
        </p:nvSpPr>
        <p:spPr bwMode="auto">
          <a:xfrm>
            <a:off x="304800" y="990600"/>
            <a:ext cx="5624522" cy="1255583"/>
          </a:xfrm>
          <a:prstGeom prst="rect">
            <a:avLst/>
          </a:prstGeom>
          <a:solidFill>
            <a:schemeClr val="bg1">
              <a:lumMod val="95000"/>
            </a:schemeClr>
          </a:solidFill>
          <a:ln w="9525">
            <a:noFill/>
            <a:miter lim="800000"/>
            <a:headEnd/>
            <a:tailEnd/>
          </a:ln>
          <a:effectLst/>
        </p:spPr>
        <p:txBody>
          <a:bodyPr wrap="square" tIns="118800" bIns="118800">
            <a:spAutoFit/>
          </a:bodyPr>
          <a:lstStyle/>
          <a:p>
            <a:pPr eaLnBrk="0" hangingPunct="0">
              <a:spcBef>
                <a:spcPct val="30000"/>
              </a:spcBef>
              <a:spcAft>
                <a:spcPct val="30000"/>
              </a:spcAft>
              <a:buSzPct val="75000"/>
              <a:buFont typeface="Wingdings" pitchFamily="2" charset="2"/>
              <a:buNone/>
            </a:pPr>
            <a:r>
              <a:rPr lang="es-ES_tradnl" sz="2200" dirty="0">
                <a:solidFill>
                  <a:srgbClr val="2D2323"/>
                </a:solidFill>
                <a:latin typeface="Tahoma" pitchFamily="34" charset="0"/>
              </a:rPr>
              <a:t>La </a:t>
            </a:r>
            <a:r>
              <a:rPr lang="es-ES_tradnl" sz="2200" b="1" dirty="0">
                <a:solidFill>
                  <a:srgbClr val="2D2323"/>
                </a:solidFill>
                <a:latin typeface="Tahoma" pitchFamily="34" charset="0"/>
              </a:rPr>
              <a:t>velocidad de reclutamiento</a:t>
            </a:r>
            <a:r>
              <a:rPr lang="es-ES_tradnl" sz="2200" dirty="0">
                <a:solidFill>
                  <a:srgbClr val="2D2323"/>
                </a:solidFill>
                <a:latin typeface="Tahoma" pitchFamily="34" charset="0"/>
              </a:rPr>
              <a:t>, medida en pacientes reclutados por mes, es </a:t>
            </a:r>
            <a:r>
              <a:rPr lang="es-ES_tradnl" sz="2200" b="1" dirty="0">
                <a:solidFill>
                  <a:srgbClr val="2D2323"/>
                </a:solidFill>
                <a:latin typeface="Tahoma" pitchFamily="34" charset="0"/>
              </a:rPr>
              <a:t>1,09 pacientes por mes</a:t>
            </a:r>
            <a:r>
              <a:rPr lang="es-ES_tradnl" sz="2200" dirty="0">
                <a:solidFill>
                  <a:srgbClr val="2D2323"/>
                </a:solidFill>
                <a:latin typeface="Tahoma" pitchFamily="34" charset="0"/>
              </a:rPr>
              <a:t>.</a:t>
            </a:r>
            <a:endParaRPr lang="es-ES" sz="2200" dirty="0">
              <a:solidFill>
                <a:srgbClr val="2D2323"/>
              </a:solidFill>
              <a:latin typeface="Tahoma" pitchFamily="34" charset="0"/>
            </a:endParaRPr>
          </a:p>
        </p:txBody>
      </p:sp>
      <p:sp>
        <p:nvSpPr>
          <p:cNvPr id="8" name="Rectangle 3075"/>
          <p:cNvSpPr>
            <a:spLocks noChangeArrowheads="1"/>
          </p:cNvSpPr>
          <p:nvPr/>
        </p:nvSpPr>
        <p:spPr bwMode="auto">
          <a:xfrm>
            <a:off x="2757488" y="3068960"/>
            <a:ext cx="2916237" cy="2913683"/>
          </a:xfrm>
          <a:prstGeom prst="rect">
            <a:avLst/>
          </a:prstGeom>
          <a:noFill/>
          <a:ln w="9525">
            <a:noFill/>
            <a:miter lim="800000"/>
            <a:headEnd/>
            <a:tailEnd/>
          </a:ln>
          <a:effectLst/>
        </p:spPr>
        <p:txBody>
          <a:bodyPr>
            <a:spAutoFit/>
          </a:bodyPr>
          <a:lstStyle/>
          <a:p>
            <a:pPr>
              <a:lnSpc>
                <a:spcPct val="105000"/>
              </a:lnSpc>
            </a:pPr>
            <a:r>
              <a:rPr lang="es-ES_tradnl" sz="1600" dirty="0">
                <a:latin typeface="Tahoma" pitchFamily="34" charset="0"/>
              </a:rPr>
              <a:t>Mediana de </a:t>
            </a:r>
            <a:r>
              <a:rPr lang="es-ES" sz="1600" dirty="0">
                <a:latin typeface="Tahoma" pitchFamily="34" charset="0"/>
              </a:rPr>
              <a:t>todos aquellos </a:t>
            </a:r>
            <a:r>
              <a:rPr lang="es-ES" sz="1600" b="1" dirty="0">
                <a:latin typeface="Tahoma" pitchFamily="34" charset="0"/>
              </a:rPr>
              <a:t>casos válidos</a:t>
            </a:r>
            <a:r>
              <a:rPr lang="es-ES" sz="1600" dirty="0">
                <a:latin typeface="Tahoma" pitchFamily="34" charset="0"/>
              </a:rPr>
              <a:t>: participaciones de centros que tienen fecha de primer paciente en </a:t>
            </a:r>
            <a:r>
              <a:rPr lang="es-ES" sz="1600" dirty="0" err="1">
                <a:latin typeface="Tahoma" pitchFamily="34" charset="0"/>
              </a:rPr>
              <a:t>screening</a:t>
            </a:r>
            <a:r>
              <a:rPr lang="es-ES" sz="1600" dirty="0">
                <a:latin typeface="Tahoma" pitchFamily="34" charset="0"/>
              </a:rPr>
              <a:t> y último paciente (ambas distintas</a:t>
            </a:r>
            <a:r>
              <a:rPr lang="es-ES_tradnl" sz="1600" dirty="0">
                <a:latin typeface="Tahoma" pitchFamily="34" charset="0"/>
              </a:rPr>
              <a:t>*</a:t>
            </a:r>
            <a:r>
              <a:rPr lang="es-ES" sz="1600" dirty="0">
                <a:latin typeface="Tahoma" pitchFamily="34" charset="0"/>
              </a:rPr>
              <a:t>) y número de pacientes previstos y número de pacientes </a:t>
            </a:r>
            <a:r>
              <a:rPr lang="es-ES" sz="1600" dirty="0" err="1">
                <a:latin typeface="Tahoma" pitchFamily="34" charset="0"/>
              </a:rPr>
              <a:t>randomizados</a:t>
            </a:r>
            <a:r>
              <a:rPr lang="es-ES" sz="1600" dirty="0">
                <a:latin typeface="Tahoma" pitchFamily="34" charset="0"/>
              </a:rPr>
              <a:t> </a:t>
            </a:r>
            <a:r>
              <a:rPr lang="es-ES_tradnl" sz="1600" dirty="0">
                <a:latin typeface="Tahoma" pitchFamily="34" charset="0"/>
              </a:rPr>
              <a:t>mayor que </a:t>
            </a:r>
            <a:r>
              <a:rPr lang="es-ES" sz="1600" dirty="0">
                <a:latin typeface="Tahoma" pitchFamily="34" charset="0"/>
              </a:rPr>
              <a:t>0</a:t>
            </a:r>
            <a:r>
              <a:rPr lang="es-ES_tradnl" sz="1600" dirty="0">
                <a:latin typeface="Tahoma" pitchFamily="34" charset="0"/>
              </a:rPr>
              <a:t>. </a:t>
            </a:r>
            <a:r>
              <a:rPr lang="es-ES_tradnl" sz="1600" b="1" dirty="0">
                <a:latin typeface="Tahoma" pitchFamily="34" charset="0"/>
              </a:rPr>
              <a:t>Total de participaciones: 18.301</a:t>
            </a:r>
          </a:p>
        </p:txBody>
      </p:sp>
      <p:grpSp>
        <p:nvGrpSpPr>
          <p:cNvPr id="18" name="Group 17"/>
          <p:cNvGrpSpPr/>
          <p:nvPr/>
        </p:nvGrpSpPr>
        <p:grpSpPr>
          <a:xfrm>
            <a:off x="857224" y="2373330"/>
            <a:ext cx="1466714" cy="3556000"/>
            <a:chOff x="857224" y="2373330"/>
            <a:chExt cx="1466714" cy="3556000"/>
          </a:xfrm>
        </p:grpSpPr>
        <p:pic>
          <p:nvPicPr>
            <p:cNvPr id="10" name="Picture 3077"/>
            <p:cNvPicPr>
              <a:picLocks noChangeAspect="1" noChangeArrowheads="1"/>
            </p:cNvPicPr>
            <p:nvPr/>
          </p:nvPicPr>
          <p:blipFill>
            <a:blip r:embed="rId3" cstate="print"/>
            <a:srcRect/>
            <a:stretch>
              <a:fillRect/>
            </a:stretch>
          </p:blipFill>
          <p:spPr bwMode="auto">
            <a:xfrm>
              <a:off x="857224" y="2373330"/>
              <a:ext cx="957263" cy="3556000"/>
            </a:xfrm>
            <a:prstGeom prst="rect">
              <a:avLst/>
            </a:prstGeom>
            <a:noFill/>
            <a:ln w="9525">
              <a:noFill/>
              <a:miter lim="800000"/>
              <a:headEnd/>
              <a:tailEnd/>
            </a:ln>
            <a:effectLst/>
          </p:spPr>
        </p:pic>
        <p:pic>
          <p:nvPicPr>
            <p:cNvPr id="11" name="Picture 3078"/>
            <p:cNvPicPr>
              <a:picLocks noChangeAspect="1" noChangeArrowheads="1"/>
            </p:cNvPicPr>
            <p:nvPr/>
          </p:nvPicPr>
          <p:blipFill>
            <a:blip r:embed="rId4" cstate="print"/>
            <a:srcRect r="54317"/>
            <a:stretch>
              <a:fillRect/>
            </a:stretch>
          </p:blipFill>
          <p:spPr bwMode="auto">
            <a:xfrm>
              <a:off x="1889099" y="2373330"/>
              <a:ext cx="434839" cy="3556000"/>
            </a:xfrm>
            <a:prstGeom prst="rect">
              <a:avLst/>
            </a:prstGeom>
            <a:noFill/>
            <a:ln w="9525">
              <a:noFill/>
              <a:miter lim="800000"/>
              <a:headEnd/>
              <a:tailEnd/>
            </a:ln>
            <a:effectLst/>
          </p:spPr>
        </p:pic>
      </p:grpSp>
      <p:sp>
        <p:nvSpPr>
          <p:cNvPr id="12" name="Text Box 3079"/>
          <p:cNvSpPr txBox="1">
            <a:spLocks noChangeArrowheads="1"/>
          </p:cNvSpPr>
          <p:nvPr/>
        </p:nvSpPr>
        <p:spPr bwMode="auto">
          <a:xfrm>
            <a:off x="2754313" y="2348880"/>
            <a:ext cx="2451100" cy="646331"/>
          </a:xfrm>
          <a:prstGeom prst="rect">
            <a:avLst/>
          </a:prstGeom>
          <a:solidFill>
            <a:schemeClr val="bg1"/>
          </a:solidFill>
          <a:ln w="9525">
            <a:solidFill>
              <a:schemeClr val="tx1"/>
            </a:solidFill>
            <a:miter lim="800000"/>
            <a:headEnd/>
            <a:tailEnd/>
          </a:ln>
          <a:effectLst/>
        </p:spPr>
        <p:txBody>
          <a:bodyPr>
            <a:spAutoFit/>
          </a:bodyPr>
          <a:lstStyle/>
          <a:p>
            <a:pPr>
              <a:spcBef>
                <a:spcPct val="50000"/>
              </a:spcBef>
            </a:pPr>
            <a:r>
              <a:rPr lang="es-ES_tradnl" b="1" dirty="0">
                <a:latin typeface="Tahoma" pitchFamily="34" charset="0"/>
              </a:rPr>
              <a:t>1,09</a:t>
            </a:r>
            <a:r>
              <a:rPr lang="es-ES_tradnl" sz="1800" b="1" dirty="0">
                <a:latin typeface="Tahoma" pitchFamily="34" charset="0"/>
              </a:rPr>
              <a:t> pacientes reclutados por mes</a:t>
            </a:r>
            <a:endParaRPr lang="en-GB" sz="1800" b="1" dirty="0">
              <a:latin typeface="Tahoma" pitchFamily="34" charset="0"/>
            </a:endParaRPr>
          </a:p>
        </p:txBody>
      </p:sp>
      <p:sp>
        <p:nvSpPr>
          <p:cNvPr id="13" name="Text Box 3082"/>
          <p:cNvSpPr txBox="1">
            <a:spLocks noChangeArrowheads="1"/>
          </p:cNvSpPr>
          <p:nvPr/>
        </p:nvSpPr>
        <p:spPr bwMode="auto">
          <a:xfrm>
            <a:off x="381000" y="5940444"/>
            <a:ext cx="4965700" cy="274638"/>
          </a:xfrm>
          <a:prstGeom prst="rect">
            <a:avLst/>
          </a:prstGeom>
          <a:noFill/>
          <a:ln w="9525">
            <a:noFill/>
            <a:miter lim="800000"/>
            <a:headEnd/>
            <a:tailEnd/>
          </a:ln>
          <a:effectLst/>
        </p:spPr>
        <p:txBody>
          <a:bodyPr>
            <a:spAutoFit/>
          </a:bodyPr>
          <a:lstStyle/>
          <a:p>
            <a:pPr>
              <a:spcBef>
                <a:spcPct val="50000"/>
              </a:spcBef>
            </a:pPr>
            <a:r>
              <a:rPr lang="es-ES_tradnl" sz="1200" dirty="0">
                <a:latin typeface="Tahoma" pitchFamily="34" charset="0"/>
              </a:rPr>
              <a:t>* En aquellos casos con la misma fecha se ha supuesto tiempo 1 día</a:t>
            </a:r>
            <a:endParaRPr lang="es-ES" sz="1200" dirty="0">
              <a:latin typeface="Tahoma" pitchFamily="34" charset="0"/>
            </a:endParaRPr>
          </a:p>
        </p:txBody>
      </p:sp>
      <p:sp>
        <p:nvSpPr>
          <p:cNvPr id="16" name="Rectangle 19"/>
          <p:cNvSpPr>
            <a:spLocks noChangeArrowheads="1"/>
          </p:cNvSpPr>
          <p:nvPr/>
        </p:nvSpPr>
        <p:spPr bwMode="auto">
          <a:xfrm>
            <a:off x="6421189" y="836712"/>
            <a:ext cx="2327275" cy="517525"/>
          </a:xfrm>
          <a:prstGeom prst="rect">
            <a:avLst/>
          </a:prstGeom>
          <a:solidFill>
            <a:schemeClr val="bg1"/>
          </a:solidFill>
          <a:ln w="9525">
            <a:noFill/>
            <a:miter lim="800000"/>
            <a:headEnd/>
            <a:tailEnd/>
          </a:ln>
          <a:effectLst/>
        </p:spPr>
        <p:txBody>
          <a:bodyPr>
            <a:spAutoFit/>
          </a:bodyPr>
          <a:lstStyle/>
          <a:p>
            <a:pPr algn="ctr"/>
            <a:r>
              <a:rPr lang="es-ES_tradnl" sz="1400" b="1" dirty="0">
                <a:latin typeface="Tahoma" pitchFamily="34" charset="0"/>
              </a:rPr>
              <a:t>Dispersión</a:t>
            </a:r>
            <a:r>
              <a:rPr lang="es-ES_tradnl" sz="1400" dirty="0">
                <a:latin typeface="Tahoma" pitchFamily="34" charset="0"/>
              </a:rPr>
              <a:t>, se representa percentiles 05, 25, 75 y 95</a:t>
            </a:r>
            <a:endParaRPr lang="es-ES" sz="1400" dirty="0">
              <a:latin typeface="Tahoma" pitchFamily="34" charset="0"/>
            </a:endParaRPr>
          </a:p>
        </p:txBody>
      </p:sp>
      <p:sp>
        <p:nvSpPr>
          <p:cNvPr id="19"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6E22AE7-00AB-1A99-7236-27E24F94C009}"/>
              </a:ext>
            </a:extLst>
          </p:cNvPr>
          <p:cNvPicPr>
            <a:picLocks noChangeAspect="1"/>
          </p:cNvPicPr>
          <p:nvPr/>
        </p:nvPicPr>
        <p:blipFill>
          <a:blip r:embed="rId2"/>
          <a:stretch>
            <a:fillRect/>
          </a:stretch>
        </p:blipFill>
        <p:spPr>
          <a:xfrm>
            <a:off x="2412000" y="756000"/>
            <a:ext cx="6479882" cy="5616000"/>
          </a:xfrm>
          <a:prstGeom prst="rect">
            <a:avLst/>
          </a:prstGeom>
        </p:spPr>
      </p:pic>
      <p:sp>
        <p:nvSpPr>
          <p:cNvPr id="2" name="Title 1"/>
          <p:cNvSpPr>
            <a:spLocks noGrp="1"/>
          </p:cNvSpPr>
          <p:nvPr>
            <p:ph type="title"/>
          </p:nvPr>
        </p:nvSpPr>
        <p:spPr/>
        <p:txBody>
          <a:bodyPr>
            <a:noAutofit/>
          </a:bodyPr>
          <a:lstStyle/>
          <a:p>
            <a:r>
              <a:rPr lang="es-ES_tradnl" sz="2400" dirty="0"/>
              <a:t>Velocidad de Reclutamiento 1er paciente: evolución</a:t>
            </a:r>
            <a:endParaRPr lang="es-ES" sz="2400"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160</a:t>
            </a:fld>
            <a:endParaRPr lang="es-ES"/>
          </a:p>
        </p:txBody>
      </p:sp>
      <p:sp>
        <p:nvSpPr>
          <p:cNvPr id="7" name="AutoShape 4106"/>
          <p:cNvSpPr>
            <a:spLocks/>
          </p:cNvSpPr>
          <p:nvPr/>
        </p:nvSpPr>
        <p:spPr bwMode="auto">
          <a:xfrm flipH="1">
            <a:off x="6804248" y="2492896"/>
            <a:ext cx="1243013" cy="466725"/>
          </a:xfrm>
          <a:prstGeom prst="borderCallout2">
            <a:avLst>
              <a:gd name="adj1" fmla="val 99903"/>
              <a:gd name="adj2" fmla="val 50063"/>
              <a:gd name="adj3" fmla="val 139530"/>
              <a:gd name="adj4" fmla="val 47408"/>
              <a:gd name="adj5" fmla="val 358608"/>
              <a:gd name="adj6" fmla="val 31781"/>
            </a:avLst>
          </a:prstGeom>
          <a:solidFill>
            <a:schemeClr val="bg1"/>
          </a:solidFill>
          <a:ln w="9525">
            <a:solidFill>
              <a:srgbClr val="FF0000"/>
            </a:solidFill>
            <a:miter lim="800000"/>
            <a:headEnd/>
            <a:tailEnd/>
          </a:ln>
          <a:effectLst/>
        </p:spPr>
        <p:txBody>
          <a:bodyPr>
            <a:spAutoFit/>
          </a:bodyPr>
          <a:lstStyle/>
          <a:p>
            <a:pPr algn="ctr"/>
            <a:r>
              <a:rPr lang="es-ES_tradnl" sz="1200">
                <a:solidFill>
                  <a:srgbClr val="FF0000"/>
                </a:solidFill>
                <a:latin typeface="Verdana" pitchFamily="34" charset="0"/>
              </a:rPr>
              <a:t>Línea de tendencia</a:t>
            </a:r>
            <a:endParaRPr lang="es-ES" sz="1200">
              <a:solidFill>
                <a:srgbClr val="FF0000"/>
              </a:solidFill>
              <a:latin typeface="Verdana" pitchFamily="34" charset="0"/>
            </a:endParaRPr>
          </a:p>
        </p:txBody>
      </p:sp>
      <p:sp>
        <p:nvSpPr>
          <p:cNvPr id="8" name="Rectangle 6"/>
          <p:cNvSpPr>
            <a:spLocks noChangeArrowheads="1"/>
          </p:cNvSpPr>
          <p:nvPr/>
        </p:nvSpPr>
        <p:spPr bwMode="auto">
          <a:xfrm>
            <a:off x="179512" y="3140968"/>
            <a:ext cx="2088232" cy="830997"/>
          </a:xfrm>
          <a:prstGeom prst="rect">
            <a:avLst/>
          </a:prstGeom>
          <a:noFill/>
          <a:ln w="9525">
            <a:noFill/>
            <a:miter lim="800000"/>
            <a:headEnd/>
            <a:tailEnd/>
          </a:ln>
          <a:effectLst/>
        </p:spPr>
        <p:txBody>
          <a:bodyPr wrap="square">
            <a:spAutoFit/>
          </a:bodyPr>
          <a:lstStyle/>
          <a:p>
            <a:pPr>
              <a:spcBef>
                <a:spcPct val="50000"/>
              </a:spcBef>
            </a:pPr>
            <a:r>
              <a:rPr lang="es-ES_tradnl" sz="1600" dirty="0">
                <a:latin typeface="Verdana" pitchFamily="34" charset="0"/>
              </a:rPr>
              <a:t>Velocidad de reclutamiento en pacientes por mes</a:t>
            </a:r>
            <a:endParaRPr lang="es-ES" sz="1600" dirty="0">
              <a:latin typeface="Verdana" pitchFamily="34" charset="0"/>
            </a:endParaRPr>
          </a:p>
        </p:txBody>
      </p:sp>
      <p:sp>
        <p:nvSpPr>
          <p:cNvPr id="9" name="Rectangle 4"/>
          <p:cNvSpPr>
            <a:spLocks noChangeArrowheads="1"/>
          </p:cNvSpPr>
          <p:nvPr/>
        </p:nvSpPr>
        <p:spPr bwMode="auto">
          <a:xfrm>
            <a:off x="179512" y="1268413"/>
            <a:ext cx="2341494" cy="1785104"/>
          </a:xfrm>
          <a:prstGeom prst="rect">
            <a:avLst/>
          </a:prstGeom>
          <a:solidFill>
            <a:schemeClr val="bg1">
              <a:lumMod val="95000"/>
            </a:schemeClr>
          </a:solidFill>
          <a:ln w="9525">
            <a:noFill/>
            <a:miter lim="800000"/>
            <a:headEnd/>
            <a:tailEnd/>
          </a:ln>
          <a:effectLst/>
        </p:spPr>
        <p:txBody>
          <a:bodyPr wrap="square">
            <a:spAutoFit/>
          </a:bodyPr>
          <a:lstStyle/>
          <a:p>
            <a:pPr>
              <a:lnSpc>
                <a:spcPct val="110000"/>
              </a:lnSpc>
            </a:pPr>
            <a:r>
              <a:rPr lang="es-ES_tradnl" sz="2000" b="1" dirty="0">
                <a:latin typeface="Tahoma" pitchFamily="34" charset="0"/>
              </a:rPr>
              <a:t>Evolución </a:t>
            </a:r>
            <a:r>
              <a:rPr lang="es-ES_tradnl" sz="2000" dirty="0">
                <a:latin typeface="Tahoma" pitchFamily="34" charset="0"/>
              </a:rPr>
              <a:t>con el tiempo de la</a:t>
            </a:r>
            <a:r>
              <a:rPr lang="es-ES_tradnl" sz="2000" b="1" dirty="0">
                <a:latin typeface="Tahoma" pitchFamily="34" charset="0"/>
              </a:rPr>
              <a:t> velocidad de reclutamiento</a:t>
            </a:r>
            <a:r>
              <a:rPr lang="es-ES_tradnl" sz="2000" dirty="0">
                <a:latin typeface="Tahoma" pitchFamily="34" charset="0"/>
              </a:rPr>
              <a:t> desde 1er paciente</a:t>
            </a:r>
            <a:endParaRPr lang="es-ES" sz="2000" dirty="0">
              <a:latin typeface="Tahoma" pitchFamily="34" charset="0"/>
            </a:endParaRPr>
          </a:p>
        </p:txBody>
      </p:sp>
      <p:sp>
        <p:nvSpPr>
          <p:cNvPr id="10" name="Rectangle 5"/>
          <p:cNvSpPr>
            <a:spLocks noChangeArrowheads="1"/>
          </p:cNvSpPr>
          <p:nvPr/>
        </p:nvSpPr>
        <p:spPr bwMode="auto">
          <a:xfrm>
            <a:off x="285720" y="4797152"/>
            <a:ext cx="2235286" cy="1384995"/>
          </a:xfrm>
          <a:prstGeom prst="rect">
            <a:avLst/>
          </a:prstGeom>
          <a:solidFill>
            <a:schemeClr val="bg1"/>
          </a:solidFill>
          <a:ln w="9525">
            <a:solidFill>
              <a:schemeClr val="tx1"/>
            </a:solidFill>
            <a:miter lim="800000"/>
            <a:headEnd/>
            <a:tailEnd/>
          </a:ln>
          <a:effectLst/>
        </p:spPr>
        <p:txBody>
          <a:bodyPr wrap="square">
            <a:spAutoFit/>
          </a:bodyPr>
          <a:lstStyle/>
          <a:p>
            <a:pPr eaLnBrk="0" hangingPunct="0">
              <a:spcBef>
                <a:spcPct val="30000"/>
              </a:spcBef>
              <a:spcAft>
                <a:spcPct val="30000"/>
              </a:spcAft>
              <a:buSzPct val="75000"/>
              <a:buFont typeface="Wingdings" pitchFamily="2" charset="2"/>
              <a:buNone/>
            </a:pPr>
            <a:r>
              <a:rPr lang="es-ES_tradnl" sz="1400" dirty="0">
                <a:solidFill>
                  <a:srgbClr val="2D2323"/>
                </a:solidFill>
                <a:latin typeface="Tahoma" pitchFamily="34" charset="0"/>
              </a:rPr>
              <a:t>PCEC (Participaciones de Centros en Ensayos Clínicos) con fecha de envío al CEIC de referencia / AEMPS dentro de cada semestre</a:t>
            </a:r>
            <a:endParaRPr lang="es-ES" sz="1400" dirty="0">
              <a:solidFill>
                <a:srgbClr val="2D2323"/>
              </a:solidFill>
              <a:latin typeface="Tahoma" pitchFamily="34" charset="0"/>
            </a:endParaRPr>
          </a:p>
        </p:txBody>
      </p:sp>
      <p:sp>
        <p:nvSpPr>
          <p:cNvPr id="15"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63B94F6F-5199-A05B-BF9E-075192F33C72}"/>
              </a:ext>
            </a:extLst>
          </p:cNvPr>
          <p:cNvPicPr>
            <a:picLocks noChangeAspect="1"/>
          </p:cNvPicPr>
          <p:nvPr/>
        </p:nvPicPr>
        <p:blipFill>
          <a:blip r:embed="rId2"/>
          <a:stretch>
            <a:fillRect/>
          </a:stretch>
        </p:blipFill>
        <p:spPr>
          <a:xfrm>
            <a:off x="324000" y="756000"/>
            <a:ext cx="4105820" cy="5544000"/>
          </a:xfrm>
          <a:prstGeom prst="rect">
            <a:avLst/>
          </a:prstGeom>
        </p:spPr>
      </p:pic>
      <p:sp>
        <p:nvSpPr>
          <p:cNvPr id="2" name="Title 1"/>
          <p:cNvSpPr>
            <a:spLocks noGrp="1"/>
          </p:cNvSpPr>
          <p:nvPr>
            <p:ph type="title"/>
          </p:nvPr>
        </p:nvSpPr>
        <p:spPr>
          <a:xfrm>
            <a:off x="306000" y="216000"/>
            <a:ext cx="7434352" cy="540000"/>
          </a:xfrm>
        </p:spPr>
        <p:txBody>
          <a:bodyPr>
            <a:normAutofit fontScale="90000"/>
          </a:bodyPr>
          <a:lstStyle/>
          <a:p>
            <a:r>
              <a:rPr lang="es-ES_tradnl" dirty="0"/>
              <a:t>Velocidad de Reclutamiento 1er paciente: evolución</a:t>
            </a:r>
            <a:endParaRPr lang="es-ES" dirty="0"/>
          </a:p>
        </p:txBody>
      </p:sp>
      <p:sp>
        <p:nvSpPr>
          <p:cNvPr id="4" name="Footer Placeholder 3"/>
          <p:cNvSpPr>
            <a:spLocks noGrp="1"/>
          </p:cNvSpPr>
          <p:nvPr>
            <p:ph type="ftr" sz="quarter" idx="11"/>
          </p:nvPr>
        </p:nvSpPr>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161</a:t>
            </a:fld>
            <a:endParaRPr lang="es-ES"/>
          </a:p>
        </p:txBody>
      </p:sp>
      <p:sp>
        <p:nvSpPr>
          <p:cNvPr id="7" name="Content Placeholder 2"/>
          <p:cNvSpPr>
            <a:spLocks noGrp="1"/>
          </p:cNvSpPr>
          <p:nvPr>
            <p:ph idx="1"/>
          </p:nvPr>
        </p:nvSpPr>
        <p:spPr>
          <a:xfrm>
            <a:off x="4572000" y="1772816"/>
            <a:ext cx="4032448" cy="1508105"/>
          </a:xfrm>
        </p:spPr>
        <p:txBody>
          <a:bodyPr wrap="square">
            <a:spAutoFit/>
          </a:bodyPr>
          <a:lstStyle/>
          <a:p>
            <a:pPr marL="0" indent="0"/>
            <a:r>
              <a:rPr lang="es-ES_tradnl" sz="2300" dirty="0"/>
              <a:t>Evolución de la mediana de la velocidad de reclutamiento en tres periodos: 2004-2009, 2010-2015 y 2016-2021 </a:t>
            </a: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009171FA-79FC-B6CC-74CF-D9D7FA9FB191}"/>
              </a:ext>
            </a:extLst>
          </p:cNvPr>
          <p:cNvPicPr>
            <a:picLocks noChangeAspect="1"/>
          </p:cNvPicPr>
          <p:nvPr/>
        </p:nvPicPr>
        <p:blipFill>
          <a:blip r:embed="rId2"/>
          <a:stretch>
            <a:fillRect/>
          </a:stretch>
        </p:blipFill>
        <p:spPr>
          <a:xfrm>
            <a:off x="468000" y="1476000"/>
            <a:ext cx="8136459" cy="4536000"/>
          </a:xfrm>
          <a:prstGeom prst="rect">
            <a:avLst/>
          </a:prstGeom>
        </p:spPr>
      </p:pic>
      <p:sp>
        <p:nvSpPr>
          <p:cNvPr id="2" name="Title 1"/>
          <p:cNvSpPr>
            <a:spLocks noGrp="1"/>
          </p:cNvSpPr>
          <p:nvPr>
            <p:ph type="title"/>
          </p:nvPr>
        </p:nvSpPr>
        <p:spPr>
          <a:xfrm>
            <a:off x="214282" y="216000"/>
            <a:ext cx="8030126" cy="540000"/>
          </a:xfrm>
        </p:spPr>
        <p:txBody>
          <a:bodyPr>
            <a:noAutofit/>
          </a:bodyPr>
          <a:lstStyle/>
          <a:p>
            <a:r>
              <a:rPr lang="es-ES_tradnl" sz="2100" dirty="0"/>
              <a:t>Velocidad de Reclutamiento 1er paciente: evolución dispersión</a:t>
            </a:r>
            <a:endParaRPr lang="es-ES" sz="2100"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162</a:t>
            </a:fld>
            <a:endParaRPr lang="es-ES"/>
          </a:p>
        </p:txBody>
      </p:sp>
      <p:sp>
        <p:nvSpPr>
          <p:cNvPr id="7" name="Rectangle 4"/>
          <p:cNvSpPr>
            <a:spLocks noChangeArrowheads="1"/>
          </p:cNvSpPr>
          <p:nvPr/>
        </p:nvSpPr>
        <p:spPr bwMode="auto">
          <a:xfrm>
            <a:off x="381000" y="908720"/>
            <a:ext cx="8382000" cy="766763"/>
          </a:xfrm>
          <a:prstGeom prst="rect">
            <a:avLst/>
          </a:prstGeom>
          <a:noFill/>
          <a:ln w="9525">
            <a:noFill/>
            <a:miter lim="800000"/>
            <a:headEnd/>
            <a:tailEnd/>
          </a:ln>
          <a:effectLst/>
        </p:spPr>
        <p:txBody>
          <a:bodyPr/>
          <a:lstStyle/>
          <a:p>
            <a:pPr eaLnBrk="0" hangingPunct="0">
              <a:spcBef>
                <a:spcPct val="30000"/>
              </a:spcBef>
              <a:spcAft>
                <a:spcPct val="30000"/>
              </a:spcAft>
              <a:buSzPct val="75000"/>
              <a:buFont typeface="Wingdings" pitchFamily="2" charset="2"/>
              <a:buNone/>
            </a:pPr>
            <a:r>
              <a:rPr lang="es-ES_tradnl" sz="2000" dirty="0">
                <a:solidFill>
                  <a:srgbClr val="2D2323"/>
                </a:solidFill>
                <a:latin typeface="Tahoma" pitchFamily="34" charset="0"/>
              </a:rPr>
              <a:t>Se presenta la evolución de l</a:t>
            </a:r>
            <a:r>
              <a:rPr lang="es-ES" sz="2000" dirty="0">
                <a:solidFill>
                  <a:srgbClr val="2D2323"/>
                </a:solidFill>
                <a:latin typeface="Tahoma" pitchFamily="34" charset="0"/>
              </a:rPr>
              <a:t>a dispersión</a:t>
            </a:r>
            <a:r>
              <a:rPr lang="es-ES_tradnl" sz="2000" dirty="0">
                <a:solidFill>
                  <a:srgbClr val="2D2323"/>
                </a:solidFill>
                <a:latin typeface="Tahoma" pitchFamily="34" charset="0"/>
              </a:rPr>
              <a:t> con el tiempo, esta</a:t>
            </a:r>
            <a:r>
              <a:rPr lang="es-ES" sz="2000" dirty="0">
                <a:solidFill>
                  <a:srgbClr val="2D2323"/>
                </a:solidFill>
                <a:latin typeface="Tahoma" pitchFamily="34" charset="0"/>
              </a:rPr>
              <a:t> se mide mediante los percentiles 05, 25, 75 y 95</a:t>
            </a:r>
            <a:r>
              <a:rPr lang="es-ES_tradnl" sz="2000" dirty="0">
                <a:solidFill>
                  <a:srgbClr val="2D2323"/>
                </a:solidFill>
                <a:latin typeface="Tahoma" pitchFamily="34" charset="0"/>
              </a:rPr>
              <a:t>. </a:t>
            </a:r>
            <a:endParaRPr lang="es-ES" sz="2000" dirty="0">
              <a:solidFill>
                <a:srgbClr val="2D2323"/>
              </a:solidFill>
              <a:latin typeface="Tahoma" pitchFamily="34" charset="0"/>
            </a:endParaRPr>
          </a:p>
        </p:txBody>
      </p:sp>
      <p:sp>
        <p:nvSpPr>
          <p:cNvPr id="8" name="Rectangle 5"/>
          <p:cNvSpPr>
            <a:spLocks noChangeArrowheads="1"/>
          </p:cNvSpPr>
          <p:nvPr/>
        </p:nvSpPr>
        <p:spPr bwMode="auto">
          <a:xfrm>
            <a:off x="1680506" y="5953150"/>
            <a:ext cx="5782993" cy="276999"/>
          </a:xfrm>
          <a:prstGeom prst="rect">
            <a:avLst/>
          </a:prstGeom>
          <a:solidFill>
            <a:schemeClr val="bg1"/>
          </a:solidFill>
          <a:ln w="9525">
            <a:solidFill>
              <a:schemeClr val="tx1"/>
            </a:solidFill>
            <a:miter lim="800000"/>
            <a:headEnd/>
            <a:tailEnd/>
          </a:ln>
          <a:effectLst/>
        </p:spPr>
        <p:txBody>
          <a:bodyPr wrap="none">
            <a:spAutoFit/>
          </a:bodyPr>
          <a:lstStyle/>
          <a:p>
            <a:pPr algn="ctr" eaLnBrk="0" hangingPunct="0">
              <a:spcBef>
                <a:spcPct val="30000"/>
              </a:spcBef>
              <a:spcAft>
                <a:spcPct val="30000"/>
              </a:spcAft>
              <a:buSzPct val="75000"/>
              <a:buFont typeface="Wingdings" pitchFamily="2" charset="2"/>
              <a:buNone/>
            </a:pPr>
            <a:r>
              <a:rPr lang="es-ES_tradnl" sz="1200" dirty="0" err="1">
                <a:solidFill>
                  <a:srgbClr val="2D2323"/>
                </a:solidFill>
                <a:latin typeface="Tahoma" pitchFamily="34" charset="0"/>
              </a:rPr>
              <a:t>PCECs</a:t>
            </a:r>
            <a:r>
              <a:rPr lang="es-ES_tradnl" sz="1200" dirty="0">
                <a:solidFill>
                  <a:srgbClr val="2D2323"/>
                </a:solidFill>
                <a:latin typeface="Tahoma" pitchFamily="34" charset="0"/>
              </a:rPr>
              <a:t> con fecha de envío al CEIC de referencia / AEMPS dentro de cada semestre</a:t>
            </a:r>
            <a:endParaRPr lang="es-ES" sz="1200" dirty="0">
              <a:solidFill>
                <a:srgbClr val="2D2323"/>
              </a:solidFill>
              <a:latin typeface="Tahoma" pitchFamily="34" charset="0"/>
            </a:endParaRPr>
          </a:p>
        </p:txBody>
      </p:sp>
      <p:sp>
        <p:nvSpPr>
          <p:cNvPr id="13"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B6A8688E-1922-C051-E36B-6F8BDDC64B2E}"/>
              </a:ext>
            </a:extLst>
          </p:cNvPr>
          <p:cNvPicPr>
            <a:picLocks noChangeAspect="1"/>
          </p:cNvPicPr>
          <p:nvPr/>
        </p:nvPicPr>
        <p:blipFill>
          <a:blip r:embed="rId2"/>
          <a:stretch>
            <a:fillRect/>
          </a:stretch>
        </p:blipFill>
        <p:spPr>
          <a:xfrm rot="5400000">
            <a:off x="2875884" y="144228"/>
            <a:ext cx="5662612" cy="6709030"/>
          </a:xfrm>
          <a:prstGeom prst="rect">
            <a:avLst/>
          </a:prstGeom>
        </p:spPr>
      </p:pic>
      <p:sp>
        <p:nvSpPr>
          <p:cNvPr id="2" name="Title 1"/>
          <p:cNvSpPr>
            <a:spLocks noGrp="1"/>
          </p:cNvSpPr>
          <p:nvPr>
            <p:ph type="title"/>
          </p:nvPr>
        </p:nvSpPr>
        <p:spPr/>
        <p:txBody>
          <a:bodyPr>
            <a:noAutofit/>
          </a:bodyPr>
          <a:lstStyle/>
          <a:p>
            <a:r>
              <a:rPr lang="es-ES_tradnl" sz="2200" dirty="0"/>
              <a:t>Velocidad R</a:t>
            </a:r>
            <a:r>
              <a:rPr lang="es-ES" sz="2200" dirty="0" err="1"/>
              <a:t>eclutamiento</a:t>
            </a:r>
            <a:r>
              <a:rPr lang="es-ES" sz="2200" dirty="0"/>
              <a:t> 1er paciente:</a:t>
            </a:r>
            <a:r>
              <a:rPr lang="es-ES_tradnl" sz="2200" dirty="0"/>
              <a:t> influencia del AT</a:t>
            </a:r>
            <a:endParaRPr lang="es-ES" sz="2200"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163</a:t>
            </a:fld>
            <a:endParaRPr lang="es-ES"/>
          </a:p>
        </p:txBody>
      </p:sp>
      <p:sp>
        <p:nvSpPr>
          <p:cNvPr id="14" name="Rectangle 8"/>
          <p:cNvSpPr>
            <a:spLocks noChangeArrowheads="1"/>
          </p:cNvSpPr>
          <p:nvPr/>
        </p:nvSpPr>
        <p:spPr bwMode="auto">
          <a:xfrm>
            <a:off x="142844" y="1071546"/>
            <a:ext cx="2832100" cy="830997"/>
          </a:xfrm>
          <a:prstGeom prst="rect">
            <a:avLst/>
          </a:prstGeom>
          <a:noFill/>
          <a:ln w="9525">
            <a:noFill/>
            <a:miter lim="800000"/>
            <a:headEnd/>
            <a:tailEnd/>
          </a:ln>
          <a:effectLst/>
        </p:spPr>
        <p:txBody>
          <a:bodyPr>
            <a:spAutoFit/>
          </a:bodyPr>
          <a:lstStyle/>
          <a:p>
            <a:pPr eaLnBrk="0" hangingPunct="0">
              <a:spcBef>
                <a:spcPct val="30000"/>
              </a:spcBef>
              <a:spcAft>
                <a:spcPct val="30000"/>
              </a:spcAft>
              <a:buSzPct val="75000"/>
              <a:buFont typeface="Wingdings" pitchFamily="2" charset="2"/>
              <a:buNone/>
            </a:pPr>
            <a:r>
              <a:rPr lang="es-ES_tradnl" sz="2400" dirty="0">
                <a:solidFill>
                  <a:srgbClr val="2D2323"/>
                </a:solidFill>
                <a:latin typeface="Tahoma" pitchFamily="34" charset="0"/>
              </a:rPr>
              <a:t>Influencia del </a:t>
            </a:r>
            <a:r>
              <a:rPr lang="es-ES" sz="2400" dirty="0">
                <a:solidFill>
                  <a:srgbClr val="2D2323"/>
                </a:solidFill>
                <a:latin typeface="Tahoma" pitchFamily="34" charset="0"/>
              </a:rPr>
              <a:t>área terapéutica del EC</a:t>
            </a:r>
          </a:p>
        </p:txBody>
      </p:sp>
      <p:sp>
        <p:nvSpPr>
          <p:cNvPr id="15" name="Text Box 3083"/>
          <p:cNvSpPr txBox="1">
            <a:spLocks noChangeArrowheads="1"/>
          </p:cNvSpPr>
          <p:nvPr/>
        </p:nvSpPr>
        <p:spPr bwMode="auto">
          <a:xfrm>
            <a:off x="214282" y="3454059"/>
            <a:ext cx="2571768" cy="1546577"/>
          </a:xfrm>
          <a:prstGeom prst="rect">
            <a:avLst/>
          </a:prstGeom>
          <a:solidFill>
            <a:schemeClr val="bg1">
              <a:lumMod val="95000"/>
            </a:schemeClr>
          </a:solidFill>
          <a:ln w="9525">
            <a:noFill/>
            <a:miter lim="800000"/>
            <a:headEnd/>
            <a:tailEnd/>
          </a:ln>
          <a:effectLst/>
        </p:spPr>
        <p:txBody>
          <a:bodyPr wrap="square">
            <a:spAutoFit/>
          </a:bodyPr>
          <a:lstStyle/>
          <a:p>
            <a:pPr>
              <a:lnSpc>
                <a:spcPct val="105000"/>
              </a:lnSpc>
              <a:spcBef>
                <a:spcPct val="50000"/>
              </a:spcBef>
            </a:pPr>
            <a:r>
              <a:rPr lang="es-ES_tradnl" sz="1800" dirty="0">
                <a:latin typeface="Tahoma" pitchFamily="34" charset="0"/>
              </a:rPr>
              <a:t>La </a:t>
            </a:r>
            <a:r>
              <a:rPr lang="es-ES_tradnl" sz="1800" b="1" dirty="0">
                <a:latin typeface="Tahoma" pitchFamily="34" charset="0"/>
              </a:rPr>
              <a:t>velocidad de reclutamiento</a:t>
            </a:r>
            <a:r>
              <a:rPr lang="es-ES_tradnl" sz="1800" dirty="0">
                <a:latin typeface="Tahoma" pitchFamily="34" charset="0"/>
              </a:rPr>
              <a:t> en los ensayos en </a:t>
            </a:r>
            <a:r>
              <a:rPr lang="es-ES_tradnl" sz="1800" b="1" dirty="0">
                <a:latin typeface="Tahoma" pitchFamily="34" charset="0"/>
              </a:rPr>
              <a:t>Oncología</a:t>
            </a:r>
            <a:r>
              <a:rPr lang="es-ES_tradnl" sz="1800" dirty="0">
                <a:latin typeface="Tahoma" pitchFamily="34" charset="0"/>
              </a:rPr>
              <a:t> es de </a:t>
            </a:r>
            <a:r>
              <a:rPr lang="es-ES_tradnl" sz="1800" b="1" dirty="0">
                <a:latin typeface="Tahoma" pitchFamily="34" charset="0"/>
              </a:rPr>
              <a:t>0,7 pacientes reclutados por mes</a:t>
            </a:r>
            <a:endParaRPr lang="es-ES" sz="1800" b="1" dirty="0">
              <a:latin typeface="Tahoma" pitchFamily="34" charset="0"/>
            </a:endParaRPr>
          </a:p>
        </p:txBody>
      </p:sp>
      <p:sp>
        <p:nvSpPr>
          <p:cNvPr id="16"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pSp>
        <p:nvGrpSpPr>
          <p:cNvPr id="26" name="Grupo 25">
            <a:extLst>
              <a:ext uri="{FF2B5EF4-FFF2-40B4-BE49-F238E27FC236}">
                <a16:creationId xmlns:a16="http://schemas.microsoft.com/office/drawing/2014/main" id="{1708D68B-6A63-4783-9DDD-95BA8AFF39E8}"/>
              </a:ext>
            </a:extLst>
          </p:cNvPr>
          <p:cNvGrpSpPr/>
          <p:nvPr/>
        </p:nvGrpSpPr>
        <p:grpSpPr>
          <a:xfrm>
            <a:off x="226080" y="5346059"/>
            <a:ext cx="3792011" cy="737664"/>
            <a:chOff x="186672" y="2299041"/>
            <a:chExt cx="3792011" cy="737664"/>
          </a:xfrm>
        </p:grpSpPr>
        <p:grpSp>
          <p:nvGrpSpPr>
            <p:cNvPr id="17" name="Group 5">
              <a:extLst>
                <a:ext uri="{FF2B5EF4-FFF2-40B4-BE49-F238E27FC236}">
                  <a16:creationId xmlns:a16="http://schemas.microsoft.com/office/drawing/2014/main" id="{37B8B9F4-954D-463F-A72F-B0AD366D3B24}"/>
                </a:ext>
              </a:extLst>
            </p:cNvPr>
            <p:cNvGrpSpPr/>
            <p:nvPr/>
          </p:nvGrpSpPr>
          <p:grpSpPr>
            <a:xfrm>
              <a:off x="186672" y="2299041"/>
              <a:ext cx="3792011" cy="737664"/>
              <a:chOff x="278019" y="5353791"/>
              <a:chExt cx="3792011" cy="737664"/>
            </a:xfrm>
          </p:grpSpPr>
          <p:grpSp>
            <p:nvGrpSpPr>
              <p:cNvPr id="18" name="Group 16">
                <a:extLst>
                  <a:ext uri="{FF2B5EF4-FFF2-40B4-BE49-F238E27FC236}">
                    <a16:creationId xmlns:a16="http://schemas.microsoft.com/office/drawing/2014/main" id="{0654F69B-421B-43FE-967B-CF564871CA6A}"/>
                  </a:ext>
                </a:extLst>
              </p:cNvPr>
              <p:cNvGrpSpPr/>
              <p:nvPr/>
            </p:nvGrpSpPr>
            <p:grpSpPr>
              <a:xfrm>
                <a:off x="278019" y="5353791"/>
                <a:ext cx="3792011" cy="307777"/>
                <a:chOff x="-7701" y="5212502"/>
                <a:chExt cx="3792011" cy="307777"/>
              </a:xfrm>
            </p:grpSpPr>
            <p:sp>
              <p:nvSpPr>
                <p:cNvPr id="21" name="Rectangle 9">
                  <a:extLst>
                    <a:ext uri="{FF2B5EF4-FFF2-40B4-BE49-F238E27FC236}">
                      <a16:creationId xmlns:a16="http://schemas.microsoft.com/office/drawing/2014/main" id="{627747BF-F61B-407D-B553-7A0614829FA2}"/>
                    </a:ext>
                  </a:extLst>
                </p:cNvPr>
                <p:cNvSpPr>
                  <a:spLocks noChangeArrowheads="1"/>
                </p:cNvSpPr>
                <p:nvPr/>
              </p:nvSpPr>
              <p:spPr bwMode="auto">
                <a:xfrm>
                  <a:off x="-7701" y="5279971"/>
                  <a:ext cx="722313" cy="201612"/>
                </a:xfrm>
                <a:prstGeom prst="rect">
                  <a:avLst/>
                </a:prstGeom>
                <a:solidFill>
                  <a:srgbClr val="579CAD"/>
                </a:solidFill>
                <a:ln w="9525">
                  <a:noFill/>
                  <a:miter lim="800000"/>
                  <a:headEnd/>
                  <a:tailEnd/>
                </a:ln>
                <a:effectLst/>
              </p:spPr>
              <p:txBody>
                <a:bodyPr wrap="none" anchor="ctr"/>
                <a:lstStyle/>
                <a:p>
                  <a:endParaRPr lang="es-ES"/>
                </a:p>
              </p:txBody>
            </p:sp>
            <p:sp>
              <p:nvSpPr>
                <p:cNvPr id="22" name="Text Box 18">
                  <a:extLst>
                    <a:ext uri="{FF2B5EF4-FFF2-40B4-BE49-F238E27FC236}">
                      <a16:creationId xmlns:a16="http://schemas.microsoft.com/office/drawing/2014/main" id="{3CD4AD93-0A7F-4C53-9DDC-075FD4B10D47}"/>
                    </a:ext>
                  </a:extLst>
                </p:cNvPr>
                <p:cNvSpPr txBox="1">
                  <a:spLocks noChangeArrowheads="1"/>
                </p:cNvSpPr>
                <p:nvPr/>
              </p:nvSpPr>
              <p:spPr bwMode="auto">
                <a:xfrm>
                  <a:off x="778083" y="5212502"/>
                  <a:ext cx="3006227" cy="307777"/>
                </a:xfrm>
                <a:prstGeom prst="rect">
                  <a:avLst/>
                </a:prstGeom>
                <a:noFill/>
                <a:ln w="9525">
                  <a:noFill/>
                  <a:miter lim="800000"/>
                  <a:headEnd/>
                  <a:tailEnd/>
                </a:ln>
                <a:effectLst/>
              </p:spPr>
              <p:txBody>
                <a:bodyPr wrap="square">
                  <a:spAutoFit/>
                </a:bodyPr>
                <a:lstStyle/>
                <a:p>
                  <a:pPr>
                    <a:spcBef>
                      <a:spcPct val="50000"/>
                    </a:spcBef>
                  </a:pPr>
                  <a:r>
                    <a:rPr lang="es-ES_tradnl" sz="1200" dirty="0">
                      <a:latin typeface="Verdana" pitchFamily="34" charset="0"/>
                    </a:rPr>
                    <a:t>Velocidad (pacientes/mes</a:t>
                  </a:r>
                  <a:r>
                    <a:rPr lang="es-ES_tradnl" sz="1400" dirty="0">
                      <a:latin typeface="Verdana" pitchFamily="34" charset="0"/>
                    </a:rPr>
                    <a:t>)</a:t>
                  </a:r>
                  <a:endParaRPr lang="es-ES" sz="1400" dirty="0">
                    <a:latin typeface="Verdana" pitchFamily="34" charset="0"/>
                  </a:endParaRPr>
                </a:p>
              </p:txBody>
            </p:sp>
          </p:grpSp>
          <p:sp>
            <p:nvSpPr>
              <p:cNvPr id="20" name="Text Box 19">
                <a:extLst>
                  <a:ext uri="{FF2B5EF4-FFF2-40B4-BE49-F238E27FC236}">
                    <a16:creationId xmlns:a16="http://schemas.microsoft.com/office/drawing/2014/main" id="{D24BD811-889E-4AE8-9AB7-F30C471552B5}"/>
                  </a:ext>
                </a:extLst>
              </p:cNvPr>
              <p:cNvSpPr txBox="1">
                <a:spLocks noChangeArrowheads="1"/>
              </p:cNvSpPr>
              <p:nvPr/>
            </p:nvSpPr>
            <p:spPr bwMode="auto">
              <a:xfrm>
                <a:off x="957956" y="5814456"/>
                <a:ext cx="1864791" cy="276999"/>
              </a:xfrm>
              <a:prstGeom prst="rect">
                <a:avLst/>
              </a:prstGeom>
              <a:noFill/>
              <a:ln w="9525">
                <a:noFill/>
                <a:miter lim="800000"/>
                <a:headEnd/>
                <a:tailEnd/>
              </a:ln>
              <a:effectLst/>
            </p:spPr>
            <p:txBody>
              <a:bodyPr wrap="square">
                <a:spAutoFit/>
              </a:bodyPr>
              <a:lstStyle/>
              <a:p>
                <a:pPr>
                  <a:spcBef>
                    <a:spcPct val="50000"/>
                  </a:spcBef>
                </a:pPr>
                <a:r>
                  <a:rPr lang="es-ES_tradnl" sz="1200" dirty="0" err="1">
                    <a:latin typeface="Verdana" pitchFamily="34" charset="0"/>
                  </a:rPr>
                  <a:t>Nº</a:t>
                </a:r>
                <a:r>
                  <a:rPr lang="es-ES_tradnl" sz="1200" dirty="0">
                    <a:latin typeface="Verdana" pitchFamily="34" charset="0"/>
                  </a:rPr>
                  <a:t> Participaciones</a:t>
                </a:r>
                <a:endParaRPr lang="es-ES" sz="1200" dirty="0">
                  <a:latin typeface="Verdana" pitchFamily="34" charset="0"/>
                </a:endParaRPr>
              </a:p>
            </p:txBody>
          </p:sp>
        </p:grpSp>
        <p:sp>
          <p:nvSpPr>
            <p:cNvPr id="24" name="Line 20">
              <a:extLst>
                <a:ext uri="{FF2B5EF4-FFF2-40B4-BE49-F238E27FC236}">
                  <a16:creationId xmlns:a16="http://schemas.microsoft.com/office/drawing/2014/main" id="{EFE5FDD6-0D25-4707-BAE4-A30A3910151E}"/>
                </a:ext>
              </a:extLst>
            </p:cNvPr>
            <p:cNvSpPr>
              <a:spLocks noChangeShapeType="1"/>
            </p:cNvSpPr>
            <p:nvPr/>
          </p:nvSpPr>
          <p:spPr bwMode="auto">
            <a:xfrm>
              <a:off x="314319" y="2886984"/>
              <a:ext cx="455632" cy="0"/>
            </a:xfrm>
            <a:prstGeom prst="line">
              <a:avLst/>
            </a:prstGeom>
            <a:noFill/>
            <a:ln w="19050">
              <a:solidFill>
                <a:srgbClr val="FF0000"/>
              </a:solidFill>
              <a:round/>
              <a:headEnd/>
              <a:tailEnd/>
            </a:ln>
            <a:effectLst/>
          </p:spPr>
          <p:txBody>
            <a:bodyPr/>
            <a:lstStyle/>
            <a:p>
              <a:endParaRPr lang="es-ES"/>
            </a:p>
          </p:txBody>
        </p:sp>
        <p:sp>
          <p:nvSpPr>
            <p:cNvPr id="25" name="Oval 12">
              <a:extLst>
                <a:ext uri="{FF2B5EF4-FFF2-40B4-BE49-F238E27FC236}">
                  <a16:creationId xmlns:a16="http://schemas.microsoft.com/office/drawing/2014/main" id="{E7E35CAA-DE7C-410C-9409-685520F44F96}"/>
                </a:ext>
              </a:extLst>
            </p:cNvPr>
            <p:cNvSpPr/>
            <p:nvPr/>
          </p:nvSpPr>
          <p:spPr>
            <a:xfrm>
              <a:off x="511628" y="2837998"/>
              <a:ext cx="97972" cy="9797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DCDFD1B8-7831-5C7B-9107-6B7D649DDD18}"/>
              </a:ext>
            </a:extLst>
          </p:cNvPr>
          <p:cNvPicPr>
            <a:picLocks noChangeAspect="1"/>
          </p:cNvPicPr>
          <p:nvPr/>
        </p:nvPicPr>
        <p:blipFill>
          <a:blip r:embed="rId2"/>
          <a:stretch>
            <a:fillRect/>
          </a:stretch>
        </p:blipFill>
        <p:spPr>
          <a:xfrm rot="5400000">
            <a:off x="3307317" y="673631"/>
            <a:ext cx="5377342" cy="5653798"/>
          </a:xfrm>
          <a:prstGeom prst="rect">
            <a:avLst/>
          </a:prstGeom>
        </p:spPr>
      </p:pic>
      <p:sp>
        <p:nvSpPr>
          <p:cNvPr id="2" name="Title 1"/>
          <p:cNvSpPr>
            <a:spLocks noGrp="1"/>
          </p:cNvSpPr>
          <p:nvPr>
            <p:ph type="title"/>
          </p:nvPr>
        </p:nvSpPr>
        <p:spPr>
          <a:xfrm>
            <a:off x="214282" y="216000"/>
            <a:ext cx="7526070" cy="540000"/>
          </a:xfrm>
        </p:spPr>
        <p:txBody>
          <a:bodyPr>
            <a:noAutofit/>
          </a:bodyPr>
          <a:lstStyle/>
          <a:p>
            <a:r>
              <a:rPr lang="es-ES_tradnl" sz="2200" dirty="0"/>
              <a:t>Velocidad R</a:t>
            </a:r>
            <a:r>
              <a:rPr lang="es-ES" sz="2200" dirty="0" err="1"/>
              <a:t>eclutamiento</a:t>
            </a:r>
            <a:r>
              <a:rPr lang="es-ES" sz="2200" dirty="0"/>
              <a:t> 1er paciente:</a:t>
            </a:r>
            <a:r>
              <a:rPr lang="es-ES_tradnl" sz="2200" dirty="0"/>
              <a:t> influencia de la fase</a:t>
            </a:r>
            <a:endParaRPr lang="es-ES" sz="2200"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164</a:t>
            </a:fld>
            <a:endParaRPr lang="es-ES"/>
          </a:p>
        </p:txBody>
      </p:sp>
      <p:sp>
        <p:nvSpPr>
          <p:cNvPr id="17" name="Rectangle 8"/>
          <p:cNvSpPr>
            <a:spLocks noChangeArrowheads="1"/>
          </p:cNvSpPr>
          <p:nvPr/>
        </p:nvSpPr>
        <p:spPr bwMode="auto">
          <a:xfrm>
            <a:off x="357158" y="1071546"/>
            <a:ext cx="3000396" cy="1200329"/>
          </a:xfrm>
          <a:prstGeom prst="rect">
            <a:avLst/>
          </a:prstGeom>
          <a:noFill/>
          <a:ln w="9525">
            <a:noFill/>
            <a:miter lim="800000"/>
            <a:headEnd/>
            <a:tailEnd/>
          </a:ln>
          <a:effectLst/>
        </p:spPr>
        <p:txBody>
          <a:bodyPr wrap="square">
            <a:spAutoFit/>
          </a:bodyPr>
          <a:lstStyle/>
          <a:p>
            <a:pPr eaLnBrk="0" hangingPunct="0">
              <a:spcBef>
                <a:spcPct val="30000"/>
              </a:spcBef>
              <a:spcAft>
                <a:spcPct val="30000"/>
              </a:spcAft>
              <a:buSzPct val="75000"/>
              <a:buFont typeface="Wingdings" pitchFamily="2" charset="2"/>
              <a:buNone/>
            </a:pPr>
            <a:r>
              <a:rPr lang="es-ES_tradnl" sz="2400" dirty="0">
                <a:solidFill>
                  <a:srgbClr val="2D2323"/>
                </a:solidFill>
                <a:latin typeface="Tahoma" pitchFamily="34" charset="0"/>
              </a:rPr>
              <a:t>Influencia de la fase de la investigación </a:t>
            </a:r>
            <a:r>
              <a:rPr lang="es-ES" sz="2400" dirty="0">
                <a:solidFill>
                  <a:srgbClr val="2D2323"/>
                </a:solidFill>
                <a:latin typeface="Tahoma" pitchFamily="34" charset="0"/>
              </a:rPr>
              <a:t>del EC</a:t>
            </a:r>
          </a:p>
        </p:txBody>
      </p:sp>
      <p:sp>
        <p:nvSpPr>
          <p:cNvPr id="18" name="Text Box 3085"/>
          <p:cNvSpPr txBox="1">
            <a:spLocks noChangeArrowheads="1"/>
          </p:cNvSpPr>
          <p:nvPr/>
        </p:nvSpPr>
        <p:spPr bwMode="auto">
          <a:xfrm>
            <a:off x="367352" y="2752128"/>
            <a:ext cx="2786082" cy="1825625"/>
          </a:xfrm>
          <a:prstGeom prst="rect">
            <a:avLst/>
          </a:prstGeom>
          <a:solidFill>
            <a:schemeClr val="bg1">
              <a:lumMod val="95000"/>
            </a:schemeClr>
          </a:solidFill>
          <a:ln w="9525">
            <a:noFill/>
            <a:miter lim="800000"/>
            <a:headEnd/>
            <a:tailEnd/>
          </a:ln>
          <a:effectLst/>
        </p:spPr>
        <p:txBody>
          <a:bodyPr wrap="square">
            <a:spAutoFit/>
          </a:bodyPr>
          <a:lstStyle/>
          <a:p>
            <a:pPr>
              <a:lnSpc>
                <a:spcPct val="105000"/>
              </a:lnSpc>
              <a:spcBef>
                <a:spcPct val="50000"/>
              </a:spcBef>
            </a:pPr>
            <a:r>
              <a:rPr lang="es-ES_tradnl" sz="1800" dirty="0">
                <a:latin typeface="Tahoma" pitchFamily="34" charset="0"/>
              </a:rPr>
              <a:t>La </a:t>
            </a:r>
            <a:r>
              <a:rPr lang="es-ES_tradnl" sz="1800" b="1" dirty="0">
                <a:latin typeface="Tahoma" pitchFamily="34" charset="0"/>
              </a:rPr>
              <a:t>velocidad de reclutamiento</a:t>
            </a:r>
            <a:r>
              <a:rPr lang="es-ES_tradnl" sz="1800" dirty="0">
                <a:latin typeface="Tahoma" pitchFamily="34" charset="0"/>
              </a:rPr>
              <a:t> en los ensayos en </a:t>
            </a:r>
            <a:r>
              <a:rPr lang="es-ES_tradnl" sz="1800" b="1" dirty="0">
                <a:latin typeface="Tahoma" pitchFamily="34" charset="0"/>
              </a:rPr>
              <a:t>Fases Tempranas </a:t>
            </a:r>
            <a:r>
              <a:rPr lang="es-ES_tradnl" sz="1800" dirty="0">
                <a:latin typeface="Tahoma" pitchFamily="34" charset="0"/>
              </a:rPr>
              <a:t>(I, y II) es de </a:t>
            </a:r>
            <a:r>
              <a:rPr lang="es-ES_tradnl" sz="1800" b="1" dirty="0">
                <a:latin typeface="Tahoma" pitchFamily="34" charset="0"/>
              </a:rPr>
              <a:t>1,02 pacientes reclutados por mes</a:t>
            </a:r>
            <a:endParaRPr lang="es-ES" sz="1800" b="1" dirty="0">
              <a:latin typeface="Tahoma" pitchFamily="34" charset="0"/>
            </a:endParaRPr>
          </a:p>
        </p:txBody>
      </p:sp>
      <p:sp>
        <p:nvSpPr>
          <p:cNvPr id="16"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grpSp>
        <p:nvGrpSpPr>
          <p:cNvPr id="24" name="Grupo 23">
            <a:extLst>
              <a:ext uri="{FF2B5EF4-FFF2-40B4-BE49-F238E27FC236}">
                <a16:creationId xmlns:a16="http://schemas.microsoft.com/office/drawing/2014/main" id="{624EF44B-C0BB-436A-81C8-A79F52981663}"/>
              </a:ext>
            </a:extLst>
          </p:cNvPr>
          <p:cNvGrpSpPr/>
          <p:nvPr/>
        </p:nvGrpSpPr>
        <p:grpSpPr>
          <a:xfrm>
            <a:off x="367352" y="5030844"/>
            <a:ext cx="3792011" cy="737664"/>
            <a:chOff x="186672" y="2299041"/>
            <a:chExt cx="3792011" cy="737664"/>
          </a:xfrm>
        </p:grpSpPr>
        <p:grpSp>
          <p:nvGrpSpPr>
            <p:cNvPr id="25" name="Group 5">
              <a:extLst>
                <a:ext uri="{FF2B5EF4-FFF2-40B4-BE49-F238E27FC236}">
                  <a16:creationId xmlns:a16="http://schemas.microsoft.com/office/drawing/2014/main" id="{DB7738FB-30E2-4AC9-8E09-304951F0D7F2}"/>
                </a:ext>
              </a:extLst>
            </p:cNvPr>
            <p:cNvGrpSpPr/>
            <p:nvPr/>
          </p:nvGrpSpPr>
          <p:grpSpPr>
            <a:xfrm>
              <a:off x="186672" y="2299041"/>
              <a:ext cx="3792011" cy="737664"/>
              <a:chOff x="278019" y="5353791"/>
              <a:chExt cx="3792011" cy="737664"/>
            </a:xfrm>
          </p:grpSpPr>
          <p:grpSp>
            <p:nvGrpSpPr>
              <p:cNvPr id="28" name="Group 16">
                <a:extLst>
                  <a:ext uri="{FF2B5EF4-FFF2-40B4-BE49-F238E27FC236}">
                    <a16:creationId xmlns:a16="http://schemas.microsoft.com/office/drawing/2014/main" id="{51BB711A-C006-4572-9923-201965407D91}"/>
                  </a:ext>
                </a:extLst>
              </p:cNvPr>
              <p:cNvGrpSpPr/>
              <p:nvPr/>
            </p:nvGrpSpPr>
            <p:grpSpPr>
              <a:xfrm>
                <a:off x="278019" y="5353791"/>
                <a:ext cx="3792011" cy="307777"/>
                <a:chOff x="-7701" y="5212502"/>
                <a:chExt cx="3792011" cy="307777"/>
              </a:xfrm>
            </p:grpSpPr>
            <p:sp>
              <p:nvSpPr>
                <p:cNvPr id="30" name="Rectangle 9">
                  <a:extLst>
                    <a:ext uri="{FF2B5EF4-FFF2-40B4-BE49-F238E27FC236}">
                      <a16:creationId xmlns:a16="http://schemas.microsoft.com/office/drawing/2014/main" id="{27715CBD-64F1-45F4-BE80-96EB1F74E4BC}"/>
                    </a:ext>
                  </a:extLst>
                </p:cNvPr>
                <p:cNvSpPr>
                  <a:spLocks noChangeArrowheads="1"/>
                </p:cNvSpPr>
                <p:nvPr/>
              </p:nvSpPr>
              <p:spPr bwMode="auto">
                <a:xfrm>
                  <a:off x="-7701" y="5279971"/>
                  <a:ext cx="722313" cy="201612"/>
                </a:xfrm>
                <a:prstGeom prst="rect">
                  <a:avLst/>
                </a:prstGeom>
                <a:solidFill>
                  <a:srgbClr val="579CAD"/>
                </a:solidFill>
                <a:ln w="9525">
                  <a:noFill/>
                  <a:miter lim="800000"/>
                  <a:headEnd/>
                  <a:tailEnd/>
                </a:ln>
                <a:effectLst/>
              </p:spPr>
              <p:txBody>
                <a:bodyPr wrap="none" anchor="ctr"/>
                <a:lstStyle/>
                <a:p>
                  <a:endParaRPr lang="es-ES"/>
                </a:p>
              </p:txBody>
            </p:sp>
            <p:sp>
              <p:nvSpPr>
                <p:cNvPr id="31" name="Text Box 18">
                  <a:extLst>
                    <a:ext uri="{FF2B5EF4-FFF2-40B4-BE49-F238E27FC236}">
                      <a16:creationId xmlns:a16="http://schemas.microsoft.com/office/drawing/2014/main" id="{223639D3-28A2-457D-98EB-040495B0FCD3}"/>
                    </a:ext>
                  </a:extLst>
                </p:cNvPr>
                <p:cNvSpPr txBox="1">
                  <a:spLocks noChangeArrowheads="1"/>
                </p:cNvSpPr>
                <p:nvPr/>
              </p:nvSpPr>
              <p:spPr bwMode="auto">
                <a:xfrm>
                  <a:off x="778083" y="5212502"/>
                  <a:ext cx="3006227" cy="307777"/>
                </a:xfrm>
                <a:prstGeom prst="rect">
                  <a:avLst/>
                </a:prstGeom>
                <a:noFill/>
                <a:ln w="9525">
                  <a:noFill/>
                  <a:miter lim="800000"/>
                  <a:headEnd/>
                  <a:tailEnd/>
                </a:ln>
                <a:effectLst/>
              </p:spPr>
              <p:txBody>
                <a:bodyPr wrap="square">
                  <a:spAutoFit/>
                </a:bodyPr>
                <a:lstStyle/>
                <a:p>
                  <a:pPr>
                    <a:spcBef>
                      <a:spcPct val="50000"/>
                    </a:spcBef>
                  </a:pPr>
                  <a:r>
                    <a:rPr lang="es-ES_tradnl" sz="1200" dirty="0">
                      <a:latin typeface="Verdana" pitchFamily="34" charset="0"/>
                    </a:rPr>
                    <a:t>Velocidad (pacientes/mes</a:t>
                  </a:r>
                  <a:r>
                    <a:rPr lang="es-ES_tradnl" sz="1400" dirty="0">
                      <a:latin typeface="Verdana" pitchFamily="34" charset="0"/>
                    </a:rPr>
                    <a:t>)</a:t>
                  </a:r>
                  <a:endParaRPr lang="es-ES" sz="1400" dirty="0">
                    <a:latin typeface="Verdana" pitchFamily="34" charset="0"/>
                  </a:endParaRPr>
                </a:p>
              </p:txBody>
            </p:sp>
          </p:grpSp>
          <p:sp>
            <p:nvSpPr>
              <p:cNvPr id="29" name="Text Box 19">
                <a:extLst>
                  <a:ext uri="{FF2B5EF4-FFF2-40B4-BE49-F238E27FC236}">
                    <a16:creationId xmlns:a16="http://schemas.microsoft.com/office/drawing/2014/main" id="{64881D5C-E1BF-4012-89C0-42CCDF4FDEC9}"/>
                  </a:ext>
                </a:extLst>
              </p:cNvPr>
              <p:cNvSpPr txBox="1">
                <a:spLocks noChangeArrowheads="1"/>
              </p:cNvSpPr>
              <p:nvPr/>
            </p:nvSpPr>
            <p:spPr bwMode="auto">
              <a:xfrm>
                <a:off x="957956" y="5814456"/>
                <a:ext cx="1864791" cy="276999"/>
              </a:xfrm>
              <a:prstGeom prst="rect">
                <a:avLst/>
              </a:prstGeom>
              <a:noFill/>
              <a:ln w="9525">
                <a:noFill/>
                <a:miter lim="800000"/>
                <a:headEnd/>
                <a:tailEnd/>
              </a:ln>
              <a:effectLst/>
            </p:spPr>
            <p:txBody>
              <a:bodyPr wrap="square">
                <a:spAutoFit/>
              </a:bodyPr>
              <a:lstStyle/>
              <a:p>
                <a:pPr>
                  <a:spcBef>
                    <a:spcPct val="50000"/>
                  </a:spcBef>
                </a:pPr>
                <a:r>
                  <a:rPr lang="es-ES_tradnl" sz="1200" dirty="0" err="1">
                    <a:latin typeface="Verdana" pitchFamily="34" charset="0"/>
                  </a:rPr>
                  <a:t>Nº</a:t>
                </a:r>
                <a:r>
                  <a:rPr lang="es-ES_tradnl" sz="1200" dirty="0">
                    <a:latin typeface="Verdana" pitchFamily="34" charset="0"/>
                  </a:rPr>
                  <a:t> Participaciones</a:t>
                </a:r>
                <a:endParaRPr lang="es-ES" sz="1200" dirty="0">
                  <a:latin typeface="Verdana" pitchFamily="34" charset="0"/>
                </a:endParaRPr>
              </a:p>
            </p:txBody>
          </p:sp>
        </p:grpSp>
        <p:sp>
          <p:nvSpPr>
            <p:cNvPr id="26" name="Line 20">
              <a:extLst>
                <a:ext uri="{FF2B5EF4-FFF2-40B4-BE49-F238E27FC236}">
                  <a16:creationId xmlns:a16="http://schemas.microsoft.com/office/drawing/2014/main" id="{0E01BC29-C723-4FEB-8720-9C772DA024DE}"/>
                </a:ext>
              </a:extLst>
            </p:cNvPr>
            <p:cNvSpPr>
              <a:spLocks noChangeShapeType="1"/>
            </p:cNvSpPr>
            <p:nvPr/>
          </p:nvSpPr>
          <p:spPr bwMode="auto">
            <a:xfrm>
              <a:off x="314319" y="2886984"/>
              <a:ext cx="455632" cy="0"/>
            </a:xfrm>
            <a:prstGeom prst="line">
              <a:avLst/>
            </a:prstGeom>
            <a:noFill/>
            <a:ln w="19050">
              <a:solidFill>
                <a:srgbClr val="FF0000"/>
              </a:solidFill>
              <a:round/>
              <a:headEnd/>
              <a:tailEnd/>
            </a:ln>
            <a:effectLst/>
          </p:spPr>
          <p:txBody>
            <a:bodyPr/>
            <a:lstStyle/>
            <a:p>
              <a:endParaRPr lang="es-ES"/>
            </a:p>
          </p:txBody>
        </p:sp>
        <p:sp>
          <p:nvSpPr>
            <p:cNvPr id="27" name="Oval 12">
              <a:extLst>
                <a:ext uri="{FF2B5EF4-FFF2-40B4-BE49-F238E27FC236}">
                  <a16:creationId xmlns:a16="http://schemas.microsoft.com/office/drawing/2014/main" id="{D3C5A973-C48A-4050-8749-5227A6FA2655}"/>
                </a:ext>
              </a:extLst>
            </p:cNvPr>
            <p:cNvSpPr/>
            <p:nvPr/>
          </p:nvSpPr>
          <p:spPr>
            <a:xfrm>
              <a:off x="511628" y="2837998"/>
              <a:ext cx="97972" cy="97972"/>
            </a:xfrm>
            <a:prstGeom prst="ellipse">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grpSp>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8ECF1B0-526B-9565-B324-CA8DE2960060}"/>
              </a:ext>
            </a:extLst>
          </p:cNvPr>
          <p:cNvPicPr>
            <a:picLocks noChangeAspect="1"/>
          </p:cNvPicPr>
          <p:nvPr/>
        </p:nvPicPr>
        <p:blipFill>
          <a:blip r:embed="rId2"/>
          <a:stretch>
            <a:fillRect/>
          </a:stretch>
        </p:blipFill>
        <p:spPr>
          <a:xfrm rot="5400000">
            <a:off x="1880101" y="1002450"/>
            <a:ext cx="4822354" cy="6511092"/>
          </a:xfrm>
          <a:prstGeom prst="rect">
            <a:avLst/>
          </a:prstGeom>
        </p:spPr>
      </p:pic>
      <p:sp>
        <p:nvSpPr>
          <p:cNvPr id="2" name="Title 1"/>
          <p:cNvSpPr>
            <a:spLocks noGrp="1"/>
          </p:cNvSpPr>
          <p:nvPr>
            <p:ph type="title"/>
          </p:nvPr>
        </p:nvSpPr>
        <p:spPr/>
        <p:txBody>
          <a:bodyPr>
            <a:noAutofit/>
          </a:bodyPr>
          <a:lstStyle/>
          <a:p>
            <a:r>
              <a:rPr lang="es-ES_tradnl" sz="2600" dirty="0"/>
              <a:t>Velocidad de Reclutamiento desde visita inicio</a:t>
            </a:r>
            <a:endParaRPr lang="es-ES" sz="2600" dirty="0">
              <a:solidFill>
                <a:srgbClr val="FF0000"/>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165</a:t>
            </a:fld>
            <a:endParaRPr lang="es-ES"/>
          </a:p>
        </p:txBody>
      </p:sp>
      <p:sp>
        <p:nvSpPr>
          <p:cNvPr id="6" name="Rectangle 3081"/>
          <p:cNvSpPr>
            <a:spLocks noChangeArrowheads="1"/>
          </p:cNvSpPr>
          <p:nvPr/>
        </p:nvSpPr>
        <p:spPr bwMode="auto">
          <a:xfrm>
            <a:off x="304800" y="990600"/>
            <a:ext cx="8515672" cy="1163250"/>
          </a:xfrm>
          <a:prstGeom prst="rect">
            <a:avLst/>
          </a:prstGeom>
          <a:solidFill>
            <a:schemeClr val="bg1">
              <a:lumMod val="95000"/>
            </a:schemeClr>
          </a:solidFill>
          <a:ln w="9525">
            <a:noFill/>
            <a:miter lim="800000"/>
            <a:headEnd/>
            <a:tailEnd/>
          </a:ln>
          <a:effectLst/>
        </p:spPr>
        <p:txBody>
          <a:bodyPr wrap="square" tIns="118800" bIns="118800">
            <a:spAutoFit/>
          </a:bodyPr>
          <a:lstStyle/>
          <a:p>
            <a:pPr eaLnBrk="0" hangingPunct="0">
              <a:spcBef>
                <a:spcPct val="30000"/>
              </a:spcBef>
              <a:spcAft>
                <a:spcPct val="30000"/>
              </a:spcAft>
              <a:buSzPct val="75000"/>
              <a:buFont typeface="Wingdings" pitchFamily="2" charset="2"/>
              <a:buNone/>
            </a:pPr>
            <a:r>
              <a:rPr lang="es-ES_tradnl" sz="2000" dirty="0">
                <a:solidFill>
                  <a:srgbClr val="2D2323"/>
                </a:solidFill>
                <a:latin typeface="Tahoma" pitchFamily="34" charset="0"/>
              </a:rPr>
              <a:t>La </a:t>
            </a:r>
            <a:r>
              <a:rPr lang="es-ES_tradnl" sz="2000" b="1" dirty="0">
                <a:solidFill>
                  <a:srgbClr val="2D2323"/>
                </a:solidFill>
                <a:latin typeface="Tahoma" pitchFamily="34" charset="0"/>
              </a:rPr>
              <a:t>velocidad de reclutamiento</a:t>
            </a:r>
            <a:r>
              <a:rPr lang="es-ES_tradnl" sz="2000" dirty="0">
                <a:solidFill>
                  <a:srgbClr val="2D2323"/>
                </a:solidFill>
                <a:latin typeface="Tahoma" pitchFamily="34" charset="0"/>
              </a:rPr>
              <a:t> medida desde la visita de inicio al investigador hasta el reclutamiento del último paciente, es cerca de la mitad que la medida desde el reclutamiento del primer paciente.</a:t>
            </a:r>
            <a:endParaRPr lang="es-ES" sz="2000" dirty="0">
              <a:solidFill>
                <a:srgbClr val="2D2323"/>
              </a:solidFill>
              <a:latin typeface="Tahoma" pitchFamily="34" charset="0"/>
            </a:endParaRPr>
          </a:p>
        </p:txBody>
      </p:sp>
      <p:sp>
        <p:nvSpPr>
          <p:cNvPr id="8"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CCE0401C-4CB9-A35B-B58A-E05F6838F8B7}"/>
              </a:ext>
            </a:extLst>
          </p:cNvPr>
          <p:cNvPicPr>
            <a:picLocks noChangeAspect="1"/>
          </p:cNvPicPr>
          <p:nvPr/>
        </p:nvPicPr>
        <p:blipFill>
          <a:blip r:embed="rId2"/>
          <a:stretch>
            <a:fillRect/>
          </a:stretch>
        </p:blipFill>
        <p:spPr>
          <a:xfrm>
            <a:off x="2268000" y="756000"/>
            <a:ext cx="6479882" cy="5616000"/>
          </a:xfrm>
          <a:prstGeom prst="rect">
            <a:avLst/>
          </a:prstGeom>
        </p:spPr>
      </p:pic>
      <p:sp>
        <p:nvSpPr>
          <p:cNvPr id="2" name="Title 1"/>
          <p:cNvSpPr>
            <a:spLocks noGrp="1"/>
          </p:cNvSpPr>
          <p:nvPr>
            <p:ph type="title"/>
          </p:nvPr>
        </p:nvSpPr>
        <p:spPr>
          <a:xfrm>
            <a:off x="306000" y="216000"/>
            <a:ext cx="7506360" cy="540000"/>
          </a:xfrm>
        </p:spPr>
        <p:txBody>
          <a:bodyPr>
            <a:noAutofit/>
          </a:bodyPr>
          <a:lstStyle/>
          <a:p>
            <a:r>
              <a:rPr lang="es-ES_tradnl" sz="2200" dirty="0"/>
              <a:t>Velocidad de Reclutamiento desde visita inicio: evolución</a:t>
            </a:r>
            <a:endParaRPr lang="es-ES" sz="2200"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166</a:t>
            </a:fld>
            <a:endParaRPr lang="es-ES"/>
          </a:p>
        </p:txBody>
      </p:sp>
      <p:sp>
        <p:nvSpPr>
          <p:cNvPr id="8" name="Rectangle 6"/>
          <p:cNvSpPr>
            <a:spLocks noChangeArrowheads="1"/>
          </p:cNvSpPr>
          <p:nvPr/>
        </p:nvSpPr>
        <p:spPr bwMode="auto">
          <a:xfrm>
            <a:off x="179512" y="3534107"/>
            <a:ext cx="2088232" cy="830997"/>
          </a:xfrm>
          <a:prstGeom prst="rect">
            <a:avLst/>
          </a:prstGeom>
          <a:noFill/>
          <a:ln w="9525">
            <a:noFill/>
            <a:miter lim="800000"/>
            <a:headEnd/>
            <a:tailEnd/>
          </a:ln>
          <a:effectLst/>
        </p:spPr>
        <p:txBody>
          <a:bodyPr wrap="square">
            <a:spAutoFit/>
          </a:bodyPr>
          <a:lstStyle/>
          <a:p>
            <a:pPr>
              <a:spcBef>
                <a:spcPct val="50000"/>
              </a:spcBef>
            </a:pPr>
            <a:r>
              <a:rPr lang="es-ES_tradnl" sz="1600" dirty="0">
                <a:latin typeface="Verdana" pitchFamily="34" charset="0"/>
              </a:rPr>
              <a:t>Velocidad de reclutamiento en pacientes por mes</a:t>
            </a:r>
            <a:endParaRPr lang="es-ES" sz="1600" dirty="0">
              <a:latin typeface="Verdana" pitchFamily="34" charset="0"/>
            </a:endParaRPr>
          </a:p>
        </p:txBody>
      </p:sp>
      <p:sp>
        <p:nvSpPr>
          <p:cNvPr id="9" name="Rectangle 4"/>
          <p:cNvSpPr>
            <a:spLocks noChangeArrowheads="1"/>
          </p:cNvSpPr>
          <p:nvPr/>
        </p:nvSpPr>
        <p:spPr bwMode="auto">
          <a:xfrm>
            <a:off x="179512" y="1233334"/>
            <a:ext cx="2160240" cy="2123658"/>
          </a:xfrm>
          <a:prstGeom prst="rect">
            <a:avLst/>
          </a:prstGeom>
          <a:solidFill>
            <a:schemeClr val="bg1">
              <a:lumMod val="95000"/>
            </a:schemeClr>
          </a:solidFill>
          <a:ln w="9525">
            <a:noFill/>
            <a:miter lim="800000"/>
            <a:headEnd/>
            <a:tailEnd/>
          </a:ln>
          <a:effectLst/>
        </p:spPr>
        <p:txBody>
          <a:bodyPr wrap="square">
            <a:spAutoFit/>
          </a:bodyPr>
          <a:lstStyle/>
          <a:p>
            <a:pPr>
              <a:lnSpc>
                <a:spcPct val="110000"/>
              </a:lnSpc>
            </a:pPr>
            <a:r>
              <a:rPr lang="es-ES_tradnl" sz="2000" b="1" dirty="0">
                <a:latin typeface="Tahoma" pitchFamily="34" charset="0"/>
              </a:rPr>
              <a:t>Evolución </a:t>
            </a:r>
            <a:r>
              <a:rPr lang="es-ES_tradnl" sz="2000" dirty="0">
                <a:latin typeface="Tahoma" pitchFamily="34" charset="0"/>
              </a:rPr>
              <a:t>con el tiempo de la</a:t>
            </a:r>
            <a:r>
              <a:rPr lang="es-ES_tradnl" sz="2000" b="1" dirty="0">
                <a:latin typeface="Tahoma" pitchFamily="34" charset="0"/>
              </a:rPr>
              <a:t> velocidad de reclutamiento</a:t>
            </a:r>
            <a:r>
              <a:rPr lang="es-ES_tradnl" sz="2000" dirty="0">
                <a:latin typeface="Tahoma" pitchFamily="34" charset="0"/>
              </a:rPr>
              <a:t> desde visita de inicio</a:t>
            </a:r>
            <a:endParaRPr lang="es-ES" sz="2000" dirty="0">
              <a:latin typeface="Tahoma" pitchFamily="34" charset="0"/>
            </a:endParaRPr>
          </a:p>
        </p:txBody>
      </p:sp>
      <p:sp>
        <p:nvSpPr>
          <p:cNvPr id="11" name="AutoShape 4106"/>
          <p:cNvSpPr>
            <a:spLocks/>
          </p:cNvSpPr>
          <p:nvPr/>
        </p:nvSpPr>
        <p:spPr bwMode="auto">
          <a:xfrm flipH="1">
            <a:off x="6977730" y="2708920"/>
            <a:ext cx="1243013" cy="466725"/>
          </a:xfrm>
          <a:prstGeom prst="borderCallout2">
            <a:avLst>
              <a:gd name="adj1" fmla="val 99903"/>
              <a:gd name="adj2" fmla="val 50063"/>
              <a:gd name="adj3" fmla="val 251635"/>
              <a:gd name="adj4" fmla="val 43402"/>
              <a:gd name="adj5" fmla="val 414317"/>
              <a:gd name="adj6" fmla="val 29341"/>
            </a:avLst>
          </a:prstGeom>
          <a:solidFill>
            <a:schemeClr val="bg1"/>
          </a:solidFill>
          <a:ln w="9525">
            <a:solidFill>
              <a:srgbClr val="FF0000"/>
            </a:solidFill>
            <a:miter lim="800000"/>
            <a:headEnd/>
            <a:tailEnd/>
          </a:ln>
          <a:effectLst/>
        </p:spPr>
        <p:txBody>
          <a:bodyPr>
            <a:spAutoFit/>
          </a:bodyPr>
          <a:lstStyle/>
          <a:p>
            <a:pPr algn="ctr"/>
            <a:r>
              <a:rPr lang="es-ES_tradnl" sz="1200">
                <a:solidFill>
                  <a:srgbClr val="FF0000"/>
                </a:solidFill>
                <a:latin typeface="Verdana" pitchFamily="34" charset="0"/>
              </a:rPr>
              <a:t>Línea de tendencia</a:t>
            </a:r>
            <a:endParaRPr lang="es-ES" sz="1200">
              <a:solidFill>
                <a:srgbClr val="FF0000"/>
              </a:solidFill>
              <a:latin typeface="Verdana" pitchFamily="34" charset="0"/>
            </a:endParaRPr>
          </a:p>
        </p:txBody>
      </p:sp>
      <p:sp>
        <p:nvSpPr>
          <p:cNvPr id="14"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
        <p:nvSpPr>
          <p:cNvPr id="13" name="Rectangle 5">
            <a:extLst>
              <a:ext uri="{FF2B5EF4-FFF2-40B4-BE49-F238E27FC236}">
                <a16:creationId xmlns:a16="http://schemas.microsoft.com/office/drawing/2014/main" id="{9C3E7361-ED65-46A1-974B-7DFEB59ACEC7}"/>
              </a:ext>
            </a:extLst>
          </p:cNvPr>
          <p:cNvSpPr>
            <a:spLocks noChangeArrowheads="1"/>
          </p:cNvSpPr>
          <p:nvPr/>
        </p:nvSpPr>
        <p:spPr bwMode="auto">
          <a:xfrm>
            <a:off x="285720" y="4797152"/>
            <a:ext cx="2235286" cy="1384995"/>
          </a:xfrm>
          <a:prstGeom prst="rect">
            <a:avLst/>
          </a:prstGeom>
          <a:solidFill>
            <a:schemeClr val="bg1"/>
          </a:solidFill>
          <a:ln w="9525">
            <a:solidFill>
              <a:schemeClr val="tx1"/>
            </a:solidFill>
            <a:miter lim="800000"/>
            <a:headEnd/>
            <a:tailEnd/>
          </a:ln>
          <a:effectLst/>
        </p:spPr>
        <p:txBody>
          <a:bodyPr wrap="square">
            <a:spAutoFit/>
          </a:bodyPr>
          <a:lstStyle/>
          <a:p>
            <a:pPr eaLnBrk="0" hangingPunct="0">
              <a:spcBef>
                <a:spcPct val="30000"/>
              </a:spcBef>
              <a:spcAft>
                <a:spcPct val="30000"/>
              </a:spcAft>
              <a:buSzPct val="75000"/>
              <a:buFont typeface="Wingdings" pitchFamily="2" charset="2"/>
              <a:buNone/>
            </a:pPr>
            <a:r>
              <a:rPr lang="es-ES_tradnl" sz="1400" dirty="0">
                <a:solidFill>
                  <a:srgbClr val="2D2323"/>
                </a:solidFill>
                <a:latin typeface="Tahoma" pitchFamily="34" charset="0"/>
              </a:rPr>
              <a:t>PCEC (Participaciones de Centros en Ensayos Clínicos) con fecha de envío al CEIC de referencia / AEMPS dentro de cada semestre</a:t>
            </a:r>
            <a:endParaRPr lang="es-ES" sz="1400" dirty="0">
              <a:solidFill>
                <a:srgbClr val="2D2323"/>
              </a:solidFill>
              <a:latin typeface="Tahoma" pitchFamily="34" charset="0"/>
            </a:endParaRPr>
          </a:p>
        </p:txBody>
      </p:sp>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Comparación indicadores</a:t>
            </a:r>
            <a:endParaRPr lang="es-ES" dirty="0">
              <a:solidFill>
                <a:srgbClr val="FF0000"/>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167</a:t>
            </a:fld>
            <a:endParaRPr lang="es-ES"/>
          </a:p>
        </p:txBody>
      </p:sp>
      <p:sp>
        <p:nvSpPr>
          <p:cNvPr id="6" name="Content Placeholder 2"/>
          <p:cNvSpPr>
            <a:spLocks noGrp="1"/>
          </p:cNvSpPr>
          <p:nvPr>
            <p:ph idx="1"/>
          </p:nvPr>
        </p:nvSpPr>
        <p:spPr>
          <a:xfrm>
            <a:off x="381000" y="1066800"/>
            <a:ext cx="8382000" cy="2971800"/>
          </a:xfrm>
          <a:solidFill>
            <a:srgbClr val="F0E0DD"/>
          </a:solidFill>
        </p:spPr>
        <p:txBody>
          <a:bodyPr/>
          <a:lstStyle/>
          <a:p>
            <a:pPr marL="0" indent="0"/>
            <a:r>
              <a:rPr lang="es-ES_tradnl" dirty="0"/>
              <a:t>En las siguientes páginas se muestra la comparación de una serie de indicadores, tanto de tiempos como de desempeño, para ensayos en fases tempranas (I y II) y para ensayos en Oncología.</a:t>
            </a:r>
          </a:p>
          <a:p>
            <a:pPr marL="0" indent="0"/>
            <a:r>
              <a:rPr lang="es-ES_tradnl" dirty="0"/>
              <a:t>Estos se comparan con ensayos en el resto de la fases y con ensayos en el resto de las áreas terapéuticas, respectivamente.</a:t>
            </a:r>
            <a:endParaRPr lang="es-ES" dirty="0"/>
          </a:p>
        </p:txBody>
      </p:sp>
      <p:sp>
        <p:nvSpPr>
          <p:cNvPr id="8" name="Footer Placeholder 3"/>
          <p:cNvSpPr>
            <a:spLocks noGrp="1"/>
          </p:cNvSpPr>
          <p:nvPr>
            <p:ph type="ftr" sz="quarter" idx="11"/>
          </p:nvPr>
        </p:nvSpPr>
        <p:spPr>
          <a:xfrm>
            <a:off x="179512" y="6309320"/>
            <a:ext cx="2952328"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Imagen 12">
            <a:extLst>
              <a:ext uri="{FF2B5EF4-FFF2-40B4-BE49-F238E27FC236}">
                <a16:creationId xmlns:a16="http://schemas.microsoft.com/office/drawing/2014/main" id="{39EB9B45-B020-949D-0003-AEC9B61D7F55}"/>
              </a:ext>
            </a:extLst>
          </p:cNvPr>
          <p:cNvPicPr>
            <a:picLocks noChangeAspect="1"/>
          </p:cNvPicPr>
          <p:nvPr/>
        </p:nvPicPr>
        <p:blipFill>
          <a:blip r:embed="rId2"/>
          <a:stretch>
            <a:fillRect/>
          </a:stretch>
        </p:blipFill>
        <p:spPr>
          <a:xfrm>
            <a:off x="756000" y="1072800"/>
            <a:ext cx="9041241" cy="4759200"/>
          </a:xfrm>
          <a:prstGeom prst="rect">
            <a:avLst/>
          </a:prstGeom>
        </p:spPr>
      </p:pic>
      <p:sp>
        <p:nvSpPr>
          <p:cNvPr id="2" name="Title 1"/>
          <p:cNvSpPr>
            <a:spLocks noGrp="1"/>
          </p:cNvSpPr>
          <p:nvPr>
            <p:ph type="title"/>
          </p:nvPr>
        </p:nvSpPr>
        <p:spPr>
          <a:xfrm>
            <a:off x="251520" y="236013"/>
            <a:ext cx="7308000" cy="540000"/>
          </a:xfrm>
        </p:spPr>
        <p:txBody>
          <a:bodyPr/>
          <a:lstStyle/>
          <a:p>
            <a:r>
              <a:rPr lang="es-ES" dirty="0"/>
              <a:t>Comparación indicadores Fases Tempranas</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168</a:t>
            </a:fld>
            <a:endParaRPr lang="es-ES"/>
          </a:p>
        </p:txBody>
      </p:sp>
      <p:sp>
        <p:nvSpPr>
          <p:cNvPr id="6"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7" name="TextBox 6"/>
          <p:cNvSpPr txBox="1"/>
          <p:nvPr/>
        </p:nvSpPr>
        <p:spPr>
          <a:xfrm>
            <a:off x="683568" y="5733256"/>
            <a:ext cx="7056784" cy="307777"/>
          </a:xfrm>
          <a:prstGeom prst="rect">
            <a:avLst/>
          </a:prstGeom>
          <a:noFill/>
        </p:spPr>
        <p:txBody>
          <a:bodyPr wrap="square" rtlCol="0">
            <a:spAutoFit/>
          </a:bodyPr>
          <a:lstStyle/>
          <a:p>
            <a:r>
              <a:rPr lang="es-ES_tradnl" sz="1400" dirty="0"/>
              <a:t>*Medida a nivel de ensayo como media de las tasas de reclutamiento de cada ensayo</a:t>
            </a:r>
            <a:endParaRPr lang="es-ES" sz="1400" dirty="0"/>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AC6D367-4DE7-A745-B223-ECC78CD76330}"/>
              </a:ext>
            </a:extLst>
          </p:cNvPr>
          <p:cNvPicPr>
            <a:picLocks noChangeAspect="1"/>
          </p:cNvPicPr>
          <p:nvPr/>
        </p:nvPicPr>
        <p:blipFill>
          <a:blip r:embed="rId2"/>
          <a:stretch>
            <a:fillRect/>
          </a:stretch>
        </p:blipFill>
        <p:spPr>
          <a:xfrm>
            <a:off x="396000" y="1296001"/>
            <a:ext cx="8348454" cy="4932000"/>
          </a:xfrm>
          <a:prstGeom prst="rect">
            <a:avLst/>
          </a:prstGeom>
        </p:spPr>
      </p:pic>
      <p:sp>
        <p:nvSpPr>
          <p:cNvPr id="2" name="Title 1"/>
          <p:cNvSpPr>
            <a:spLocks noGrp="1"/>
          </p:cNvSpPr>
          <p:nvPr>
            <p:ph type="title"/>
          </p:nvPr>
        </p:nvSpPr>
        <p:spPr/>
        <p:txBody>
          <a:bodyPr/>
          <a:lstStyle/>
          <a:p>
            <a:r>
              <a:rPr lang="es-ES" dirty="0"/>
              <a:t>Comparación indicadores Fases Tempranas</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169</a:t>
            </a:fld>
            <a:endParaRPr lang="es-ES"/>
          </a:p>
        </p:txBody>
      </p:sp>
      <p:sp>
        <p:nvSpPr>
          <p:cNvPr id="7" name="Rectangle 4"/>
          <p:cNvSpPr>
            <a:spLocks noChangeArrowheads="1"/>
          </p:cNvSpPr>
          <p:nvPr/>
        </p:nvSpPr>
        <p:spPr bwMode="auto">
          <a:xfrm>
            <a:off x="457200" y="890588"/>
            <a:ext cx="7966075" cy="396875"/>
          </a:xfrm>
          <a:prstGeom prst="rect">
            <a:avLst/>
          </a:prstGeom>
          <a:noFill/>
          <a:ln w="9525">
            <a:noFill/>
            <a:miter lim="800000"/>
            <a:headEnd/>
            <a:tailEnd/>
          </a:ln>
          <a:effectLst/>
        </p:spPr>
        <p:txBody>
          <a:bodyPr>
            <a:spAutoFit/>
          </a:bodyPr>
          <a:lstStyle/>
          <a:p>
            <a:r>
              <a:rPr lang="es-ES_tradnl" sz="2000" dirty="0">
                <a:latin typeface="Tahoma" pitchFamily="34" charset="0"/>
              </a:rPr>
              <a:t>Valores </a:t>
            </a:r>
            <a:r>
              <a:rPr lang="es-ES_tradnl" sz="2000" b="1" dirty="0">
                <a:latin typeface="Tahoma" pitchFamily="34" charset="0"/>
              </a:rPr>
              <a:t>mayores que 1</a:t>
            </a:r>
            <a:r>
              <a:rPr lang="es-ES_tradnl" sz="2000" dirty="0">
                <a:latin typeface="Tahoma" pitchFamily="34" charset="0"/>
              </a:rPr>
              <a:t> significan </a:t>
            </a:r>
            <a:r>
              <a:rPr lang="es-ES_tradnl" sz="2000" b="1" dirty="0">
                <a:latin typeface="Tahoma" pitchFamily="34" charset="0"/>
              </a:rPr>
              <a:t>peores prestaciones</a:t>
            </a:r>
            <a:r>
              <a:rPr lang="es-ES_tradnl" sz="2000" dirty="0">
                <a:latin typeface="Tahoma" pitchFamily="34" charset="0"/>
              </a:rPr>
              <a:t>.</a:t>
            </a:r>
            <a:endParaRPr lang="es-ES" sz="2000" dirty="0">
              <a:latin typeface="Tahoma" pitchFamily="34" charset="0"/>
            </a:endParaRPr>
          </a:p>
        </p:txBody>
      </p:sp>
      <p:sp>
        <p:nvSpPr>
          <p:cNvPr id="9" name="Footer Placeholder 3"/>
          <p:cNvSpPr>
            <a:spLocks noGrp="1"/>
          </p:cNvSpPr>
          <p:nvPr>
            <p:ph type="ftr" sz="quarter" idx="11"/>
          </p:nvPr>
        </p:nvSpPr>
        <p:spPr>
          <a:xfrm>
            <a:off x="179512" y="6309320"/>
            <a:ext cx="2820852"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8D7D5523-43A1-B51C-5565-451E71A687A7}"/>
              </a:ext>
            </a:extLst>
          </p:cNvPr>
          <p:cNvPicPr>
            <a:picLocks noChangeAspect="1"/>
          </p:cNvPicPr>
          <p:nvPr/>
        </p:nvPicPr>
        <p:blipFill>
          <a:blip r:embed="rId2"/>
          <a:stretch>
            <a:fillRect/>
          </a:stretch>
        </p:blipFill>
        <p:spPr>
          <a:xfrm>
            <a:off x="756000" y="1072800"/>
            <a:ext cx="9041241" cy="4759200"/>
          </a:xfrm>
          <a:prstGeom prst="rect">
            <a:avLst/>
          </a:prstGeom>
        </p:spPr>
      </p:pic>
      <p:sp>
        <p:nvSpPr>
          <p:cNvPr id="2" name="Title 1"/>
          <p:cNvSpPr>
            <a:spLocks noGrp="1"/>
          </p:cNvSpPr>
          <p:nvPr>
            <p:ph type="title"/>
          </p:nvPr>
        </p:nvSpPr>
        <p:spPr/>
        <p:txBody>
          <a:bodyPr/>
          <a:lstStyle/>
          <a:p>
            <a:r>
              <a:rPr lang="es-ES" dirty="0"/>
              <a:t>Comparación indicadores Oncología</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170</a:t>
            </a:fld>
            <a:endParaRPr lang="es-ES"/>
          </a:p>
        </p:txBody>
      </p:sp>
      <p:sp>
        <p:nvSpPr>
          <p:cNvPr id="7"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8" name="TextBox 7"/>
          <p:cNvSpPr txBox="1"/>
          <p:nvPr/>
        </p:nvSpPr>
        <p:spPr>
          <a:xfrm>
            <a:off x="683568" y="5733256"/>
            <a:ext cx="7056784" cy="307777"/>
          </a:xfrm>
          <a:prstGeom prst="rect">
            <a:avLst/>
          </a:prstGeom>
          <a:noFill/>
        </p:spPr>
        <p:txBody>
          <a:bodyPr wrap="square" rtlCol="0">
            <a:spAutoFit/>
          </a:bodyPr>
          <a:lstStyle/>
          <a:p>
            <a:r>
              <a:rPr lang="es-ES_tradnl" sz="1400" dirty="0"/>
              <a:t>*Medida a nivel de ensayo como media de las tasas de reclutamiento de cada ensayo</a:t>
            </a:r>
            <a:endParaRPr lang="es-ES" sz="1400" dirty="0"/>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CA47EA9-6ACD-89E5-51B6-440F0B872F48}"/>
              </a:ext>
            </a:extLst>
          </p:cNvPr>
          <p:cNvPicPr>
            <a:picLocks noChangeAspect="1"/>
          </p:cNvPicPr>
          <p:nvPr/>
        </p:nvPicPr>
        <p:blipFill>
          <a:blip r:embed="rId2"/>
          <a:stretch>
            <a:fillRect/>
          </a:stretch>
        </p:blipFill>
        <p:spPr>
          <a:xfrm>
            <a:off x="396000" y="1296001"/>
            <a:ext cx="8348454" cy="4932000"/>
          </a:xfrm>
          <a:prstGeom prst="rect">
            <a:avLst/>
          </a:prstGeom>
        </p:spPr>
      </p:pic>
      <p:sp>
        <p:nvSpPr>
          <p:cNvPr id="2" name="Title 1"/>
          <p:cNvSpPr>
            <a:spLocks noGrp="1"/>
          </p:cNvSpPr>
          <p:nvPr>
            <p:ph type="title"/>
          </p:nvPr>
        </p:nvSpPr>
        <p:spPr/>
        <p:txBody>
          <a:bodyPr/>
          <a:lstStyle/>
          <a:p>
            <a:r>
              <a:rPr lang="es-ES" dirty="0"/>
              <a:t>Comparación indicadores Oncología</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171</a:t>
            </a:fld>
            <a:endParaRPr lang="es-ES"/>
          </a:p>
        </p:txBody>
      </p:sp>
      <p:sp>
        <p:nvSpPr>
          <p:cNvPr id="7" name="Rectangle 4"/>
          <p:cNvSpPr>
            <a:spLocks noChangeArrowheads="1"/>
          </p:cNvSpPr>
          <p:nvPr/>
        </p:nvSpPr>
        <p:spPr bwMode="auto">
          <a:xfrm>
            <a:off x="457200" y="890588"/>
            <a:ext cx="7966075" cy="396875"/>
          </a:xfrm>
          <a:prstGeom prst="rect">
            <a:avLst/>
          </a:prstGeom>
          <a:noFill/>
          <a:ln w="9525">
            <a:noFill/>
            <a:miter lim="800000"/>
            <a:headEnd/>
            <a:tailEnd/>
          </a:ln>
          <a:effectLst/>
        </p:spPr>
        <p:txBody>
          <a:bodyPr>
            <a:spAutoFit/>
          </a:bodyPr>
          <a:lstStyle/>
          <a:p>
            <a:r>
              <a:rPr lang="es-ES_tradnl" sz="2000" dirty="0">
                <a:latin typeface="Tahoma" pitchFamily="34" charset="0"/>
              </a:rPr>
              <a:t>Valores </a:t>
            </a:r>
            <a:r>
              <a:rPr lang="es-ES_tradnl" sz="2000" b="1" dirty="0">
                <a:latin typeface="Tahoma" pitchFamily="34" charset="0"/>
              </a:rPr>
              <a:t>mayores que 1</a:t>
            </a:r>
            <a:r>
              <a:rPr lang="es-ES_tradnl" sz="2000" dirty="0">
                <a:latin typeface="Tahoma" pitchFamily="34" charset="0"/>
              </a:rPr>
              <a:t> significan </a:t>
            </a:r>
            <a:r>
              <a:rPr lang="es-ES_tradnl" sz="2000" b="1" dirty="0">
                <a:latin typeface="Tahoma" pitchFamily="34" charset="0"/>
              </a:rPr>
              <a:t>peores prestaciones</a:t>
            </a:r>
            <a:r>
              <a:rPr lang="es-ES_tradnl" sz="2000" dirty="0">
                <a:latin typeface="Tahoma" pitchFamily="34" charset="0"/>
              </a:rPr>
              <a:t>.</a:t>
            </a:r>
            <a:endParaRPr lang="es-ES" sz="2000" dirty="0">
              <a:latin typeface="Tahoma" pitchFamily="34" charset="0"/>
            </a:endParaRPr>
          </a:p>
        </p:txBody>
      </p:sp>
      <p:sp>
        <p:nvSpPr>
          <p:cNvPr id="9"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Análisis por Centros</a:t>
            </a:r>
            <a:endParaRPr lang="es-ES" dirty="0">
              <a:solidFill>
                <a:srgbClr val="FF0000"/>
              </a:solidFill>
            </a:endParaRPr>
          </a:p>
        </p:txBody>
      </p:sp>
      <p:sp>
        <p:nvSpPr>
          <p:cNvPr id="3" name="Content Placeholder 2"/>
          <p:cNvSpPr>
            <a:spLocks noGrp="1"/>
          </p:cNvSpPr>
          <p:nvPr>
            <p:ph idx="1"/>
          </p:nvPr>
        </p:nvSpPr>
        <p:spPr>
          <a:solidFill>
            <a:srgbClr val="F0E0DD"/>
          </a:solidFill>
        </p:spPr>
        <p:txBody>
          <a:bodyPr>
            <a:normAutofit fontScale="92500" lnSpcReduction="20000"/>
          </a:bodyPr>
          <a:lstStyle/>
          <a:p>
            <a:pPr marL="0" indent="0"/>
            <a:r>
              <a:rPr lang="es-ES_tradnl" dirty="0"/>
              <a:t>Se realiza un análisis de un conjunto de indicadores a escala de centro. Estos indicadores son:</a:t>
            </a:r>
          </a:p>
          <a:p>
            <a:pPr marL="0" indent="0"/>
            <a:r>
              <a:rPr lang="es-ES_tradnl" dirty="0"/>
              <a:t>Dos indicadores de </a:t>
            </a:r>
            <a:r>
              <a:rPr lang="es-ES_tradnl" b="1" dirty="0"/>
              <a:t>tiempos</a:t>
            </a:r>
          </a:p>
          <a:p>
            <a:pPr marL="476250" lvl="1">
              <a:spcAft>
                <a:spcPct val="40000"/>
              </a:spcAft>
              <a:defRPr/>
            </a:pPr>
            <a:r>
              <a:rPr lang="es-ES" b="1" dirty="0">
                <a:solidFill>
                  <a:srgbClr val="2D2323"/>
                </a:solidFill>
              </a:rPr>
              <a:t>CONT -</a:t>
            </a:r>
            <a:r>
              <a:rPr lang="es-ES" dirty="0">
                <a:solidFill>
                  <a:srgbClr val="2D2323"/>
                </a:solidFill>
              </a:rPr>
              <a:t> Tiempo desde el Envío al CEIC de la documentación a la recepción del Contrato Firmado</a:t>
            </a:r>
          </a:p>
          <a:p>
            <a:pPr marL="476250" lvl="1">
              <a:spcAft>
                <a:spcPct val="40000"/>
              </a:spcAft>
              <a:defRPr/>
            </a:pPr>
            <a:r>
              <a:rPr lang="es-ES" b="1" dirty="0"/>
              <a:t>PAC -</a:t>
            </a:r>
            <a:r>
              <a:rPr lang="es-ES" dirty="0"/>
              <a:t> Tiempo desde la Visita de Inicio al investigador a la Inclusión del Primer Paciente</a:t>
            </a:r>
          </a:p>
          <a:p>
            <a:pPr marL="76200">
              <a:spcAft>
                <a:spcPct val="40000"/>
              </a:spcAft>
              <a:defRPr/>
            </a:pPr>
            <a:r>
              <a:rPr lang="es-ES_tradnl" dirty="0"/>
              <a:t>Tres indicadores de </a:t>
            </a:r>
            <a:r>
              <a:rPr lang="es-ES_tradnl" b="1" dirty="0"/>
              <a:t>reclutamiento</a:t>
            </a:r>
          </a:p>
          <a:p>
            <a:pPr marL="476250" lvl="1">
              <a:defRPr/>
            </a:pPr>
            <a:r>
              <a:rPr lang="es-ES_tradnl" b="1" dirty="0"/>
              <a:t>Tasa de reclutamiento</a:t>
            </a:r>
            <a:r>
              <a:rPr lang="es-ES_tradnl" dirty="0"/>
              <a:t> medida como el porcentaje del número real de pacientes incluidos sobre el de pacientes previstos a incluir en el ensayo. </a:t>
            </a:r>
          </a:p>
          <a:p>
            <a:pPr marL="476250" lvl="1">
              <a:defRPr/>
            </a:pPr>
            <a:r>
              <a:rPr lang="es-ES_tradnl" b="1" dirty="0"/>
              <a:t>Ensayos sin reclutamiento</a:t>
            </a:r>
            <a:r>
              <a:rPr lang="es-ES_tradnl" dirty="0"/>
              <a:t>, medido como el porcentaje del número de ensayos en centros que no reclutan a ningún paciente sobre el número total de ensayos en centros.</a:t>
            </a:r>
          </a:p>
          <a:p>
            <a:pPr marL="476250" lvl="1">
              <a:defRPr/>
            </a:pPr>
            <a:r>
              <a:rPr lang="es-ES_tradnl" b="1" dirty="0"/>
              <a:t>Velocidad de reclutamiento</a:t>
            </a:r>
            <a:r>
              <a:rPr lang="es-ES_tradnl" dirty="0"/>
              <a:t>, medida como el número de pacientes que se reclutan por mes. Se indica la mediana de los datos.</a:t>
            </a:r>
            <a:endParaRPr lang="es-ES" dirty="0"/>
          </a:p>
          <a:p>
            <a:pPr lvl="1"/>
            <a:endParaRPr lang="es-ES_tradnl" dirty="0"/>
          </a:p>
          <a:p>
            <a:endParaRPr lang="es-ES" dirty="0"/>
          </a:p>
        </p:txBody>
      </p:sp>
      <p:sp>
        <p:nvSpPr>
          <p:cNvPr id="4"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172</a:t>
            </a:fld>
            <a:endParaRPr lang="es-ES"/>
          </a:p>
        </p:txBody>
      </p:sp>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dirty="0"/>
              <a:t>Análisis por Centros</a:t>
            </a:r>
            <a:endParaRPr lang="es-ES" dirty="0">
              <a:solidFill>
                <a:srgbClr val="FF0000"/>
              </a:solidFill>
            </a:endParaRPr>
          </a:p>
        </p:txBody>
      </p:sp>
      <p:sp>
        <p:nvSpPr>
          <p:cNvPr id="4" name="Footer Placeholder 3"/>
          <p:cNvSpPr>
            <a:spLocks noGrp="1"/>
          </p:cNvSpPr>
          <p:nvPr>
            <p:ph type="ftr" sz="quarter" idx="11"/>
          </p:nvPr>
        </p:nvSpPr>
        <p:spPr>
          <a:xfrm>
            <a:off x="179512" y="6309320"/>
            <a:ext cx="2820852" cy="365125"/>
          </a:xfrm>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173</a:t>
            </a:fld>
            <a:endParaRPr lang="es-ES"/>
          </a:p>
        </p:txBody>
      </p:sp>
      <p:sp>
        <p:nvSpPr>
          <p:cNvPr id="7" name="Content Placeholder 2"/>
          <p:cNvSpPr>
            <a:spLocks noGrp="1"/>
          </p:cNvSpPr>
          <p:nvPr>
            <p:ph idx="1"/>
          </p:nvPr>
        </p:nvSpPr>
        <p:spPr>
          <a:xfrm>
            <a:off x="396000" y="1044000"/>
            <a:ext cx="3815960" cy="5047536"/>
          </a:xfrm>
        </p:spPr>
        <p:txBody>
          <a:bodyPr wrap="square">
            <a:spAutoFit/>
          </a:bodyPr>
          <a:lstStyle/>
          <a:p>
            <a:pPr marL="0" indent="0"/>
            <a:r>
              <a:rPr lang="es-ES_tradnl" dirty="0"/>
              <a:t>Para el análisis se consideran los </a:t>
            </a:r>
            <a:r>
              <a:rPr lang="es-ES_tradnl" b="1" dirty="0"/>
              <a:t>30 centros </a:t>
            </a:r>
            <a:r>
              <a:rPr lang="es-ES_tradnl" dirty="0"/>
              <a:t>con más participaciones, considerando como el mismo centro a aquellos que pertenecen al mismo </a:t>
            </a:r>
            <a:r>
              <a:rPr lang="es-ES_tradnl" b="1" dirty="0"/>
              <a:t>complejo hospitalario</a:t>
            </a:r>
            <a:r>
              <a:rPr lang="es-ES_tradnl" dirty="0"/>
              <a:t>.</a:t>
            </a:r>
          </a:p>
          <a:p>
            <a:pPr marL="0" indent="0"/>
            <a:r>
              <a:rPr lang="es-ES_tradnl" dirty="0"/>
              <a:t>Estos </a:t>
            </a:r>
            <a:r>
              <a:rPr lang="es-ES_tradnl" b="1" dirty="0"/>
              <a:t>30 centros </a:t>
            </a:r>
            <a:r>
              <a:rPr lang="es-ES_tradnl" dirty="0"/>
              <a:t>en conjunto agrupan aproximadamente</a:t>
            </a:r>
            <a:r>
              <a:rPr lang="es-ES_tradnl" b="1" dirty="0"/>
              <a:t> el 60%</a:t>
            </a:r>
            <a:r>
              <a:rPr lang="es-ES_tradnl" dirty="0"/>
              <a:t> del total de participaciones contenidas en la 31ª Publicación de </a:t>
            </a:r>
            <a:r>
              <a:rPr lang="es-ES_tradnl" dirty="0" err="1"/>
              <a:t>BDMetrics</a:t>
            </a:r>
            <a:r>
              <a:rPr lang="es-ES_tradnl" dirty="0"/>
              <a:t>.</a:t>
            </a:r>
          </a:p>
        </p:txBody>
      </p:sp>
      <p:sp>
        <p:nvSpPr>
          <p:cNvPr id="8" name="Content Placeholder 2">
            <a:extLst>
              <a:ext uri="{FF2B5EF4-FFF2-40B4-BE49-F238E27FC236}">
                <a16:creationId xmlns:a16="http://schemas.microsoft.com/office/drawing/2014/main" id="{81B4BC26-3FE1-43DE-887F-53BAC94874DF}"/>
              </a:ext>
            </a:extLst>
          </p:cNvPr>
          <p:cNvSpPr txBox="1">
            <a:spLocks/>
          </p:cNvSpPr>
          <p:nvPr/>
        </p:nvSpPr>
        <p:spPr>
          <a:xfrm>
            <a:off x="4793240" y="1044000"/>
            <a:ext cx="3815960" cy="1938992"/>
          </a:xfrm>
          <a:prstGeom prst="rect">
            <a:avLst/>
          </a:prstGeom>
          <a:solidFill>
            <a:schemeClr val="bg1">
              <a:lumMod val="95000"/>
            </a:schemeClr>
          </a:solidFill>
        </p:spPr>
        <p:txBody>
          <a:bodyPr vert="horz" wrap="square" lIns="91440" tIns="45720" rIns="91440" bIns="45720" rtlCol="0">
            <a:spAutoFit/>
          </a:bodyPr>
          <a:lstStyle>
            <a:lvl1pPr marL="342900" indent="-342900" algn="l" defTabSz="914400" rtl="0" eaLnBrk="1" latinLnBrk="0" hangingPunct="1">
              <a:spcBef>
                <a:spcPts val="600"/>
              </a:spcBef>
              <a:spcAft>
                <a:spcPts val="600"/>
              </a:spcAft>
              <a:buFont typeface="Arial" pitchFamily="34" charset="0"/>
              <a:buNone/>
              <a:defRPr sz="2400" kern="1200">
                <a:solidFill>
                  <a:schemeClr val="tx1"/>
                </a:solidFill>
                <a:latin typeface="Tahoma" pitchFamily="34" charset="0"/>
                <a:ea typeface="Tahoma" pitchFamily="34" charset="0"/>
                <a:cs typeface="Tahoma" pitchFamily="34" charset="0"/>
              </a:defRPr>
            </a:lvl1pPr>
            <a:lvl2pPr marL="742950" indent="-285750" algn="l" defTabSz="914400" rtl="0" eaLnBrk="1" latinLnBrk="0" hangingPunct="1">
              <a:spcBef>
                <a:spcPct val="20000"/>
              </a:spcBef>
              <a:spcAft>
                <a:spcPts val="400"/>
              </a:spcAft>
              <a:buSzPct val="70000"/>
              <a:buFont typeface="Wingdings" pitchFamily="2" charset="2"/>
              <a:buChar char="q"/>
              <a:defRPr sz="2000" kern="1200">
                <a:solidFill>
                  <a:schemeClr val="tx1"/>
                </a:solidFill>
                <a:latin typeface="Tahoma" pitchFamily="34" charset="0"/>
                <a:ea typeface="Tahoma" pitchFamily="34" charset="0"/>
                <a:cs typeface="Tahoma" pitchFamily="34" charset="0"/>
              </a:defRPr>
            </a:lvl2pPr>
            <a:lvl3pPr marL="1143000" indent="-228600" algn="l" defTabSz="914400" rtl="0" eaLnBrk="1" latinLnBrk="0" hangingPunct="1">
              <a:spcBef>
                <a:spcPct val="20000"/>
              </a:spcBef>
              <a:buFont typeface="Wingdings" pitchFamily="2" charset="2"/>
              <a:buChar char="§"/>
              <a:defRPr sz="1600" kern="1200">
                <a:solidFill>
                  <a:schemeClr val="tx1"/>
                </a:solidFill>
                <a:latin typeface="Tahoma" pitchFamily="34" charset="0"/>
                <a:ea typeface="Tahoma" pitchFamily="34" charset="0"/>
                <a:cs typeface="Tahoma" pitchFamily="34" charset="0"/>
              </a:defRPr>
            </a:lvl3pPr>
            <a:lvl4pPr marL="1600200" indent="-228600" algn="l" defTabSz="914400" rtl="0" eaLnBrk="1" latinLnBrk="0" hangingPunct="1">
              <a:spcBef>
                <a:spcPct val="20000"/>
              </a:spcBef>
              <a:buFont typeface="Arial" pitchFamily="34" charset="0"/>
              <a:buChar char="–"/>
              <a:defRPr sz="1400" kern="1200">
                <a:solidFill>
                  <a:schemeClr val="tx1"/>
                </a:solidFill>
                <a:latin typeface="Tahoma" pitchFamily="34" charset="0"/>
                <a:ea typeface="Tahoma" pitchFamily="34" charset="0"/>
                <a:cs typeface="Tahoma" pitchFamily="34" charset="0"/>
              </a:defRPr>
            </a:lvl4pPr>
            <a:lvl5pPr marL="2057400" indent="-228600" algn="l" defTabSz="914400" rtl="0" eaLnBrk="1" latinLnBrk="0" hangingPunct="1">
              <a:spcBef>
                <a:spcPct val="20000"/>
              </a:spcBef>
              <a:buFont typeface="Arial" pitchFamily="34" charset="0"/>
              <a:buChar char="•"/>
              <a:defRPr sz="1200" kern="1200">
                <a:solidFill>
                  <a:schemeClr val="tx1"/>
                </a:solidFill>
                <a:latin typeface="Tahoma" pitchFamily="34" charset="0"/>
                <a:ea typeface="Tahoma" pitchFamily="34" charset="0"/>
                <a:cs typeface="Tahoma"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r>
              <a:rPr lang="es-ES_tradnl" dirty="0"/>
              <a:t>A cada uno de estos </a:t>
            </a:r>
            <a:r>
              <a:rPr lang="es-ES_tradnl" b="1" dirty="0"/>
              <a:t>30 centros</a:t>
            </a:r>
            <a:r>
              <a:rPr lang="es-ES_tradnl" dirty="0"/>
              <a:t> se le ha asignado un </a:t>
            </a:r>
            <a:r>
              <a:rPr lang="es-ES_tradnl" b="1" dirty="0"/>
              <a:t>identificador</a:t>
            </a:r>
            <a:r>
              <a:rPr lang="es-ES_tradnl" dirty="0"/>
              <a:t> C1, C2, C3… C30 </a:t>
            </a:r>
            <a:r>
              <a:rPr lang="es-ES_tradnl" b="1" dirty="0"/>
              <a:t>de forma aleatoria</a:t>
            </a:r>
            <a:r>
              <a:rPr lang="es-ES_tradnl" dirty="0"/>
              <a:t>.</a:t>
            </a:r>
          </a:p>
        </p:txBody>
      </p:sp>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D9B11449-370B-D9C7-549F-2D77724467DB}"/>
              </a:ext>
            </a:extLst>
          </p:cNvPr>
          <p:cNvPicPr>
            <a:picLocks noChangeAspect="1"/>
          </p:cNvPicPr>
          <p:nvPr/>
        </p:nvPicPr>
        <p:blipFill>
          <a:blip r:embed="rId2"/>
          <a:stretch>
            <a:fillRect/>
          </a:stretch>
        </p:blipFill>
        <p:spPr>
          <a:xfrm>
            <a:off x="2304000" y="900000"/>
            <a:ext cx="6699152" cy="5256000"/>
          </a:xfrm>
          <a:prstGeom prst="rect">
            <a:avLst/>
          </a:prstGeom>
        </p:spPr>
      </p:pic>
      <p:sp>
        <p:nvSpPr>
          <p:cNvPr id="2" name="Title 1"/>
          <p:cNvSpPr>
            <a:spLocks noGrp="1"/>
          </p:cNvSpPr>
          <p:nvPr>
            <p:ph type="title"/>
          </p:nvPr>
        </p:nvSpPr>
        <p:spPr>
          <a:xfrm>
            <a:off x="306000" y="216000"/>
            <a:ext cx="7434352" cy="540000"/>
          </a:xfrm>
        </p:spPr>
        <p:txBody>
          <a:bodyPr>
            <a:normAutofit/>
          </a:bodyPr>
          <a:lstStyle/>
          <a:p>
            <a:r>
              <a:rPr lang="es-ES_tradnl" dirty="0"/>
              <a:t>Centros considerados: evolución participación</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174</a:t>
            </a:fld>
            <a:endParaRPr lang="es-ES"/>
          </a:p>
        </p:txBody>
      </p:sp>
      <p:sp>
        <p:nvSpPr>
          <p:cNvPr id="6" name="TextBox 5"/>
          <p:cNvSpPr txBox="1"/>
          <p:nvPr/>
        </p:nvSpPr>
        <p:spPr>
          <a:xfrm>
            <a:off x="323528" y="1340768"/>
            <a:ext cx="1872208" cy="1754326"/>
          </a:xfrm>
          <a:prstGeom prst="rect">
            <a:avLst/>
          </a:prstGeom>
          <a:noFill/>
        </p:spPr>
        <p:txBody>
          <a:bodyPr wrap="square" rtlCol="0">
            <a:spAutoFit/>
          </a:bodyPr>
          <a:lstStyle/>
          <a:p>
            <a:r>
              <a:rPr lang="es-ES_tradnl" dirty="0">
                <a:latin typeface="Tahoma" pitchFamily="34" charset="0"/>
                <a:ea typeface="Tahoma" pitchFamily="34" charset="0"/>
                <a:cs typeface="Tahoma" pitchFamily="34" charset="0"/>
              </a:rPr>
              <a:t>Porcentaje de participaciones del centro sobre el total de participaciones en cada año</a:t>
            </a:r>
            <a:endParaRPr lang="es-ES" dirty="0">
              <a:latin typeface="Tahoma" pitchFamily="34" charset="0"/>
              <a:ea typeface="Tahoma" pitchFamily="34" charset="0"/>
              <a:cs typeface="Tahoma" pitchFamily="34" charset="0"/>
            </a:endParaRPr>
          </a:p>
        </p:txBody>
      </p:sp>
      <p:sp>
        <p:nvSpPr>
          <p:cNvPr id="11" name="Footer Placeholder 3"/>
          <p:cNvSpPr>
            <a:spLocks noGrp="1"/>
          </p:cNvSpPr>
          <p:nvPr>
            <p:ph type="ftr" sz="quarter" idx="11"/>
          </p:nvPr>
        </p:nvSpPr>
        <p:spPr>
          <a:xfrm>
            <a:off x="179512" y="6309320"/>
            <a:ext cx="2820852" cy="365125"/>
          </a:xfrm>
        </p:spPr>
        <p:txBody>
          <a:bodyPr/>
          <a:lstStyle/>
          <a:p>
            <a:r>
              <a:rPr lang="es-ES" dirty="0"/>
              <a:t>Datos y Análisis 31ª Publicación </a:t>
            </a:r>
            <a:r>
              <a:rPr lang="es-ES" dirty="0" err="1"/>
              <a:t>BDMetrics</a:t>
            </a:r>
            <a:r>
              <a:rPr lang="es-ES" dirty="0"/>
              <a:t>  17 de mayo de 2022 </a:t>
            </a:r>
          </a:p>
        </p:txBody>
      </p:sp>
      <p:sp>
        <p:nvSpPr>
          <p:cNvPr id="9" name="TextBox 6"/>
          <p:cNvSpPr txBox="1"/>
          <p:nvPr/>
        </p:nvSpPr>
        <p:spPr>
          <a:xfrm>
            <a:off x="395536" y="5085184"/>
            <a:ext cx="1728192" cy="954107"/>
          </a:xfrm>
          <a:prstGeom prst="rect">
            <a:avLst/>
          </a:prstGeom>
          <a:noFill/>
        </p:spPr>
        <p:txBody>
          <a:bodyPr wrap="square" rtlCol="0">
            <a:spAutoFit/>
          </a:bodyPr>
          <a:lstStyle/>
          <a:p>
            <a:r>
              <a:rPr lang="es-ES_tradnl" sz="1400" dirty="0">
                <a:latin typeface="Tahoma" pitchFamily="34" charset="0"/>
                <a:ea typeface="Tahoma" pitchFamily="34" charset="0"/>
                <a:cs typeface="Tahoma" pitchFamily="34" charset="0"/>
              </a:rPr>
              <a:t>Participaciones con fecha de envío al CEIC / AEMPS dentro de cada año</a:t>
            </a:r>
            <a:endParaRPr lang="es-ES" sz="1400" dirty="0">
              <a:latin typeface="Tahoma" pitchFamily="34" charset="0"/>
              <a:ea typeface="Tahoma" pitchFamily="34" charset="0"/>
              <a:cs typeface="Tahoma" pitchFamily="34" charset="0"/>
            </a:endParaRPr>
          </a:p>
        </p:txBody>
      </p:sp>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452C1279-7F4E-71F2-CA96-3C9A837618EA}"/>
              </a:ext>
            </a:extLst>
          </p:cNvPr>
          <p:cNvPicPr>
            <a:picLocks noChangeAspect="1"/>
          </p:cNvPicPr>
          <p:nvPr/>
        </p:nvPicPr>
        <p:blipFill>
          <a:blip r:embed="rId2"/>
          <a:stretch>
            <a:fillRect/>
          </a:stretch>
        </p:blipFill>
        <p:spPr>
          <a:xfrm>
            <a:off x="2304000" y="900000"/>
            <a:ext cx="6699152" cy="5256000"/>
          </a:xfrm>
          <a:prstGeom prst="rect">
            <a:avLst/>
          </a:prstGeom>
        </p:spPr>
      </p:pic>
      <p:sp>
        <p:nvSpPr>
          <p:cNvPr id="2" name="Title 1"/>
          <p:cNvSpPr>
            <a:spLocks noGrp="1"/>
          </p:cNvSpPr>
          <p:nvPr>
            <p:ph type="title"/>
          </p:nvPr>
        </p:nvSpPr>
        <p:spPr>
          <a:xfrm>
            <a:off x="306000" y="216000"/>
            <a:ext cx="7362344" cy="540000"/>
          </a:xfrm>
        </p:spPr>
        <p:txBody>
          <a:bodyPr>
            <a:normAutofit/>
          </a:bodyPr>
          <a:lstStyle/>
          <a:p>
            <a:r>
              <a:rPr lang="es-ES_tradnl" dirty="0"/>
              <a:t>Centros considerados: evolución participación</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175</a:t>
            </a:fld>
            <a:endParaRPr lang="es-ES"/>
          </a:p>
        </p:txBody>
      </p:sp>
      <p:sp>
        <p:nvSpPr>
          <p:cNvPr id="6" name="TextBox 5"/>
          <p:cNvSpPr txBox="1"/>
          <p:nvPr/>
        </p:nvSpPr>
        <p:spPr>
          <a:xfrm>
            <a:off x="323528" y="1340768"/>
            <a:ext cx="1872208" cy="1754326"/>
          </a:xfrm>
          <a:prstGeom prst="rect">
            <a:avLst/>
          </a:prstGeom>
          <a:noFill/>
        </p:spPr>
        <p:txBody>
          <a:bodyPr wrap="square" rtlCol="0">
            <a:spAutoFit/>
          </a:bodyPr>
          <a:lstStyle/>
          <a:p>
            <a:r>
              <a:rPr lang="es-ES_tradnl" dirty="0">
                <a:latin typeface="Tahoma" pitchFamily="34" charset="0"/>
                <a:ea typeface="Tahoma" pitchFamily="34" charset="0"/>
                <a:cs typeface="Tahoma" pitchFamily="34" charset="0"/>
              </a:rPr>
              <a:t>Porcentaje de participaciones del centro sobre el total de participaciones en cada año</a:t>
            </a:r>
            <a:endParaRPr lang="es-ES" dirty="0">
              <a:latin typeface="Tahoma" pitchFamily="34" charset="0"/>
              <a:ea typeface="Tahoma" pitchFamily="34" charset="0"/>
              <a:cs typeface="Tahoma" pitchFamily="34" charset="0"/>
            </a:endParaRPr>
          </a:p>
        </p:txBody>
      </p:sp>
      <p:sp>
        <p:nvSpPr>
          <p:cNvPr id="8"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11" name="TextBox 6"/>
          <p:cNvSpPr txBox="1"/>
          <p:nvPr/>
        </p:nvSpPr>
        <p:spPr>
          <a:xfrm>
            <a:off x="395536" y="5085184"/>
            <a:ext cx="1728192" cy="954107"/>
          </a:xfrm>
          <a:prstGeom prst="rect">
            <a:avLst/>
          </a:prstGeom>
          <a:noFill/>
        </p:spPr>
        <p:txBody>
          <a:bodyPr wrap="square" rtlCol="0">
            <a:spAutoFit/>
          </a:bodyPr>
          <a:lstStyle/>
          <a:p>
            <a:r>
              <a:rPr lang="es-ES_tradnl" sz="1400" dirty="0">
                <a:latin typeface="Tahoma" pitchFamily="34" charset="0"/>
                <a:ea typeface="Tahoma" pitchFamily="34" charset="0"/>
                <a:cs typeface="Tahoma" pitchFamily="34" charset="0"/>
              </a:rPr>
              <a:t>Participaciones con fecha de envío al CEIC / AEMPS dentro de cada año</a:t>
            </a:r>
            <a:endParaRPr lang="es-ES" sz="1400" dirty="0">
              <a:latin typeface="Tahoma" pitchFamily="34" charset="0"/>
              <a:ea typeface="Tahoma" pitchFamily="34" charset="0"/>
              <a:cs typeface="Tahoma" pitchFamily="34" charset="0"/>
            </a:endParaRPr>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3586F9FD-FD72-9A4E-C1F8-FD2A7E4C6FCD}"/>
              </a:ext>
            </a:extLst>
          </p:cNvPr>
          <p:cNvPicPr>
            <a:picLocks noChangeAspect="1"/>
          </p:cNvPicPr>
          <p:nvPr/>
        </p:nvPicPr>
        <p:blipFill>
          <a:blip r:embed="rId2"/>
          <a:stretch>
            <a:fillRect/>
          </a:stretch>
        </p:blipFill>
        <p:spPr>
          <a:xfrm>
            <a:off x="2304000" y="900000"/>
            <a:ext cx="6699152" cy="5256000"/>
          </a:xfrm>
          <a:prstGeom prst="rect">
            <a:avLst/>
          </a:prstGeom>
        </p:spPr>
      </p:pic>
      <p:sp>
        <p:nvSpPr>
          <p:cNvPr id="2" name="Title 1"/>
          <p:cNvSpPr>
            <a:spLocks noGrp="1"/>
          </p:cNvSpPr>
          <p:nvPr>
            <p:ph type="title"/>
          </p:nvPr>
        </p:nvSpPr>
        <p:spPr>
          <a:xfrm>
            <a:off x="306000" y="216000"/>
            <a:ext cx="7362344" cy="540000"/>
          </a:xfrm>
        </p:spPr>
        <p:txBody>
          <a:bodyPr>
            <a:normAutofit/>
          </a:bodyPr>
          <a:lstStyle/>
          <a:p>
            <a:r>
              <a:rPr lang="es-ES_tradnl" dirty="0"/>
              <a:t>Centros considerados: evolución participación</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176</a:t>
            </a:fld>
            <a:endParaRPr lang="es-ES"/>
          </a:p>
        </p:txBody>
      </p:sp>
      <p:sp>
        <p:nvSpPr>
          <p:cNvPr id="6" name="TextBox 5"/>
          <p:cNvSpPr txBox="1"/>
          <p:nvPr/>
        </p:nvSpPr>
        <p:spPr>
          <a:xfrm>
            <a:off x="323528" y="1340768"/>
            <a:ext cx="1872208" cy="1754326"/>
          </a:xfrm>
          <a:prstGeom prst="rect">
            <a:avLst/>
          </a:prstGeom>
          <a:noFill/>
        </p:spPr>
        <p:txBody>
          <a:bodyPr wrap="square" rtlCol="0">
            <a:spAutoFit/>
          </a:bodyPr>
          <a:lstStyle/>
          <a:p>
            <a:r>
              <a:rPr lang="es-ES_tradnl" dirty="0">
                <a:latin typeface="Tahoma" pitchFamily="34" charset="0"/>
                <a:ea typeface="Tahoma" pitchFamily="34" charset="0"/>
                <a:cs typeface="Tahoma" pitchFamily="34" charset="0"/>
              </a:rPr>
              <a:t>Porcentaje de participaciones del centro sobre el total de participaciones en cada año</a:t>
            </a:r>
            <a:endParaRPr lang="es-ES" dirty="0">
              <a:latin typeface="Tahoma" pitchFamily="34" charset="0"/>
              <a:ea typeface="Tahoma" pitchFamily="34" charset="0"/>
              <a:cs typeface="Tahoma" pitchFamily="34" charset="0"/>
            </a:endParaRPr>
          </a:p>
        </p:txBody>
      </p:sp>
      <p:sp>
        <p:nvSpPr>
          <p:cNvPr id="8" name="Footer Placeholder 3"/>
          <p:cNvSpPr>
            <a:spLocks noGrp="1"/>
          </p:cNvSpPr>
          <p:nvPr>
            <p:ph type="ftr" sz="quarter" idx="11"/>
          </p:nvPr>
        </p:nvSpPr>
        <p:spPr>
          <a:xfrm>
            <a:off x="179512" y="6309320"/>
            <a:ext cx="2820852" cy="365125"/>
          </a:xfrm>
        </p:spPr>
        <p:txBody>
          <a:bodyPr/>
          <a:lstStyle/>
          <a:p>
            <a:r>
              <a:rPr lang="es-ES" dirty="0"/>
              <a:t>Datos y Análisis 31ª Publicación </a:t>
            </a:r>
            <a:r>
              <a:rPr lang="es-ES" dirty="0" err="1"/>
              <a:t>BDMetrics</a:t>
            </a:r>
            <a:r>
              <a:rPr lang="es-ES" dirty="0"/>
              <a:t>  17 de mayo de 2022 </a:t>
            </a:r>
          </a:p>
        </p:txBody>
      </p:sp>
      <p:sp>
        <p:nvSpPr>
          <p:cNvPr id="11" name="TextBox 6"/>
          <p:cNvSpPr txBox="1"/>
          <p:nvPr/>
        </p:nvSpPr>
        <p:spPr>
          <a:xfrm>
            <a:off x="395536" y="5085184"/>
            <a:ext cx="1728192" cy="954107"/>
          </a:xfrm>
          <a:prstGeom prst="rect">
            <a:avLst/>
          </a:prstGeom>
          <a:noFill/>
        </p:spPr>
        <p:txBody>
          <a:bodyPr wrap="square" rtlCol="0">
            <a:spAutoFit/>
          </a:bodyPr>
          <a:lstStyle/>
          <a:p>
            <a:r>
              <a:rPr lang="es-ES_tradnl" sz="1400" dirty="0">
                <a:latin typeface="Tahoma" pitchFamily="34" charset="0"/>
                <a:ea typeface="Tahoma" pitchFamily="34" charset="0"/>
                <a:cs typeface="Tahoma" pitchFamily="34" charset="0"/>
              </a:rPr>
              <a:t>Participaciones con fecha de envío al CEIC / AEMPS dentro de cada año</a:t>
            </a:r>
            <a:endParaRPr lang="es-ES" sz="1400" dirty="0">
              <a:latin typeface="Tahoma" pitchFamily="34" charset="0"/>
              <a:ea typeface="Tahoma" pitchFamily="34" charset="0"/>
              <a:cs typeface="Tahoma" pitchFamily="34" charset="0"/>
            </a:endParaRPr>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F96869A2-816E-D7D3-0A2D-F3DD3FFDCE52}"/>
              </a:ext>
            </a:extLst>
          </p:cNvPr>
          <p:cNvPicPr>
            <a:picLocks noChangeAspect="1"/>
          </p:cNvPicPr>
          <p:nvPr/>
        </p:nvPicPr>
        <p:blipFill>
          <a:blip r:embed="rId2"/>
          <a:stretch>
            <a:fillRect/>
          </a:stretch>
        </p:blipFill>
        <p:spPr>
          <a:xfrm>
            <a:off x="2304000" y="900000"/>
            <a:ext cx="6699152" cy="5256000"/>
          </a:xfrm>
          <a:prstGeom prst="rect">
            <a:avLst/>
          </a:prstGeom>
        </p:spPr>
      </p:pic>
      <p:sp>
        <p:nvSpPr>
          <p:cNvPr id="2" name="Title 1"/>
          <p:cNvSpPr>
            <a:spLocks noGrp="1"/>
          </p:cNvSpPr>
          <p:nvPr>
            <p:ph type="title"/>
          </p:nvPr>
        </p:nvSpPr>
        <p:spPr>
          <a:xfrm>
            <a:off x="306000" y="216000"/>
            <a:ext cx="7434352" cy="540000"/>
          </a:xfrm>
        </p:spPr>
        <p:txBody>
          <a:bodyPr>
            <a:normAutofit/>
          </a:bodyPr>
          <a:lstStyle/>
          <a:p>
            <a:r>
              <a:rPr lang="es-ES_tradnl" dirty="0"/>
              <a:t>Centros considerados: evolución participación</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177</a:t>
            </a:fld>
            <a:endParaRPr lang="es-ES"/>
          </a:p>
        </p:txBody>
      </p:sp>
      <p:sp>
        <p:nvSpPr>
          <p:cNvPr id="6" name="TextBox 5"/>
          <p:cNvSpPr txBox="1"/>
          <p:nvPr/>
        </p:nvSpPr>
        <p:spPr>
          <a:xfrm>
            <a:off x="323528" y="1340768"/>
            <a:ext cx="1872208" cy="1754326"/>
          </a:xfrm>
          <a:prstGeom prst="rect">
            <a:avLst/>
          </a:prstGeom>
          <a:noFill/>
        </p:spPr>
        <p:txBody>
          <a:bodyPr wrap="square" rtlCol="0">
            <a:spAutoFit/>
          </a:bodyPr>
          <a:lstStyle/>
          <a:p>
            <a:r>
              <a:rPr lang="es-ES_tradnl" dirty="0">
                <a:latin typeface="Tahoma" pitchFamily="34" charset="0"/>
                <a:ea typeface="Tahoma" pitchFamily="34" charset="0"/>
                <a:cs typeface="Tahoma" pitchFamily="34" charset="0"/>
              </a:rPr>
              <a:t>Porcentaje de participaciones del centro sobre el total de participaciones en cada año</a:t>
            </a:r>
            <a:endParaRPr lang="es-ES" dirty="0">
              <a:latin typeface="Tahoma" pitchFamily="34" charset="0"/>
              <a:ea typeface="Tahoma" pitchFamily="34" charset="0"/>
              <a:cs typeface="Tahoma" pitchFamily="34" charset="0"/>
            </a:endParaRPr>
          </a:p>
        </p:txBody>
      </p:sp>
      <p:sp>
        <p:nvSpPr>
          <p:cNvPr id="8"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11" name="TextBox 6"/>
          <p:cNvSpPr txBox="1"/>
          <p:nvPr/>
        </p:nvSpPr>
        <p:spPr>
          <a:xfrm>
            <a:off x="395536" y="5085184"/>
            <a:ext cx="1728192" cy="954107"/>
          </a:xfrm>
          <a:prstGeom prst="rect">
            <a:avLst/>
          </a:prstGeom>
          <a:noFill/>
        </p:spPr>
        <p:txBody>
          <a:bodyPr wrap="square" rtlCol="0">
            <a:spAutoFit/>
          </a:bodyPr>
          <a:lstStyle/>
          <a:p>
            <a:r>
              <a:rPr lang="es-ES_tradnl" sz="1400" dirty="0">
                <a:latin typeface="Tahoma" pitchFamily="34" charset="0"/>
                <a:ea typeface="Tahoma" pitchFamily="34" charset="0"/>
                <a:cs typeface="Tahoma" pitchFamily="34" charset="0"/>
              </a:rPr>
              <a:t>Participaciones con fecha de envío al CEIC / AEMPS dentro de cada año</a:t>
            </a:r>
            <a:endParaRPr lang="es-ES" sz="1400" dirty="0">
              <a:latin typeface="Tahoma" pitchFamily="34" charset="0"/>
              <a:ea typeface="Tahoma" pitchFamily="34" charset="0"/>
              <a:cs typeface="Tahoma" pitchFamily="34" charset="0"/>
            </a:endParaRPr>
          </a:p>
        </p:txBody>
      </p:sp>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6DDA0E8C-5510-A1FE-B28C-4802110A4155}"/>
              </a:ext>
            </a:extLst>
          </p:cNvPr>
          <p:cNvPicPr>
            <a:picLocks noChangeAspect="1"/>
          </p:cNvPicPr>
          <p:nvPr/>
        </p:nvPicPr>
        <p:blipFill>
          <a:blip r:embed="rId2"/>
          <a:stretch>
            <a:fillRect/>
          </a:stretch>
        </p:blipFill>
        <p:spPr>
          <a:xfrm>
            <a:off x="2304000" y="900000"/>
            <a:ext cx="6699152" cy="5256000"/>
          </a:xfrm>
          <a:prstGeom prst="rect">
            <a:avLst/>
          </a:prstGeom>
        </p:spPr>
      </p:pic>
      <p:sp>
        <p:nvSpPr>
          <p:cNvPr id="2" name="Title 1"/>
          <p:cNvSpPr>
            <a:spLocks noGrp="1"/>
          </p:cNvSpPr>
          <p:nvPr>
            <p:ph type="title"/>
          </p:nvPr>
        </p:nvSpPr>
        <p:spPr>
          <a:xfrm>
            <a:off x="306000" y="216000"/>
            <a:ext cx="7434352" cy="540000"/>
          </a:xfrm>
        </p:spPr>
        <p:txBody>
          <a:bodyPr>
            <a:normAutofit/>
          </a:bodyPr>
          <a:lstStyle/>
          <a:p>
            <a:r>
              <a:rPr lang="es-ES_tradnl" dirty="0"/>
              <a:t>Centros considerados: evolución participación</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178</a:t>
            </a:fld>
            <a:endParaRPr lang="es-ES"/>
          </a:p>
        </p:txBody>
      </p:sp>
      <p:sp>
        <p:nvSpPr>
          <p:cNvPr id="6" name="TextBox 5"/>
          <p:cNvSpPr txBox="1"/>
          <p:nvPr/>
        </p:nvSpPr>
        <p:spPr>
          <a:xfrm>
            <a:off x="323528" y="1340768"/>
            <a:ext cx="1872208" cy="1754326"/>
          </a:xfrm>
          <a:prstGeom prst="rect">
            <a:avLst/>
          </a:prstGeom>
          <a:noFill/>
        </p:spPr>
        <p:txBody>
          <a:bodyPr wrap="square" rtlCol="0">
            <a:spAutoFit/>
          </a:bodyPr>
          <a:lstStyle/>
          <a:p>
            <a:r>
              <a:rPr lang="es-ES_tradnl" dirty="0">
                <a:latin typeface="Tahoma" pitchFamily="34" charset="0"/>
                <a:ea typeface="Tahoma" pitchFamily="34" charset="0"/>
                <a:cs typeface="Tahoma" pitchFamily="34" charset="0"/>
              </a:rPr>
              <a:t>Porcentaje de participaciones del centro sobre el total de participaciones en cada año</a:t>
            </a:r>
            <a:endParaRPr lang="es-ES" dirty="0">
              <a:latin typeface="Tahoma" pitchFamily="34" charset="0"/>
              <a:ea typeface="Tahoma" pitchFamily="34" charset="0"/>
              <a:cs typeface="Tahoma" pitchFamily="34" charset="0"/>
            </a:endParaRPr>
          </a:p>
        </p:txBody>
      </p:sp>
      <p:sp>
        <p:nvSpPr>
          <p:cNvPr id="8"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10" name="TextBox 6"/>
          <p:cNvSpPr txBox="1"/>
          <p:nvPr/>
        </p:nvSpPr>
        <p:spPr>
          <a:xfrm>
            <a:off x="395536" y="5085184"/>
            <a:ext cx="1728192" cy="954107"/>
          </a:xfrm>
          <a:prstGeom prst="rect">
            <a:avLst/>
          </a:prstGeom>
          <a:noFill/>
        </p:spPr>
        <p:txBody>
          <a:bodyPr wrap="square" rtlCol="0">
            <a:spAutoFit/>
          </a:bodyPr>
          <a:lstStyle/>
          <a:p>
            <a:r>
              <a:rPr lang="es-ES_tradnl" sz="1400" dirty="0">
                <a:latin typeface="Tahoma" pitchFamily="34" charset="0"/>
                <a:ea typeface="Tahoma" pitchFamily="34" charset="0"/>
                <a:cs typeface="Tahoma" pitchFamily="34" charset="0"/>
              </a:rPr>
              <a:t>Participaciones con fecha de envío al CEIC / AEMPS dentro de cada año</a:t>
            </a:r>
            <a:endParaRPr lang="es-ES" sz="1400" dirty="0">
              <a:latin typeface="Tahoma" pitchFamily="34" charset="0"/>
              <a:ea typeface="Tahoma" pitchFamily="34" charset="0"/>
              <a:cs typeface="Tahoma" pitchFamily="34" charset="0"/>
            </a:endParaRPr>
          </a:p>
        </p:txBody>
      </p:sp>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2E189F6C-540F-B076-0E29-674AAD0610E2}"/>
              </a:ext>
            </a:extLst>
          </p:cNvPr>
          <p:cNvPicPr>
            <a:picLocks noChangeAspect="1"/>
          </p:cNvPicPr>
          <p:nvPr/>
        </p:nvPicPr>
        <p:blipFill>
          <a:blip r:embed="rId2"/>
          <a:stretch>
            <a:fillRect/>
          </a:stretch>
        </p:blipFill>
        <p:spPr>
          <a:xfrm>
            <a:off x="2304000" y="900000"/>
            <a:ext cx="6699152" cy="5256000"/>
          </a:xfrm>
          <a:prstGeom prst="rect">
            <a:avLst/>
          </a:prstGeom>
        </p:spPr>
      </p:pic>
      <p:sp>
        <p:nvSpPr>
          <p:cNvPr id="2" name="Title 1"/>
          <p:cNvSpPr>
            <a:spLocks noGrp="1"/>
          </p:cNvSpPr>
          <p:nvPr>
            <p:ph type="title"/>
          </p:nvPr>
        </p:nvSpPr>
        <p:spPr>
          <a:xfrm>
            <a:off x="306000" y="216000"/>
            <a:ext cx="7362344" cy="540000"/>
          </a:xfrm>
        </p:spPr>
        <p:txBody>
          <a:bodyPr>
            <a:normAutofit/>
          </a:bodyPr>
          <a:lstStyle/>
          <a:p>
            <a:r>
              <a:rPr lang="es-ES_tradnl" dirty="0"/>
              <a:t>Centros considerados: evolución participación</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179</a:t>
            </a:fld>
            <a:endParaRPr lang="es-ES"/>
          </a:p>
        </p:txBody>
      </p:sp>
      <p:sp>
        <p:nvSpPr>
          <p:cNvPr id="6" name="TextBox 5"/>
          <p:cNvSpPr txBox="1"/>
          <p:nvPr/>
        </p:nvSpPr>
        <p:spPr>
          <a:xfrm>
            <a:off x="323528" y="1340768"/>
            <a:ext cx="1872208" cy="1754326"/>
          </a:xfrm>
          <a:prstGeom prst="rect">
            <a:avLst/>
          </a:prstGeom>
          <a:noFill/>
        </p:spPr>
        <p:txBody>
          <a:bodyPr wrap="square" rtlCol="0">
            <a:spAutoFit/>
          </a:bodyPr>
          <a:lstStyle/>
          <a:p>
            <a:r>
              <a:rPr lang="es-ES_tradnl" dirty="0">
                <a:latin typeface="Tahoma" pitchFamily="34" charset="0"/>
                <a:ea typeface="Tahoma" pitchFamily="34" charset="0"/>
                <a:cs typeface="Tahoma" pitchFamily="34" charset="0"/>
              </a:rPr>
              <a:t>Porcentaje de participaciones del centro sobre el total de participaciones en cada año</a:t>
            </a:r>
            <a:endParaRPr lang="es-ES" dirty="0">
              <a:latin typeface="Tahoma" pitchFamily="34" charset="0"/>
              <a:ea typeface="Tahoma" pitchFamily="34" charset="0"/>
              <a:cs typeface="Tahoma" pitchFamily="34" charset="0"/>
            </a:endParaRPr>
          </a:p>
        </p:txBody>
      </p:sp>
      <p:sp>
        <p:nvSpPr>
          <p:cNvPr id="7" name="TextBox 6"/>
          <p:cNvSpPr txBox="1"/>
          <p:nvPr/>
        </p:nvSpPr>
        <p:spPr>
          <a:xfrm>
            <a:off x="395536" y="5085184"/>
            <a:ext cx="1728192" cy="954107"/>
          </a:xfrm>
          <a:prstGeom prst="rect">
            <a:avLst/>
          </a:prstGeom>
          <a:noFill/>
        </p:spPr>
        <p:txBody>
          <a:bodyPr wrap="square" rtlCol="0">
            <a:spAutoFit/>
          </a:bodyPr>
          <a:lstStyle/>
          <a:p>
            <a:r>
              <a:rPr lang="es-ES_tradnl" sz="1400" dirty="0">
                <a:latin typeface="Tahoma" pitchFamily="34" charset="0"/>
                <a:ea typeface="Tahoma" pitchFamily="34" charset="0"/>
                <a:cs typeface="Tahoma" pitchFamily="34" charset="0"/>
              </a:rPr>
              <a:t>Participaciones con fecha de envío al CEIC / AEMPS dentro de cada año</a:t>
            </a:r>
            <a:endParaRPr lang="es-ES" sz="1400" dirty="0">
              <a:latin typeface="Tahoma" pitchFamily="34" charset="0"/>
              <a:ea typeface="Tahoma" pitchFamily="34" charset="0"/>
              <a:cs typeface="Tahoma" pitchFamily="34" charset="0"/>
            </a:endParaRPr>
          </a:p>
        </p:txBody>
      </p:sp>
      <p:sp>
        <p:nvSpPr>
          <p:cNvPr id="8"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F3F99B12-6D14-B4E2-40FB-4675F44E5977}"/>
              </a:ext>
            </a:extLst>
          </p:cNvPr>
          <p:cNvPicPr>
            <a:picLocks noChangeAspect="1"/>
          </p:cNvPicPr>
          <p:nvPr/>
        </p:nvPicPr>
        <p:blipFill>
          <a:blip r:embed="rId2"/>
          <a:stretch>
            <a:fillRect/>
          </a:stretch>
        </p:blipFill>
        <p:spPr>
          <a:xfrm rot="5400000">
            <a:off x="3452902" y="452005"/>
            <a:ext cx="5513999" cy="6143401"/>
          </a:xfrm>
          <a:prstGeom prst="rect">
            <a:avLst/>
          </a:prstGeom>
        </p:spPr>
      </p:pic>
      <p:pic>
        <p:nvPicPr>
          <p:cNvPr id="9" name="Imagen 8">
            <a:extLst>
              <a:ext uri="{FF2B5EF4-FFF2-40B4-BE49-F238E27FC236}">
                <a16:creationId xmlns:a16="http://schemas.microsoft.com/office/drawing/2014/main" id="{9056FA82-1A82-4F30-B0E3-E002C680E5C8}"/>
              </a:ext>
            </a:extLst>
          </p:cNvPr>
          <p:cNvPicPr>
            <a:picLocks noChangeAspect="1"/>
          </p:cNvPicPr>
          <p:nvPr/>
        </p:nvPicPr>
        <p:blipFill>
          <a:blip r:embed="rId3"/>
          <a:stretch>
            <a:fillRect/>
          </a:stretch>
        </p:blipFill>
        <p:spPr>
          <a:xfrm>
            <a:off x="534688" y="1179867"/>
            <a:ext cx="3389312" cy="1698710"/>
          </a:xfrm>
          <a:prstGeom prst="rect">
            <a:avLst/>
          </a:prstGeom>
        </p:spPr>
      </p:pic>
      <p:grpSp>
        <p:nvGrpSpPr>
          <p:cNvPr id="14" name="Group 13"/>
          <p:cNvGrpSpPr/>
          <p:nvPr/>
        </p:nvGrpSpPr>
        <p:grpSpPr>
          <a:xfrm>
            <a:off x="848996" y="5254841"/>
            <a:ext cx="2694007" cy="689843"/>
            <a:chOff x="822180" y="5015271"/>
            <a:chExt cx="2508223" cy="689843"/>
          </a:xfrm>
        </p:grpSpPr>
        <p:sp>
          <p:nvSpPr>
            <p:cNvPr id="12" name="Rectangle 11"/>
            <p:cNvSpPr>
              <a:spLocks noChangeArrowheads="1"/>
            </p:cNvSpPr>
            <p:nvPr/>
          </p:nvSpPr>
          <p:spPr bwMode="auto">
            <a:xfrm>
              <a:off x="822180" y="5082740"/>
              <a:ext cx="631043" cy="240308"/>
            </a:xfrm>
            <a:prstGeom prst="rect">
              <a:avLst/>
            </a:prstGeom>
            <a:solidFill>
              <a:srgbClr val="F09686"/>
            </a:solidFill>
            <a:ln w="9525">
              <a:noFill/>
              <a:miter lim="800000"/>
              <a:headEnd/>
              <a:tailEnd/>
            </a:ln>
            <a:effectLst/>
          </p:spPr>
          <p:txBody>
            <a:bodyPr wrap="none" anchor="ctr"/>
            <a:lstStyle/>
            <a:p>
              <a:endParaRPr lang="es-ES"/>
            </a:p>
          </p:txBody>
        </p:sp>
        <p:sp>
          <p:nvSpPr>
            <p:cNvPr id="13" name="Text Box 18"/>
            <p:cNvSpPr txBox="1">
              <a:spLocks noChangeArrowheads="1"/>
            </p:cNvSpPr>
            <p:nvPr/>
          </p:nvSpPr>
          <p:spPr bwMode="auto">
            <a:xfrm>
              <a:off x="1607965" y="5015271"/>
              <a:ext cx="1722438" cy="307777"/>
            </a:xfrm>
            <a:prstGeom prst="rect">
              <a:avLst/>
            </a:prstGeom>
            <a:noFill/>
            <a:ln w="9525">
              <a:noFill/>
              <a:miter lim="800000"/>
              <a:headEnd/>
              <a:tailEnd/>
            </a:ln>
            <a:effectLst/>
          </p:spPr>
          <p:txBody>
            <a:bodyPr>
              <a:spAutoFit/>
            </a:bodyPr>
            <a:lstStyle/>
            <a:p>
              <a:pPr>
                <a:spcBef>
                  <a:spcPct val="50000"/>
                </a:spcBef>
              </a:pPr>
              <a:r>
                <a:rPr lang="es-ES_tradnl" sz="1400" dirty="0">
                  <a:latin typeface="Verdana" pitchFamily="34" charset="0"/>
                </a:rPr>
                <a:t>Mediana (días)</a:t>
              </a:r>
              <a:endParaRPr lang="es-ES" sz="1400" dirty="0">
                <a:latin typeface="Verdana" pitchFamily="34" charset="0"/>
              </a:endParaRPr>
            </a:p>
          </p:txBody>
        </p:sp>
        <p:sp>
          <p:nvSpPr>
            <p:cNvPr id="10" name="Oval 17"/>
            <p:cNvSpPr>
              <a:spLocks noChangeArrowheads="1"/>
            </p:cNvSpPr>
            <p:nvPr/>
          </p:nvSpPr>
          <p:spPr bwMode="auto">
            <a:xfrm>
              <a:off x="1120602" y="5506875"/>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11" name="Text Box 19"/>
            <p:cNvSpPr txBox="1">
              <a:spLocks noChangeArrowheads="1"/>
            </p:cNvSpPr>
            <p:nvPr/>
          </p:nvSpPr>
          <p:spPr bwMode="auto">
            <a:xfrm>
              <a:off x="1607965" y="5397337"/>
              <a:ext cx="1722437"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
        <p:nvSpPr>
          <p:cNvPr id="2" name="Title 1"/>
          <p:cNvSpPr>
            <a:spLocks noGrp="1"/>
          </p:cNvSpPr>
          <p:nvPr>
            <p:ph type="title"/>
          </p:nvPr>
        </p:nvSpPr>
        <p:spPr/>
        <p:txBody>
          <a:bodyPr/>
          <a:lstStyle/>
          <a:p>
            <a:r>
              <a:rPr lang="es-ES_tradnl" dirty="0"/>
              <a:t>Tramitación del contrato por Centros</a:t>
            </a:r>
            <a:endParaRPr lang="es-ES" dirty="0">
              <a:solidFill>
                <a:srgbClr val="FF0000"/>
              </a:solidFill>
            </a:endParaRPr>
          </a:p>
        </p:txBody>
      </p:sp>
      <p:sp>
        <p:nvSpPr>
          <p:cNvPr id="4"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180</a:t>
            </a:fld>
            <a:endParaRPr lang="es-ES"/>
          </a:p>
        </p:txBody>
      </p:sp>
      <p:sp>
        <p:nvSpPr>
          <p:cNvPr id="16" name="Rectangle 4"/>
          <p:cNvSpPr>
            <a:spLocks noChangeArrowheads="1"/>
          </p:cNvSpPr>
          <p:nvPr/>
        </p:nvSpPr>
        <p:spPr bwMode="auto">
          <a:xfrm>
            <a:off x="689260" y="3471391"/>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Todos los casos</a:t>
            </a:r>
            <a:endParaRPr lang="es-ES" sz="2400" b="1" dirty="0">
              <a:latin typeface="Tahoma" pitchFamily="34" charset="0"/>
            </a:endParaRPr>
          </a:p>
        </p:txBody>
      </p:sp>
      <p:sp>
        <p:nvSpPr>
          <p:cNvPr id="20" name="Line 4"/>
          <p:cNvSpPr>
            <a:spLocks noChangeShapeType="1"/>
          </p:cNvSpPr>
          <p:nvPr/>
        </p:nvSpPr>
        <p:spPr bwMode="auto">
          <a:xfrm>
            <a:off x="7602924" y="861391"/>
            <a:ext cx="0" cy="5220000"/>
          </a:xfrm>
          <a:prstGeom prst="line">
            <a:avLst/>
          </a:prstGeom>
          <a:noFill/>
          <a:ln w="19050">
            <a:solidFill>
              <a:srgbClr val="579CAD"/>
            </a:solidFill>
            <a:round/>
            <a:headEnd/>
            <a:tailEnd/>
          </a:ln>
          <a:effectLst/>
        </p:spPr>
        <p:txBody>
          <a:bodyPr/>
          <a:lstStyle/>
          <a:p>
            <a:endParaRPr lang="es-ES" dirty="0"/>
          </a:p>
        </p:txBody>
      </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CEBE60F5-B73D-0CCF-3353-A7404C90646D}"/>
              </a:ext>
            </a:extLst>
          </p:cNvPr>
          <p:cNvPicPr>
            <a:picLocks noChangeAspect="1"/>
          </p:cNvPicPr>
          <p:nvPr/>
        </p:nvPicPr>
        <p:blipFill>
          <a:blip r:embed="rId2"/>
          <a:stretch>
            <a:fillRect/>
          </a:stretch>
        </p:blipFill>
        <p:spPr>
          <a:xfrm rot="5400000">
            <a:off x="3193652" y="440349"/>
            <a:ext cx="5493001" cy="6120006"/>
          </a:xfrm>
          <a:prstGeom prst="rect">
            <a:avLst/>
          </a:prstGeom>
        </p:spPr>
      </p:pic>
      <p:pic>
        <p:nvPicPr>
          <p:cNvPr id="7" name="Imagen 6">
            <a:extLst>
              <a:ext uri="{FF2B5EF4-FFF2-40B4-BE49-F238E27FC236}">
                <a16:creationId xmlns:a16="http://schemas.microsoft.com/office/drawing/2014/main" id="{E571ACA7-0EF3-4F68-AEA7-7885FC62ADE8}"/>
              </a:ext>
            </a:extLst>
          </p:cNvPr>
          <p:cNvPicPr>
            <a:picLocks noChangeAspect="1"/>
          </p:cNvPicPr>
          <p:nvPr/>
        </p:nvPicPr>
        <p:blipFill>
          <a:blip r:embed="rId3"/>
          <a:stretch>
            <a:fillRect/>
          </a:stretch>
        </p:blipFill>
        <p:spPr>
          <a:xfrm>
            <a:off x="560685" y="1148259"/>
            <a:ext cx="2680873" cy="1783981"/>
          </a:xfrm>
          <a:prstGeom prst="rect">
            <a:avLst/>
          </a:prstGeom>
        </p:spPr>
      </p:pic>
      <p:grpSp>
        <p:nvGrpSpPr>
          <p:cNvPr id="15" name="Group 13">
            <a:extLst>
              <a:ext uri="{FF2B5EF4-FFF2-40B4-BE49-F238E27FC236}">
                <a16:creationId xmlns:a16="http://schemas.microsoft.com/office/drawing/2014/main" id="{873514D0-2BF6-4099-B24C-23F32FDFFCD9}"/>
              </a:ext>
            </a:extLst>
          </p:cNvPr>
          <p:cNvGrpSpPr/>
          <p:nvPr/>
        </p:nvGrpSpPr>
        <p:grpSpPr>
          <a:xfrm>
            <a:off x="848996" y="5254841"/>
            <a:ext cx="2694007" cy="689843"/>
            <a:chOff x="822180" y="5015271"/>
            <a:chExt cx="2508223" cy="689843"/>
          </a:xfrm>
        </p:grpSpPr>
        <p:sp>
          <p:nvSpPr>
            <p:cNvPr id="16" name="Rectangle 11">
              <a:extLst>
                <a:ext uri="{FF2B5EF4-FFF2-40B4-BE49-F238E27FC236}">
                  <a16:creationId xmlns:a16="http://schemas.microsoft.com/office/drawing/2014/main" id="{A9E70DDA-F570-41BF-94A7-A099CFC0D8DF}"/>
                </a:ext>
              </a:extLst>
            </p:cNvPr>
            <p:cNvSpPr>
              <a:spLocks noChangeArrowheads="1"/>
            </p:cNvSpPr>
            <p:nvPr/>
          </p:nvSpPr>
          <p:spPr bwMode="auto">
            <a:xfrm>
              <a:off x="822180" y="5082740"/>
              <a:ext cx="631043" cy="240308"/>
            </a:xfrm>
            <a:prstGeom prst="rect">
              <a:avLst/>
            </a:prstGeom>
            <a:solidFill>
              <a:srgbClr val="579CAD"/>
            </a:solidFill>
            <a:ln w="9525">
              <a:noFill/>
              <a:miter lim="800000"/>
              <a:headEnd/>
              <a:tailEnd/>
            </a:ln>
            <a:effectLst/>
          </p:spPr>
          <p:txBody>
            <a:bodyPr wrap="none" anchor="ctr"/>
            <a:lstStyle/>
            <a:p>
              <a:endParaRPr lang="es-ES"/>
            </a:p>
          </p:txBody>
        </p:sp>
        <p:sp>
          <p:nvSpPr>
            <p:cNvPr id="18" name="Text Box 18">
              <a:extLst>
                <a:ext uri="{FF2B5EF4-FFF2-40B4-BE49-F238E27FC236}">
                  <a16:creationId xmlns:a16="http://schemas.microsoft.com/office/drawing/2014/main" id="{8AA20191-7DC6-404F-A6BA-478863CBD5DC}"/>
                </a:ext>
              </a:extLst>
            </p:cNvPr>
            <p:cNvSpPr txBox="1">
              <a:spLocks noChangeArrowheads="1"/>
            </p:cNvSpPr>
            <p:nvPr/>
          </p:nvSpPr>
          <p:spPr bwMode="auto">
            <a:xfrm>
              <a:off x="1607965" y="5015271"/>
              <a:ext cx="1722438" cy="307777"/>
            </a:xfrm>
            <a:prstGeom prst="rect">
              <a:avLst/>
            </a:prstGeom>
            <a:noFill/>
            <a:ln w="9525">
              <a:noFill/>
              <a:miter lim="800000"/>
              <a:headEnd/>
              <a:tailEnd/>
            </a:ln>
            <a:effectLst/>
          </p:spPr>
          <p:txBody>
            <a:bodyPr>
              <a:spAutoFit/>
            </a:bodyPr>
            <a:lstStyle/>
            <a:p>
              <a:pPr>
                <a:spcBef>
                  <a:spcPct val="50000"/>
                </a:spcBef>
              </a:pPr>
              <a:r>
                <a:rPr lang="es-ES_tradnl" sz="1400" dirty="0">
                  <a:latin typeface="Verdana" pitchFamily="34" charset="0"/>
                </a:rPr>
                <a:t>Mediana (días)</a:t>
              </a:r>
              <a:endParaRPr lang="es-ES" sz="1400" dirty="0">
                <a:latin typeface="Verdana" pitchFamily="34" charset="0"/>
              </a:endParaRPr>
            </a:p>
          </p:txBody>
        </p:sp>
        <p:sp>
          <p:nvSpPr>
            <p:cNvPr id="19" name="Oval 17">
              <a:extLst>
                <a:ext uri="{FF2B5EF4-FFF2-40B4-BE49-F238E27FC236}">
                  <a16:creationId xmlns:a16="http://schemas.microsoft.com/office/drawing/2014/main" id="{EE40EFDF-4FD0-4354-9C63-EF6DD6E5739F}"/>
                </a:ext>
              </a:extLst>
            </p:cNvPr>
            <p:cNvSpPr>
              <a:spLocks noChangeArrowheads="1"/>
            </p:cNvSpPr>
            <p:nvPr/>
          </p:nvSpPr>
          <p:spPr bwMode="auto">
            <a:xfrm>
              <a:off x="1120602" y="5506875"/>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20" name="Text Box 19">
              <a:extLst>
                <a:ext uri="{FF2B5EF4-FFF2-40B4-BE49-F238E27FC236}">
                  <a16:creationId xmlns:a16="http://schemas.microsoft.com/office/drawing/2014/main" id="{E6E384C5-96B9-4544-9325-52FB7D827BD0}"/>
                </a:ext>
              </a:extLst>
            </p:cNvPr>
            <p:cNvSpPr txBox="1">
              <a:spLocks noChangeArrowheads="1"/>
            </p:cNvSpPr>
            <p:nvPr/>
          </p:nvSpPr>
          <p:spPr bwMode="auto">
            <a:xfrm>
              <a:off x="1607965" y="5397337"/>
              <a:ext cx="1722437"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
        <p:nvSpPr>
          <p:cNvPr id="2" name="Title 1"/>
          <p:cNvSpPr>
            <a:spLocks noGrp="1"/>
          </p:cNvSpPr>
          <p:nvPr>
            <p:ph type="title"/>
          </p:nvPr>
        </p:nvSpPr>
        <p:spPr/>
        <p:txBody>
          <a:bodyPr/>
          <a:lstStyle/>
          <a:p>
            <a:r>
              <a:rPr lang="es-ES_tradnl" dirty="0"/>
              <a:t>Primer paciente</a:t>
            </a:r>
            <a:endParaRPr lang="es-ES" dirty="0">
              <a:solidFill>
                <a:srgbClr val="FF0000"/>
              </a:solidFill>
            </a:endParaRPr>
          </a:p>
        </p:txBody>
      </p:sp>
      <p:sp>
        <p:nvSpPr>
          <p:cNvPr id="4" name="Footer Placeholder 3"/>
          <p:cNvSpPr>
            <a:spLocks noGrp="1"/>
          </p:cNvSpPr>
          <p:nvPr>
            <p:ph type="ftr" sz="quarter" idx="11"/>
          </p:nvPr>
        </p:nvSpPr>
        <p:spPr>
          <a:xfrm>
            <a:off x="179512" y="6309320"/>
            <a:ext cx="2820852" cy="365125"/>
          </a:xfrm>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181</a:t>
            </a:fld>
            <a:endParaRPr lang="es-ES"/>
          </a:p>
        </p:txBody>
      </p:sp>
      <p:sp>
        <p:nvSpPr>
          <p:cNvPr id="59" name="Rectangle 4"/>
          <p:cNvSpPr>
            <a:spLocks noChangeArrowheads="1"/>
          </p:cNvSpPr>
          <p:nvPr/>
        </p:nvSpPr>
        <p:spPr bwMode="auto">
          <a:xfrm>
            <a:off x="689260" y="3471391"/>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Todos los casos</a:t>
            </a:r>
            <a:endParaRPr lang="es-ES" sz="2400" b="1" dirty="0">
              <a:latin typeface="Tahoma" pitchFamily="34" charset="0"/>
            </a:endParaRPr>
          </a:p>
        </p:txBody>
      </p:sp>
      <p:sp>
        <p:nvSpPr>
          <p:cNvPr id="17" name="Line 4"/>
          <p:cNvSpPr>
            <a:spLocks noChangeShapeType="1"/>
          </p:cNvSpPr>
          <p:nvPr/>
        </p:nvSpPr>
        <p:spPr bwMode="auto">
          <a:xfrm>
            <a:off x="7200000" y="861391"/>
            <a:ext cx="0" cy="5220000"/>
          </a:xfrm>
          <a:prstGeom prst="line">
            <a:avLst/>
          </a:prstGeom>
          <a:noFill/>
          <a:ln w="19050">
            <a:solidFill>
              <a:srgbClr val="F09686"/>
            </a:solidFill>
            <a:round/>
            <a:headEnd/>
            <a:tailEnd/>
          </a:ln>
          <a:effectLst/>
        </p:spPr>
        <p:txBody>
          <a:bodyPr/>
          <a:lstStyle/>
          <a:p>
            <a:endParaRPr lang="es-ES"/>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n 5">
            <a:extLst>
              <a:ext uri="{FF2B5EF4-FFF2-40B4-BE49-F238E27FC236}">
                <a16:creationId xmlns:a16="http://schemas.microsoft.com/office/drawing/2014/main" id="{05BC067E-72B9-9390-F5A1-FE72DAE0897A}"/>
              </a:ext>
            </a:extLst>
          </p:cNvPr>
          <p:cNvPicPr>
            <a:picLocks noChangeAspect="1"/>
          </p:cNvPicPr>
          <p:nvPr/>
        </p:nvPicPr>
        <p:blipFill>
          <a:blip r:embed="rId2"/>
          <a:stretch>
            <a:fillRect/>
          </a:stretch>
        </p:blipFill>
        <p:spPr>
          <a:xfrm rot="5400000">
            <a:off x="3239997" y="406682"/>
            <a:ext cx="5492999" cy="6120004"/>
          </a:xfrm>
          <a:prstGeom prst="rect">
            <a:avLst/>
          </a:prstGeom>
        </p:spPr>
      </p:pic>
      <p:pic>
        <p:nvPicPr>
          <p:cNvPr id="14" name="Imagen 13">
            <a:extLst>
              <a:ext uri="{FF2B5EF4-FFF2-40B4-BE49-F238E27FC236}">
                <a16:creationId xmlns:a16="http://schemas.microsoft.com/office/drawing/2014/main" id="{FBDFE0A6-DF6B-4519-811F-CD1E7B44F86A}"/>
              </a:ext>
            </a:extLst>
          </p:cNvPr>
          <p:cNvPicPr>
            <a:picLocks noChangeAspect="1"/>
          </p:cNvPicPr>
          <p:nvPr/>
        </p:nvPicPr>
        <p:blipFill>
          <a:blip r:embed="rId3"/>
          <a:stretch>
            <a:fillRect/>
          </a:stretch>
        </p:blipFill>
        <p:spPr>
          <a:xfrm>
            <a:off x="560685" y="1148259"/>
            <a:ext cx="2680873" cy="1783981"/>
          </a:xfrm>
          <a:prstGeom prst="rect">
            <a:avLst/>
          </a:prstGeom>
        </p:spPr>
      </p:pic>
      <p:grpSp>
        <p:nvGrpSpPr>
          <p:cNvPr id="15" name="Group 13">
            <a:extLst>
              <a:ext uri="{FF2B5EF4-FFF2-40B4-BE49-F238E27FC236}">
                <a16:creationId xmlns:a16="http://schemas.microsoft.com/office/drawing/2014/main" id="{5A626772-4754-4471-A613-867F773E8919}"/>
              </a:ext>
            </a:extLst>
          </p:cNvPr>
          <p:cNvGrpSpPr/>
          <p:nvPr/>
        </p:nvGrpSpPr>
        <p:grpSpPr>
          <a:xfrm>
            <a:off x="848996" y="5254841"/>
            <a:ext cx="2694007" cy="689843"/>
            <a:chOff x="822180" y="5015271"/>
            <a:chExt cx="2508223" cy="689843"/>
          </a:xfrm>
        </p:grpSpPr>
        <p:sp>
          <p:nvSpPr>
            <p:cNvPr id="16" name="Rectangle 11">
              <a:extLst>
                <a:ext uri="{FF2B5EF4-FFF2-40B4-BE49-F238E27FC236}">
                  <a16:creationId xmlns:a16="http://schemas.microsoft.com/office/drawing/2014/main" id="{EE41DB17-B30F-44A7-B9C5-4F3C937E50B6}"/>
                </a:ext>
              </a:extLst>
            </p:cNvPr>
            <p:cNvSpPr>
              <a:spLocks noChangeArrowheads="1"/>
            </p:cNvSpPr>
            <p:nvPr/>
          </p:nvSpPr>
          <p:spPr bwMode="auto">
            <a:xfrm>
              <a:off x="822180" y="5082740"/>
              <a:ext cx="631043" cy="240308"/>
            </a:xfrm>
            <a:prstGeom prst="rect">
              <a:avLst/>
            </a:prstGeom>
            <a:solidFill>
              <a:srgbClr val="579CAD"/>
            </a:solidFill>
            <a:ln w="9525">
              <a:noFill/>
              <a:miter lim="800000"/>
              <a:headEnd/>
              <a:tailEnd/>
            </a:ln>
            <a:effectLst/>
          </p:spPr>
          <p:txBody>
            <a:bodyPr wrap="none" anchor="ctr"/>
            <a:lstStyle/>
            <a:p>
              <a:endParaRPr lang="es-ES"/>
            </a:p>
          </p:txBody>
        </p:sp>
        <p:sp>
          <p:nvSpPr>
            <p:cNvPr id="18" name="Text Box 18">
              <a:extLst>
                <a:ext uri="{FF2B5EF4-FFF2-40B4-BE49-F238E27FC236}">
                  <a16:creationId xmlns:a16="http://schemas.microsoft.com/office/drawing/2014/main" id="{7A244948-677A-4CC4-BC65-1E8D9AA8840D}"/>
                </a:ext>
              </a:extLst>
            </p:cNvPr>
            <p:cNvSpPr txBox="1">
              <a:spLocks noChangeArrowheads="1"/>
            </p:cNvSpPr>
            <p:nvPr/>
          </p:nvSpPr>
          <p:spPr bwMode="auto">
            <a:xfrm>
              <a:off x="1607965" y="5015271"/>
              <a:ext cx="1722438" cy="307777"/>
            </a:xfrm>
            <a:prstGeom prst="rect">
              <a:avLst/>
            </a:prstGeom>
            <a:noFill/>
            <a:ln w="9525">
              <a:noFill/>
              <a:miter lim="800000"/>
              <a:headEnd/>
              <a:tailEnd/>
            </a:ln>
            <a:effectLst/>
          </p:spPr>
          <p:txBody>
            <a:bodyPr>
              <a:spAutoFit/>
            </a:bodyPr>
            <a:lstStyle/>
            <a:p>
              <a:pPr>
                <a:spcBef>
                  <a:spcPct val="50000"/>
                </a:spcBef>
              </a:pPr>
              <a:r>
                <a:rPr lang="es-ES_tradnl" sz="1400" dirty="0">
                  <a:latin typeface="Verdana" pitchFamily="34" charset="0"/>
                </a:rPr>
                <a:t>Mediana (días)</a:t>
              </a:r>
              <a:endParaRPr lang="es-ES" sz="1400" dirty="0">
                <a:latin typeface="Verdana" pitchFamily="34" charset="0"/>
              </a:endParaRPr>
            </a:p>
          </p:txBody>
        </p:sp>
        <p:sp>
          <p:nvSpPr>
            <p:cNvPr id="19" name="Oval 17">
              <a:extLst>
                <a:ext uri="{FF2B5EF4-FFF2-40B4-BE49-F238E27FC236}">
                  <a16:creationId xmlns:a16="http://schemas.microsoft.com/office/drawing/2014/main" id="{BEDC2CA3-0165-4587-8336-813ED621A411}"/>
                </a:ext>
              </a:extLst>
            </p:cNvPr>
            <p:cNvSpPr>
              <a:spLocks noChangeArrowheads="1"/>
            </p:cNvSpPr>
            <p:nvPr/>
          </p:nvSpPr>
          <p:spPr bwMode="auto">
            <a:xfrm>
              <a:off x="1120602" y="5506875"/>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20" name="Text Box 19">
              <a:extLst>
                <a:ext uri="{FF2B5EF4-FFF2-40B4-BE49-F238E27FC236}">
                  <a16:creationId xmlns:a16="http://schemas.microsoft.com/office/drawing/2014/main" id="{11BACC20-224E-4F5B-8008-8D8B83DC428A}"/>
                </a:ext>
              </a:extLst>
            </p:cNvPr>
            <p:cNvSpPr txBox="1">
              <a:spLocks noChangeArrowheads="1"/>
            </p:cNvSpPr>
            <p:nvPr/>
          </p:nvSpPr>
          <p:spPr bwMode="auto">
            <a:xfrm>
              <a:off x="1607965" y="5397337"/>
              <a:ext cx="1722437"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
        <p:nvSpPr>
          <p:cNvPr id="2" name="Title 1"/>
          <p:cNvSpPr>
            <a:spLocks noGrp="1"/>
          </p:cNvSpPr>
          <p:nvPr>
            <p:ph type="title"/>
          </p:nvPr>
        </p:nvSpPr>
        <p:spPr/>
        <p:txBody>
          <a:bodyPr/>
          <a:lstStyle/>
          <a:p>
            <a:r>
              <a:rPr lang="es-ES_tradnl" dirty="0"/>
              <a:t>Primer paciente</a:t>
            </a:r>
            <a:endParaRPr lang="es-ES" dirty="0"/>
          </a:p>
        </p:txBody>
      </p:sp>
      <p:sp>
        <p:nvSpPr>
          <p:cNvPr id="4"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182</a:t>
            </a:fld>
            <a:endParaRPr lang="es-ES"/>
          </a:p>
        </p:txBody>
      </p:sp>
      <p:sp>
        <p:nvSpPr>
          <p:cNvPr id="12" name="Rectangle 4"/>
          <p:cNvSpPr>
            <a:spLocks noChangeArrowheads="1"/>
          </p:cNvSpPr>
          <p:nvPr/>
        </p:nvSpPr>
        <p:spPr bwMode="auto">
          <a:xfrm>
            <a:off x="689260" y="3471391"/>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Oncología</a:t>
            </a:r>
            <a:endParaRPr lang="es-ES" sz="2400" b="1" dirty="0">
              <a:latin typeface="Tahoma" pitchFamily="34" charset="0"/>
            </a:endParaRPr>
          </a:p>
        </p:txBody>
      </p:sp>
      <p:sp>
        <p:nvSpPr>
          <p:cNvPr id="17" name="Line 4"/>
          <p:cNvSpPr>
            <a:spLocks noChangeShapeType="1"/>
          </p:cNvSpPr>
          <p:nvPr/>
        </p:nvSpPr>
        <p:spPr bwMode="auto">
          <a:xfrm>
            <a:off x="6840000" y="828000"/>
            <a:ext cx="0" cy="5220000"/>
          </a:xfrm>
          <a:prstGeom prst="line">
            <a:avLst/>
          </a:prstGeom>
          <a:noFill/>
          <a:ln w="19050">
            <a:solidFill>
              <a:srgbClr val="F09686"/>
            </a:solidFill>
            <a:round/>
            <a:headEnd/>
            <a:tailEnd/>
          </a:ln>
          <a:effectLst/>
        </p:spPr>
        <p:txBody>
          <a:bodyPr/>
          <a:lstStyle/>
          <a:p>
            <a:endParaRPr lang="es-ES" dirty="0"/>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6C92D53D-CBF5-7626-19C2-A33517223F65}"/>
              </a:ext>
            </a:extLst>
          </p:cNvPr>
          <p:cNvPicPr>
            <a:picLocks noChangeAspect="1"/>
          </p:cNvPicPr>
          <p:nvPr/>
        </p:nvPicPr>
        <p:blipFill>
          <a:blip r:embed="rId2"/>
          <a:stretch>
            <a:fillRect/>
          </a:stretch>
        </p:blipFill>
        <p:spPr>
          <a:xfrm rot="5400000">
            <a:off x="3228607" y="444776"/>
            <a:ext cx="5494084" cy="6121213"/>
          </a:xfrm>
          <a:prstGeom prst="rect">
            <a:avLst/>
          </a:prstGeom>
        </p:spPr>
      </p:pic>
      <p:pic>
        <p:nvPicPr>
          <p:cNvPr id="14" name="Imagen 13">
            <a:extLst>
              <a:ext uri="{FF2B5EF4-FFF2-40B4-BE49-F238E27FC236}">
                <a16:creationId xmlns:a16="http://schemas.microsoft.com/office/drawing/2014/main" id="{CC204D0F-05A5-4E49-9E89-EDDE7F79265E}"/>
              </a:ext>
            </a:extLst>
          </p:cNvPr>
          <p:cNvPicPr>
            <a:picLocks noChangeAspect="1"/>
          </p:cNvPicPr>
          <p:nvPr/>
        </p:nvPicPr>
        <p:blipFill>
          <a:blip r:embed="rId3"/>
          <a:stretch>
            <a:fillRect/>
          </a:stretch>
        </p:blipFill>
        <p:spPr>
          <a:xfrm>
            <a:off x="560685" y="1148259"/>
            <a:ext cx="2680873" cy="1783981"/>
          </a:xfrm>
          <a:prstGeom prst="rect">
            <a:avLst/>
          </a:prstGeom>
        </p:spPr>
      </p:pic>
      <p:grpSp>
        <p:nvGrpSpPr>
          <p:cNvPr id="15" name="Group 13">
            <a:extLst>
              <a:ext uri="{FF2B5EF4-FFF2-40B4-BE49-F238E27FC236}">
                <a16:creationId xmlns:a16="http://schemas.microsoft.com/office/drawing/2014/main" id="{63E70945-E423-4C34-8AF1-08ADD32B1418}"/>
              </a:ext>
            </a:extLst>
          </p:cNvPr>
          <p:cNvGrpSpPr/>
          <p:nvPr/>
        </p:nvGrpSpPr>
        <p:grpSpPr>
          <a:xfrm>
            <a:off x="848996" y="5254841"/>
            <a:ext cx="2694007" cy="689843"/>
            <a:chOff x="822180" y="5015271"/>
            <a:chExt cx="2508223" cy="689843"/>
          </a:xfrm>
        </p:grpSpPr>
        <p:sp>
          <p:nvSpPr>
            <p:cNvPr id="16" name="Rectangle 11">
              <a:extLst>
                <a:ext uri="{FF2B5EF4-FFF2-40B4-BE49-F238E27FC236}">
                  <a16:creationId xmlns:a16="http://schemas.microsoft.com/office/drawing/2014/main" id="{2B873BA6-A3CE-404C-A548-529C60F3AB37}"/>
                </a:ext>
              </a:extLst>
            </p:cNvPr>
            <p:cNvSpPr>
              <a:spLocks noChangeArrowheads="1"/>
            </p:cNvSpPr>
            <p:nvPr/>
          </p:nvSpPr>
          <p:spPr bwMode="auto">
            <a:xfrm>
              <a:off x="822180" y="5082740"/>
              <a:ext cx="631043" cy="240308"/>
            </a:xfrm>
            <a:prstGeom prst="rect">
              <a:avLst/>
            </a:prstGeom>
            <a:solidFill>
              <a:srgbClr val="579CAD"/>
            </a:solidFill>
            <a:ln w="9525">
              <a:noFill/>
              <a:miter lim="800000"/>
              <a:headEnd/>
              <a:tailEnd/>
            </a:ln>
            <a:effectLst/>
          </p:spPr>
          <p:txBody>
            <a:bodyPr wrap="none" anchor="ctr"/>
            <a:lstStyle/>
            <a:p>
              <a:endParaRPr lang="es-ES"/>
            </a:p>
          </p:txBody>
        </p:sp>
        <p:sp>
          <p:nvSpPr>
            <p:cNvPr id="18" name="Text Box 18">
              <a:extLst>
                <a:ext uri="{FF2B5EF4-FFF2-40B4-BE49-F238E27FC236}">
                  <a16:creationId xmlns:a16="http://schemas.microsoft.com/office/drawing/2014/main" id="{6A3F8684-4E45-4720-A866-129081174AAB}"/>
                </a:ext>
              </a:extLst>
            </p:cNvPr>
            <p:cNvSpPr txBox="1">
              <a:spLocks noChangeArrowheads="1"/>
            </p:cNvSpPr>
            <p:nvPr/>
          </p:nvSpPr>
          <p:spPr bwMode="auto">
            <a:xfrm>
              <a:off x="1607965" y="5015271"/>
              <a:ext cx="1722438" cy="307777"/>
            </a:xfrm>
            <a:prstGeom prst="rect">
              <a:avLst/>
            </a:prstGeom>
            <a:noFill/>
            <a:ln w="9525">
              <a:noFill/>
              <a:miter lim="800000"/>
              <a:headEnd/>
              <a:tailEnd/>
            </a:ln>
            <a:effectLst/>
          </p:spPr>
          <p:txBody>
            <a:bodyPr>
              <a:spAutoFit/>
            </a:bodyPr>
            <a:lstStyle/>
            <a:p>
              <a:pPr>
                <a:spcBef>
                  <a:spcPct val="50000"/>
                </a:spcBef>
              </a:pPr>
              <a:r>
                <a:rPr lang="es-ES_tradnl" sz="1400" dirty="0">
                  <a:latin typeface="Verdana" pitchFamily="34" charset="0"/>
                </a:rPr>
                <a:t>Mediana (días)</a:t>
              </a:r>
              <a:endParaRPr lang="es-ES" sz="1400" dirty="0">
                <a:latin typeface="Verdana" pitchFamily="34" charset="0"/>
              </a:endParaRPr>
            </a:p>
          </p:txBody>
        </p:sp>
        <p:sp>
          <p:nvSpPr>
            <p:cNvPr id="19" name="Oval 17">
              <a:extLst>
                <a:ext uri="{FF2B5EF4-FFF2-40B4-BE49-F238E27FC236}">
                  <a16:creationId xmlns:a16="http://schemas.microsoft.com/office/drawing/2014/main" id="{4415F32D-DA3A-4176-AABF-6B326562C42C}"/>
                </a:ext>
              </a:extLst>
            </p:cNvPr>
            <p:cNvSpPr>
              <a:spLocks noChangeArrowheads="1"/>
            </p:cNvSpPr>
            <p:nvPr/>
          </p:nvSpPr>
          <p:spPr bwMode="auto">
            <a:xfrm>
              <a:off x="1120602" y="5506875"/>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20" name="Text Box 19">
              <a:extLst>
                <a:ext uri="{FF2B5EF4-FFF2-40B4-BE49-F238E27FC236}">
                  <a16:creationId xmlns:a16="http://schemas.microsoft.com/office/drawing/2014/main" id="{8A0DB052-DB25-410D-94C4-A35DD628BC27}"/>
                </a:ext>
              </a:extLst>
            </p:cNvPr>
            <p:cNvSpPr txBox="1">
              <a:spLocks noChangeArrowheads="1"/>
            </p:cNvSpPr>
            <p:nvPr/>
          </p:nvSpPr>
          <p:spPr bwMode="auto">
            <a:xfrm>
              <a:off x="1607965" y="5397337"/>
              <a:ext cx="1722437"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
        <p:nvSpPr>
          <p:cNvPr id="2" name="Title 1"/>
          <p:cNvSpPr>
            <a:spLocks noGrp="1"/>
          </p:cNvSpPr>
          <p:nvPr>
            <p:ph type="title"/>
          </p:nvPr>
        </p:nvSpPr>
        <p:spPr/>
        <p:txBody>
          <a:bodyPr/>
          <a:lstStyle/>
          <a:p>
            <a:r>
              <a:rPr lang="es-ES_tradnl" dirty="0"/>
              <a:t>Primer paciente</a:t>
            </a:r>
            <a:endParaRPr lang="es-ES" dirty="0"/>
          </a:p>
        </p:txBody>
      </p:sp>
      <p:sp>
        <p:nvSpPr>
          <p:cNvPr id="4" name="Footer Placeholder 3"/>
          <p:cNvSpPr>
            <a:spLocks noGrp="1"/>
          </p:cNvSpPr>
          <p:nvPr>
            <p:ph type="ftr" sz="quarter" idx="11"/>
          </p:nvPr>
        </p:nvSpPr>
        <p:spPr>
          <a:xfrm>
            <a:off x="179512" y="6309320"/>
            <a:ext cx="2820852" cy="365125"/>
          </a:xfrm>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183</a:t>
            </a:fld>
            <a:endParaRPr lang="es-ES"/>
          </a:p>
        </p:txBody>
      </p:sp>
      <p:sp>
        <p:nvSpPr>
          <p:cNvPr id="13" name="Rectangle 4"/>
          <p:cNvSpPr>
            <a:spLocks noChangeArrowheads="1"/>
          </p:cNvSpPr>
          <p:nvPr/>
        </p:nvSpPr>
        <p:spPr bwMode="auto">
          <a:xfrm>
            <a:off x="689260" y="3471391"/>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Cardiovascular</a:t>
            </a:r>
            <a:endParaRPr lang="es-ES" sz="2400" b="1" dirty="0">
              <a:latin typeface="Tahoma" pitchFamily="34" charset="0"/>
            </a:endParaRPr>
          </a:p>
        </p:txBody>
      </p:sp>
      <p:sp>
        <p:nvSpPr>
          <p:cNvPr id="17" name="Line 4"/>
          <p:cNvSpPr>
            <a:spLocks noChangeShapeType="1"/>
          </p:cNvSpPr>
          <p:nvPr/>
        </p:nvSpPr>
        <p:spPr bwMode="auto">
          <a:xfrm>
            <a:off x="5688000" y="864000"/>
            <a:ext cx="0" cy="5220000"/>
          </a:xfrm>
          <a:prstGeom prst="line">
            <a:avLst/>
          </a:prstGeom>
          <a:noFill/>
          <a:ln w="19050">
            <a:solidFill>
              <a:srgbClr val="F09686"/>
            </a:solidFill>
            <a:round/>
            <a:headEnd/>
            <a:tailEnd/>
          </a:ln>
          <a:effectLst/>
        </p:spPr>
        <p:txBody>
          <a:bodyPr/>
          <a:lstStyle/>
          <a:p>
            <a:endParaRPr lang="es-ES" dirty="0"/>
          </a:p>
        </p:txBody>
      </p:sp>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4A376EB-0593-281B-9271-240A72351337}"/>
              </a:ext>
            </a:extLst>
          </p:cNvPr>
          <p:cNvPicPr>
            <a:picLocks noChangeAspect="1"/>
          </p:cNvPicPr>
          <p:nvPr/>
        </p:nvPicPr>
        <p:blipFill>
          <a:blip r:embed="rId2"/>
          <a:stretch>
            <a:fillRect/>
          </a:stretch>
        </p:blipFill>
        <p:spPr>
          <a:xfrm rot="5400000">
            <a:off x="3186762" y="441225"/>
            <a:ext cx="5515295" cy="6144845"/>
          </a:xfrm>
          <a:prstGeom prst="rect">
            <a:avLst/>
          </a:prstGeom>
        </p:spPr>
      </p:pic>
      <p:grpSp>
        <p:nvGrpSpPr>
          <p:cNvPr id="15" name="Group 5">
            <a:extLst>
              <a:ext uri="{FF2B5EF4-FFF2-40B4-BE49-F238E27FC236}">
                <a16:creationId xmlns:a16="http://schemas.microsoft.com/office/drawing/2014/main" id="{221A8BDA-4A1B-4E76-8064-DC97BD0CEAA5}"/>
              </a:ext>
            </a:extLst>
          </p:cNvPr>
          <p:cNvGrpSpPr/>
          <p:nvPr/>
        </p:nvGrpSpPr>
        <p:grpSpPr>
          <a:xfrm>
            <a:off x="827584" y="5273741"/>
            <a:ext cx="2577141" cy="785654"/>
            <a:chOff x="295272" y="5164853"/>
            <a:chExt cx="2577141" cy="785654"/>
          </a:xfrm>
        </p:grpSpPr>
        <p:grpSp>
          <p:nvGrpSpPr>
            <p:cNvPr id="18" name="Group 16">
              <a:extLst>
                <a:ext uri="{FF2B5EF4-FFF2-40B4-BE49-F238E27FC236}">
                  <a16:creationId xmlns:a16="http://schemas.microsoft.com/office/drawing/2014/main" id="{69825324-5142-428A-AD8E-CD00828FB348}"/>
                </a:ext>
              </a:extLst>
            </p:cNvPr>
            <p:cNvGrpSpPr/>
            <p:nvPr/>
          </p:nvGrpSpPr>
          <p:grpSpPr>
            <a:xfrm>
              <a:off x="295272" y="5164853"/>
              <a:ext cx="2508224" cy="307777"/>
              <a:chOff x="9552" y="5023564"/>
              <a:chExt cx="2508224" cy="307777"/>
            </a:xfrm>
          </p:grpSpPr>
          <p:sp>
            <p:nvSpPr>
              <p:cNvPr id="22" name="Rectangle 9">
                <a:extLst>
                  <a:ext uri="{FF2B5EF4-FFF2-40B4-BE49-F238E27FC236}">
                    <a16:creationId xmlns:a16="http://schemas.microsoft.com/office/drawing/2014/main" id="{635DFBD0-8288-472C-A5BA-AD890405F9F7}"/>
                  </a:ext>
                </a:extLst>
              </p:cNvPr>
              <p:cNvSpPr>
                <a:spLocks noChangeArrowheads="1"/>
              </p:cNvSpPr>
              <p:nvPr/>
            </p:nvSpPr>
            <p:spPr bwMode="auto">
              <a:xfrm>
                <a:off x="9552" y="5091033"/>
                <a:ext cx="722313" cy="201612"/>
              </a:xfrm>
              <a:prstGeom prst="rect">
                <a:avLst/>
              </a:prstGeom>
              <a:solidFill>
                <a:srgbClr val="C4D2DE"/>
              </a:solidFill>
              <a:ln w="9525">
                <a:noFill/>
                <a:miter lim="800000"/>
                <a:headEnd/>
                <a:tailEnd/>
              </a:ln>
              <a:effectLst/>
            </p:spPr>
            <p:txBody>
              <a:bodyPr wrap="none" anchor="ctr"/>
              <a:lstStyle/>
              <a:p>
                <a:endParaRPr lang="es-ES"/>
              </a:p>
            </p:txBody>
          </p:sp>
          <p:sp>
            <p:nvSpPr>
              <p:cNvPr id="23" name="Text Box 18">
                <a:extLst>
                  <a:ext uri="{FF2B5EF4-FFF2-40B4-BE49-F238E27FC236}">
                    <a16:creationId xmlns:a16="http://schemas.microsoft.com/office/drawing/2014/main" id="{F498F0D3-F377-487C-803D-C9800EF95C3A}"/>
                  </a:ext>
                </a:extLst>
              </p:cNvPr>
              <p:cNvSpPr txBox="1">
                <a:spLocks noChangeArrowheads="1"/>
              </p:cNvSpPr>
              <p:nvPr/>
            </p:nvSpPr>
            <p:spPr bwMode="auto">
              <a:xfrm>
                <a:off x="795338" y="5023564"/>
                <a:ext cx="1722438" cy="307777"/>
              </a:xfrm>
              <a:prstGeom prst="rect">
                <a:avLst/>
              </a:prstGeom>
              <a:noFill/>
              <a:ln w="9525">
                <a:noFill/>
                <a:miter lim="800000"/>
                <a:headEnd/>
                <a:tailEnd/>
              </a:ln>
              <a:effectLst/>
            </p:spPr>
            <p:txBody>
              <a:bodyPr>
                <a:spAutoFit/>
              </a:bodyPr>
              <a:lstStyle/>
              <a:p>
                <a:pPr>
                  <a:spcBef>
                    <a:spcPct val="50000"/>
                  </a:spcBef>
                </a:pPr>
                <a:r>
                  <a:rPr lang="es-ES_tradnl" sz="1400" dirty="0">
                    <a:latin typeface="Verdana" pitchFamily="34" charset="0"/>
                  </a:rPr>
                  <a:t>Tasa (%)</a:t>
                </a:r>
                <a:endParaRPr lang="es-ES" sz="1400" dirty="0">
                  <a:latin typeface="Verdana" pitchFamily="34" charset="0"/>
                </a:endParaRPr>
              </a:p>
            </p:txBody>
          </p:sp>
        </p:grpSp>
        <p:sp>
          <p:nvSpPr>
            <p:cNvPr id="19" name="Oval 17">
              <a:extLst>
                <a:ext uri="{FF2B5EF4-FFF2-40B4-BE49-F238E27FC236}">
                  <a16:creationId xmlns:a16="http://schemas.microsoft.com/office/drawing/2014/main" id="{824CA3CA-DA8A-4714-8AC6-4BC81406FEFD}"/>
                </a:ext>
              </a:extLst>
            </p:cNvPr>
            <p:cNvSpPr>
              <a:spLocks noChangeArrowheads="1"/>
            </p:cNvSpPr>
            <p:nvPr/>
          </p:nvSpPr>
          <p:spPr bwMode="auto">
            <a:xfrm>
              <a:off x="595419" y="5773444"/>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21" name="Text Box 19">
              <a:extLst>
                <a:ext uri="{FF2B5EF4-FFF2-40B4-BE49-F238E27FC236}">
                  <a16:creationId xmlns:a16="http://schemas.microsoft.com/office/drawing/2014/main" id="{E5FAB438-51F4-496C-BB5E-AC0922F5CE84}"/>
                </a:ext>
              </a:extLst>
            </p:cNvPr>
            <p:cNvSpPr txBox="1">
              <a:spLocks noChangeArrowheads="1"/>
            </p:cNvSpPr>
            <p:nvPr/>
          </p:nvSpPr>
          <p:spPr bwMode="auto">
            <a:xfrm>
              <a:off x="1007622" y="5642730"/>
              <a:ext cx="1864791"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
        <p:nvSpPr>
          <p:cNvPr id="2" name="Title 1"/>
          <p:cNvSpPr>
            <a:spLocks noGrp="1"/>
          </p:cNvSpPr>
          <p:nvPr>
            <p:ph type="title"/>
          </p:nvPr>
        </p:nvSpPr>
        <p:spPr/>
        <p:txBody>
          <a:bodyPr/>
          <a:lstStyle/>
          <a:p>
            <a:r>
              <a:rPr lang="es-ES_tradnl" dirty="0"/>
              <a:t>Tasa de Reclutamiento por Centro</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184</a:t>
            </a:fld>
            <a:endParaRPr lang="es-ES"/>
          </a:p>
        </p:txBody>
      </p:sp>
      <p:sp>
        <p:nvSpPr>
          <p:cNvPr id="12" name="Rectangle 4"/>
          <p:cNvSpPr>
            <a:spLocks noChangeArrowheads="1"/>
          </p:cNvSpPr>
          <p:nvPr/>
        </p:nvSpPr>
        <p:spPr bwMode="auto">
          <a:xfrm>
            <a:off x="401228" y="1214422"/>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Todos los casos</a:t>
            </a:r>
            <a:endParaRPr lang="es-ES" sz="2400" b="1" dirty="0">
              <a:latin typeface="Tahoma" pitchFamily="34" charset="0"/>
            </a:endParaRPr>
          </a:p>
        </p:txBody>
      </p:sp>
      <p:sp>
        <p:nvSpPr>
          <p:cNvPr id="16" name="Footer Placeholder 3"/>
          <p:cNvSpPr>
            <a:spLocks noGrp="1"/>
          </p:cNvSpPr>
          <p:nvPr>
            <p:ph type="ftr" sz="quarter" idx="11"/>
          </p:nvPr>
        </p:nvSpPr>
        <p:spPr>
          <a:xfrm>
            <a:off x="179512" y="6309320"/>
            <a:ext cx="2820852" cy="365125"/>
          </a:xfrm>
        </p:spPr>
        <p:txBody>
          <a:bodyPr/>
          <a:lstStyle/>
          <a:p>
            <a:r>
              <a:rPr lang="es-ES" dirty="0"/>
              <a:t>Datos y Análisis 31ª Publicación </a:t>
            </a:r>
            <a:r>
              <a:rPr lang="es-ES" dirty="0" err="1"/>
              <a:t>BDMetrics</a:t>
            </a:r>
            <a:r>
              <a:rPr lang="es-ES" dirty="0"/>
              <a:t>  17 de mayo de 2022 </a:t>
            </a:r>
          </a:p>
        </p:txBody>
      </p:sp>
      <p:pic>
        <p:nvPicPr>
          <p:cNvPr id="20" name="Picture 3077"/>
          <p:cNvPicPr>
            <a:picLocks noChangeAspect="1" noChangeArrowheads="1"/>
          </p:cNvPicPr>
          <p:nvPr/>
        </p:nvPicPr>
        <p:blipFill>
          <a:blip r:embed="rId3" cstate="print"/>
          <a:srcRect/>
          <a:stretch>
            <a:fillRect/>
          </a:stretch>
        </p:blipFill>
        <p:spPr bwMode="auto">
          <a:xfrm>
            <a:off x="1043608" y="1844824"/>
            <a:ext cx="827151" cy="3140202"/>
          </a:xfrm>
          <a:prstGeom prst="rect">
            <a:avLst/>
          </a:prstGeom>
          <a:noFill/>
          <a:ln w="9525">
            <a:noFill/>
            <a:miter lim="800000"/>
            <a:headEnd/>
            <a:tailEnd/>
          </a:ln>
          <a:effectLst/>
        </p:spPr>
      </p:pic>
      <p:sp>
        <p:nvSpPr>
          <p:cNvPr id="17" name="Line 4"/>
          <p:cNvSpPr>
            <a:spLocks noChangeShapeType="1"/>
          </p:cNvSpPr>
          <p:nvPr/>
        </p:nvSpPr>
        <p:spPr bwMode="auto">
          <a:xfrm>
            <a:off x="7812360" y="839395"/>
            <a:ext cx="0" cy="5220000"/>
          </a:xfrm>
          <a:prstGeom prst="line">
            <a:avLst/>
          </a:prstGeom>
          <a:noFill/>
          <a:ln w="19050">
            <a:solidFill>
              <a:srgbClr val="F09686"/>
            </a:solidFill>
            <a:round/>
            <a:headEnd/>
            <a:tailEnd/>
          </a:ln>
          <a:effectLst/>
        </p:spPr>
        <p:txBody>
          <a:bodyPr/>
          <a:lstStyle/>
          <a:p>
            <a:endParaRPr lang="es-ES"/>
          </a:p>
        </p:txBody>
      </p:sp>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49181077-7060-0B3E-AE51-B108C7213A5A}"/>
              </a:ext>
            </a:extLst>
          </p:cNvPr>
          <p:cNvPicPr>
            <a:picLocks noChangeAspect="1"/>
          </p:cNvPicPr>
          <p:nvPr/>
        </p:nvPicPr>
        <p:blipFill>
          <a:blip r:embed="rId2"/>
          <a:stretch>
            <a:fillRect/>
          </a:stretch>
        </p:blipFill>
        <p:spPr>
          <a:xfrm rot="5400000">
            <a:off x="3597398" y="416699"/>
            <a:ext cx="5179718" cy="5770963"/>
          </a:xfrm>
          <a:prstGeom prst="rect">
            <a:avLst/>
          </a:prstGeom>
        </p:spPr>
      </p:pic>
      <p:grpSp>
        <p:nvGrpSpPr>
          <p:cNvPr id="17" name="Group 5">
            <a:extLst>
              <a:ext uri="{FF2B5EF4-FFF2-40B4-BE49-F238E27FC236}">
                <a16:creationId xmlns:a16="http://schemas.microsoft.com/office/drawing/2014/main" id="{FEF6738B-0EF3-4851-9517-6A5C13B6CE21}"/>
              </a:ext>
            </a:extLst>
          </p:cNvPr>
          <p:cNvGrpSpPr/>
          <p:nvPr/>
        </p:nvGrpSpPr>
        <p:grpSpPr>
          <a:xfrm>
            <a:off x="827584" y="5273741"/>
            <a:ext cx="2577141" cy="785654"/>
            <a:chOff x="295272" y="5164853"/>
            <a:chExt cx="2577141" cy="785654"/>
          </a:xfrm>
        </p:grpSpPr>
        <p:grpSp>
          <p:nvGrpSpPr>
            <p:cNvPr id="18" name="Group 16">
              <a:extLst>
                <a:ext uri="{FF2B5EF4-FFF2-40B4-BE49-F238E27FC236}">
                  <a16:creationId xmlns:a16="http://schemas.microsoft.com/office/drawing/2014/main" id="{AD3F5099-CD06-48A0-A870-30313BB5793C}"/>
                </a:ext>
              </a:extLst>
            </p:cNvPr>
            <p:cNvGrpSpPr/>
            <p:nvPr/>
          </p:nvGrpSpPr>
          <p:grpSpPr>
            <a:xfrm>
              <a:off x="295272" y="5164853"/>
              <a:ext cx="2508224" cy="307777"/>
              <a:chOff x="9552" y="5023564"/>
              <a:chExt cx="2508224" cy="307777"/>
            </a:xfrm>
          </p:grpSpPr>
          <p:sp>
            <p:nvSpPr>
              <p:cNvPr id="27" name="Rectangle 9">
                <a:extLst>
                  <a:ext uri="{FF2B5EF4-FFF2-40B4-BE49-F238E27FC236}">
                    <a16:creationId xmlns:a16="http://schemas.microsoft.com/office/drawing/2014/main" id="{AD397A83-F214-46C6-8E4A-782158052AED}"/>
                  </a:ext>
                </a:extLst>
              </p:cNvPr>
              <p:cNvSpPr>
                <a:spLocks noChangeArrowheads="1"/>
              </p:cNvSpPr>
              <p:nvPr/>
            </p:nvSpPr>
            <p:spPr bwMode="auto">
              <a:xfrm>
                <a:off x="9552" y="5091033"/>
                <a:ext cx="722313" cy="201612"/>
              </a:xfrm>
              <a:prstGeom prst="rect">
                <a:avLst/>
              </a:prstGeom>
              <a:solidFill>
                <a:srgbClr val="C4D2DE"/>
              </a:solidFill>
              <a:ln w="9525">
                <a:noFill/>
                <a:miter lim="800000"/>
                <a:headEnd/>
                <a:tailEnd/>
              </a:ln>
              <a:effectLst/>
            </p:spPr>
            <p:txBody>
              <a:bodyPr wrap="none" anchor="ctr"/>
              <a:lstStyle/>
              <a:p>
                <a:endParaRPr lang="es-ES"/>
              </a:p>
            </p:txBody>
          </p:sp>
          <p:sp>
            <p:nvSpPr>
              <p:cNvPr id="29" name="Text Box 18">
                <a:extLst>
                  <a:ext uri="{FF2B5EF4-FFF2-40B4-BE49-F238E27FC236}">
                    <a16:creationId xmlns:a16="http://schemas.microsoft.com/office/drawing/2014/main" id="{7733E70A-E9D2-4420-BE34-602487E27417}"/>
                  </a:ext>
                </a:extLst>
              </p:cNvPr>
              <p:cNvSpPr txBox="1">
                <a:spLocks noChangeArrowheads="1"/>
              </p:cNvSpPr>
              <p:nvPr/>
            </p:nvSpPr>
            <p:spPr bwMode="auto">
              <a:xfrm>
                <a:off x="795338" y="5023564"/>
                <a:ext cx="1722438" cy="307777"/>
              </a:xfrm>
              <a:prstGeom prst="rect">
                <a:avLst/>
              </a:prstGeom>
              <a:noFill/>
              <a:ln w="9525">
                <a:noFill/>
                <a:miter lim="800000"/>
                <a:headEnd/>
                <a:tailEnd/>
              </a:ln>
              <a:effectLst/>
            </p:spPr>
            <p:txBody>
              <a:bodyPr>
                <a:spAutoFit/>
              </a:bodyPr>
              <a:lstStyle/>
              <a:p>
                <a:pPr>
                  <a:spcBef>
                    <a:spcPct val="50000"/>
                  </a:spcBef>
                </a:pPr>
                <a:r>
                  <a:rPr lang="es-ES_tradnl" sz="1400" dirty="0">
                    <a:latin typeface="Verdana" pitchFamily="34" charset="0"/>
                  </a:rPr>
                  <a:t>Tasa (%)</a:t>
                </a:r>
                <a:endParaRPr lang="es-ES" sz="1400" dirty="0">
                  <a:latin typeface="Verdana" pitchFamily="34" charset="0"/>
                </a:endParaRPr>
              </a:p>
            </p:txBody>
          </p:sp>
        </p:grpSp>
        <p:sp>
          <p:nvSpPr>
            <p:cNvPr id="20" name="Oval 17">
              <a:extLst>
                <a:ext uri="{FF2B5EF4-FFF2-40B4-BE49-F238E27FC236}">
                  <a16:creationId xmlns:a16="http://schemas.microsoft.com/office/drawing/2014/main" id="{77128B3E-E9D5-4FD3-8A46-C8479C9F45AA}"/>
                </a:ext>
              </a:extLst>
            </p:cNvPr>
            <p:cNvSpPr>
              <a:spLocks noChangeArrowheads="1"/>
            </p:cNvSpPr>
            <p:nvPr/>
          </p:nvSpPr>
          <p:spPr bwMode="auto">
            <a:xfrm>
              <a:off x="595419" y="5773444"/>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21" name="Text Box 19">
              <a:extLst>
                <a:ext uri="{FF2B5EF4-FFF2-40B4-BE49-F238E27FC236}">
                  <a16:creationId xmlns:a16="http://schemas.microsoft.com/office/drawing/2014/main" id="{931F3387-7922-4546-946F-0C521A0A7C1F}"/>
                </a:ext>
              </a:extLst>
            </p:cNvPr>
            <p:cNvSpPr txBox="1">
              <a:spLocks noChangeArrowheads="1"/>
            </p:cNvSpPr>
            <p:nvPr/>
          </p:nvSpPr>
          <p:spPr bwMode="auto">
            <a:xfrm>
              <a:off x="1007622" y="5642730"/>
              <a:ext cx="1864791"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
        <p:nvSpPr>
          <p:cNvPr id="2" name="Title 1"/>
          <p:cNvSpPr>
            <a:spLocks noGrp="1"/>
          </p:cNvSpPr>
          <p:nvPr>
            <p:ph type="title"/>
          </p:nvPr>
        </p:nvSpPr>
        <p:spPr/>
        <p:txBody>
          <a:bodyPr/>
          <a:lstStyle/>
          <a:p>
            <a:r>
              <a:rPr lang="es-ES_tradnl" dirty="0"/>
              <a:t>Tasa de Reclutamiento por Centro</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185</a:t>
            </a:fld>
            <a:endParaRPr lang="es-ES"/>
          </a:p>
        </p:txBody>
      </p:sp>
      <p:sp>
        <p:nvSpPr>
          <p:cNvPr id="16"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26" name="Rectangle 4"/>
          <p:cNvSpPr>
            <a:spLocks noChangeArrowheads="1"/>
          </p:cNvSpPr>
          <p:nvPr/>
        </p:nvSpPr>
        <p:spPr bwMode="auto">
          <a:xfrm>
            <a:off x="401228" y="980728"/>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Oncología</a:t>
            </a:r>
            <a:endParaRPr lang="es-ES" sz="2400" b="1" dirty="0">
              <a:latin typeface="Tahoma" pitchFamily="34" charset="0"/>
            </a:endParaRPr>
          </a:p>
        </p:txBody>
      </p:sp>
      <p:pic>
        <p:nvPicPr>
          <p:cNvPr id="28" name="Picture 3077"/>
          <p:cNvPicPr>
            <a:picLocks noChangeAspect="1" noChangeArrowheads="1"/>
          </p:cNvPicPr>
          <p:nvPr/>
        </p:nvPicPr>
        <p:blipFill>
          <a:blip r:embed="rId3" cstate="print"/>
          <a:srcRect/>
          <a:stretch>
            <a:fillRect/>
          </a:stretch>
        </p:blipFill>
        <p:spPr bwMode="auto">
          <a:xfrm>
            <a:off x="1043608" y="1599539"/>
            <a:ext cx="827151" cy="3140202"/>
          </a:xfrm>
          <a:prstGeom prst="rect">
            <a:avLst/>
          </a:prstGeom>
          <a:noFill/>
          <a:ln w="9525">
            <a:noFill/>
            <a:miter lim="800000"/>
            <a:headEnd/>
            <a:tailEnd/>
          </a:ln>
          <a:effectLst/>
        </p:spPr>
      </p:pic>
      <p:sp>
        <p:nvSpPr>
          <p:cNvPr id="19" name="Line 4"/>
          <p:cNvSpPr>
            <a:spLocks noChangeShapeType="1"/>
          </p:cNvSpPr>
          <p:nvPr/>
        </p:nvSpPr>
        <p:spPr bwMode="auto">
          <a:xfrm>
            <a:off x="7452320" y="828248"/>
            <a:ext cx="0" cy="4896000"/>
          </a:xfrm>
          <a:prstGeom prst="line">
            <a:avLst/>
          </a:prstGeom>
          <a:noFill/>
          <a:ln w="19050">
            <a:solidFill>
              <a:srgbClr val="F09686"/>
            </a:solidFill>
            <a:round/>
            <a:headEnd/>
            <a:tailEnd/>
          </a:ln>
          <a:effectLst/>
        </p:spPr>
        <p:txBody>
          <a:bodyPr/>
          <a:lstStyle/>
          <a:p>
            <a:endParaRPr lang="es-ES"/>
          </a:p>
        </p:txBody>
      </p:sp>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474CA8B0-84E9-E667-E714-3141959AE6CB}"/>
              </a:ext>
            </a:extLst>
          </p:cNvPr>
          <p:cNvPicPr>
            <a:picLocks noChangeAspect="1"/>
          </p:cNvPicPr>
          <p:nvPr/>
        </p:nvPicPr>
        <p:blipFill>
          <a:blip r:embed="rId2"/>
          <a:stretch>
            <a:fillRect/>
          </a:stretch>
        </p:blipFill>
        <p:spPr>
          <a:xfrm rot="5400000">
            <a:off x="3280497" y="422334"/>
            <a:ext cx="5502141" cy="6130189"/>
          </a:xfrm>
          <a:prstGeom prst="rect">
            <a:avLst/>
          </a:prstGeom>
        </p:spPr>
      </p:pic>
      <p:grpSp>
        <p:nvGrpSpPr>
          <p:cNvPr id="15" name="Group 5">
            <a:extLst>
              <a:ext uri="{FF2B5EF4-FFF2-40B4-BE49-F238E27FC236}">
                <a16:creationId xmlns:a16="http://schemas.microsoft.com/office/drawing/2014/main" id="{22313F49-A3EE-4E2F-B712-85F5F0CCB952}"/>
              </a:ext>
            </a:extLst>
          </p:cNvPr>
          <p:cNvGrpSpPr/>
          <p:nvPr/>
        </p:nvGrpSpPr>
        <p:grpSpPr>
          <a:xfrm>
            <a:off x="827584" y="5273741"/>
            <a:ext cx="2577141" cy="785654"/>
            <a:chOff x="295272" y="5164853"/>
            <a:chExt cx="2577141" cy="785654"/>
          </a:xfrm>
        </p:grpSpPr>
        <p:grpSp>
          <p:nvGrpSpPr>
            <p:cNvPr id="24" name="Group 16">
              <a:extLst>
                <a:ext uri="{FF2B5EF4-FFF2-40B4-BE49-F238E27FC236}">
                  <a16:creationId xmlns:a16="http://schemas.microsoft.com/office/drawing/2014/main" id="{28FE50D4-5B03-46E4-B56B-1BC94752114D}"/>
                </a:ext>
              </a:extLst>
            </p:cNvPr>
            <p:cNvGrpSpPr/>
            <p:nvPr/>
          </p:nvGrpSpPr>
          <p:grpSpPr>
            <a:xfrm>
              <a:off x="295272" y="5164853"/>
              <a:ext cx="2508224" cy="307777"/>
              <a:chOff x="9552" y="5023564"/>
              <a:chExt cx="2508224" cy="307777"/>
            </a:xfrm>
          </p:grpSpPr>
          <p:sp>
            <p:nvSpPr>
              <p:cNvPr id="28" name="Rectangle 9">
                <a:extLst>
                  <a:ext uri="{FF2B5EF4-FFF2-40B4-BE49-F238E27FC236}">
                    <a16:creationId xmlns:a16="http://schemas.microsoft.com/office/drawing/2014/main" id="{5EF92363-D04E-4029-AD1F-591EB05363DB}"/>
                  </a:ext>
                </a:extLst>
              </p:cNvPr>
              <p:cNvSpPr>
                <a:spLocks noChangeArrowheads="1"/>
              </p:cNvSpPr>
              <p:nvPr/>
            </p:nvSpPr>
            <p:spPr bwMode="auto">
              <a:xfrm>
                <a:off x="9552" y="5091033"/>
                <a:ext cx="722313" cy="201612"/>
              </a:xfrm>
              <a:prstGeom prst="rect">
                <a:avLst/>
              </a:prstGeom>
              <a:solidFill>
                <a:srgbClr val="C4D2DE"/>
              </a:solidFill>
              <a:ln w="9525">
                <a:noFill/>
                <a:miter lim="800000"/>
                <a:headEnd/>
                <a:tailEnd/>
              </a:ln>
              <a:effectLst/>
            </p:spPr>
            <p:txBody>
              <a:bodyPr wrap="none" anchor="ctr"/>
              <a:lstStyle/>
              <a:p>
                <a:endParaRPr lang="es-ES"/>
              </a:p>
            </p:txBody>
          </p:sp>
          <p:sp>
            <p:nvSpPr>
              <p:cNvPr id="29" name="Text Box 18">
                <a:extLst>
                  <a:ext uri="{FF2B5EF4-FFF2-40B4-BE49-F238E27FC236}">
                    <a16:creationId xmlns:a16="http://schemas.microsoft.com/office/drawing/2014/main" id="{2C7F1F37-AA4B-4881-B4DD-120C5DC7BD96}"/>
                  </a:ext>
                </a:extLst>
              </p:cNvPr>
              <p:cNvSpPr txBox="1">
                <a:spLocks noChangeArrowheads="1"/>
              </p:cNvSpPr>
              <p:nvPr/>
            </p:nvSpPr>
            <p:spPr bwMode="auto">
              <a:xfrm>
                <a:off x="795338" y="5023564"/>
                <a:ext cx="1722438" cy="307777"/>
              </a:xfrm>
              <a:prstGeom prst="rect">
                <a:avLst/>
              </a:prstGeom>
              <a:noFill/>
              <a:ln w="9525">
                <a:noFill/>
                <a:miter lim="800000"/>
                <a:headEnd/>
                <a:tailEnd/>
              </a:ln>
              <a:effectLst/>
            </p:spPr>
            <p:txBody>
              <a:bodyPr>
                <a:spAutoFit/>
              </a:bodyPr>
              <a:lstStyle/>
              <a:p>
                <a:pPr>
                  <a:spcBef>
                    <a:spcPct val="50000"/>
                  </a:spcBef>
                </a:pPr>
                <a:r>
                  <a:rPr lang="es-ES_tradnl" sz="1400" dirty="0">
                    <a:latin typeface="Verdana" pitchFamily="34" charset="0"/>
                  </a:rPr>
                  <a:t>Tasa (%)</a:t>
                </a:r>
                <a:endParaRPr lang="es-ES" sz="1400" dirty="0">
                  <a:latin typeface="Verdana" pitchFamily="34" charset="0"/>
                </a:endParaRPr>
              </a:p>
            </p:txBody>
          </p:sp>
        </p:grpSp>
        <p:sp>
          <p:nvSpPr>
            <p:cNvPr id="25" name="Oval 17">
              <a:extLst>
                <a:ext uri="{FF2B5EF4-FFF2-40B4-BE49-F238E27FC236}">
                  <a16:creationId xmlns:a16="http://schemas.microsoft.com/office/drawing/2014/main" id="{D56B3114-445A-406A-AC57-9E9EE6A5E33C}"/>
                </a:ext>
              </a:extLst>
            </p:cNvPr>
            <p:cNvSpPr>
              <a:spLocks noChangeArrowheads="1"/>
            </p:cNvSpPr>
            <p:nvPr/>
          </p:nvSpPr>
          <p:spPr bwMode="auto">
            <a:xfrm>
              <a:off x="595419" y="5773444"/>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27" name="Text Box 19">
              <a:extLst>
                <a:ext uri="{FF2B5EF4-FFF2-40B4-BE49-F238E27FC236}">
                  <a16:creationId xmlns:a16="http://schemas.microsoft.com/office/drawing/2014/main" id="{AED2FAD5-B025-4CEB-A5B9-DC0C78E12C20}"/>
                </a:ext>
              </a:extLst>
            </p:cNvPr>
            <p:cNvSpPr txBox="1">
              <a:spLocks noChangeArrowheads="1"/>
            </p:cNvSpPr>
            <p:nvPr/>
          </p:nvSpPr>
          <p:spPr bwMode="auto">
            <a:xfrm>
              <a:off x="1007622" y="5642730"/>
              <a:ext cx="1864791"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
        <p:nvSpPr>
          <p:cNvPr id="2" name="Title 1"/>
          <p:cNvSpPr>
            <a:spLocks noGrp="1"/>
          </p:cNvSpPr>
          <p:nvPr>
            <p:ph type="title"/>
          </p:nvPr>
        </p:nvSpPr>
        <p:spPr/>
        <p:txBody>
          <a:bodyPr/>
          <a:lstStyle/>
          <a:p>
            <a:r>
              <a:rPr lang="es-ES_tradnl" dirty="0"/>
              <a:t>Tasa de Reclutamiento por Centro</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186</a:t>
            </a:fld>
            <a:endParaRPr lang="es-ES"/>
          </a:p>
        </p:txBody>
      </p:sp>
      <p:sp>
        <p:nvSpPr>
          <p:cNvPr id="13" name="Rectangle 4"/>
          <p:cNvSpPr>
            <a:spLocks noChangeArrowheads="1"/>
          </p:cNvSpPr>
          <p:nvPr/>
        </p:nvSpPr>
        <p:spPr bwMode="auto">
          <a:xfrm>
            <a:off x="329220" y="980728"/>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Cardiovascular</a:t>
            </a:r>
            <a:endParaRPr lang="es-ES" sz="2400" b="1" dirty="0">
              <a:latin typeface="Tahoma" pitchFamily="34" charset="0"/>
            </a:endParaRPr>
          </a:p>
        </p:txBody>
      </p:sp>
      <p:sp>
        <p:nvSpPr>
          <p:cNvPr id="16"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pic>
        <p:nvPicPr>
          <p:cNvPr id="23" name="Picture 3077"/>
          <p:cNvPicPr>
            <a:picLocks noChangeAspect="1" noChangeArrowheads="1"/>
          </p:cNvPicPr>
          <p:nvPr/>
        </p:nvPicPr>
        <p:blipFill>
          <a:blip r:embed="rId3" cstate="print"/>
          <a:srcRect/>
          <a:stretch>
            <a:fillRect/>
          </a:stretch>
        </p:blipFill>
        <p:spPr bwMode="auto">
          <a:xfrm>
            <a:off x="1043608" y="1599539"/>
            <a:ext cx="827151" cy="3140202"/>
          </a:xfrm>
          <a:prstGeom prst="rect">
            <a:avLst/>
          </a:prstGeom>
          <a:noFill/>
          <a:ln w="9525">
            <a:noFill/>
            <a:miter lim="800000"/>
            <a:headEnd/>
            <a:tailEnd/>
          </a:ln>
          <a:effectLst/>
        </p:spPr>
      </p:pic>
      <p:sp>
        <p:nvSpPr>
          <p:cNvPr id="26" name="Line 4"/>
          <p:cNvSpPr>
            <a:spLocks noChangeShapeType="1"/>
          </p:cNvSpPr>
          <p:nvPr/>
        </p:nvSpPr>
        <p:spPr bwMode="auto">
          <a:xfrm>
            <a:off x="7164288" y="839395"/>
            <a:ext cx="0" cy="5220000"/>
          </a:xfrm>
          <a:prstGeom prst="line">
            <a:avLst/>
          </a:prstGeom>
          <a:noFill/>
          <a:ln w="19050">
            <a:solidFill>
              <a:srgbClr val="F09686"/>
            </a:solidFill>
            <a:round/>
            <a:headEnd/>
            <a:tailEnd/>
          </a:ln>
          <a:effectLst/>
        </p:spPr>
        <p:txBody>
          <a:bodyPr/>
          <a:lstStyle/>
          <a:p>
            <a:endParaRPr lang="es-ES"/>
          </a:p>
        </p:txBody>
      </p:sp>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2900D17B-8A3A-0524-50D4-99251893E60A}"/>
              </a:ext>
            </a:extLst>
          </p:cNvPr>
          <p:cNvPicPr>
            <a:picLocks noChangeAspect="1"/>
          </p:cNvPicPr>
          <p:nvPr/>
        </p:nvPicPr>
        <p:blipFill>
          <a:blip r:embed="rId2"/>
          <a:stretch>
            <a:fillRect/>
          </a:stretch>
        </p:blipFill>
        <p:spPr>
          <a:xfrm rot="5400000">
            <a:off x="3225090" y="423222"/>
            <a:ext cx="5502526" cy="6130618"/>
          </a:xfrm>
          <a:prstGeom prst="rect">
            <a:avLst/>
          </a:prstGeom>
        </p:spPr>
      </p:pic>
      <p:sp>
        <p:nvSpPr>
          <p:cNvPr id="2" name="Title 1"/>
          <p:cNvSpPr>
            <a:spLocks noGrp="1"/>
          </p:cNvSpPr>
          <p:nvPr>
            <p:ph type="title"/>
          </p:nvPr>
        </p:nvSpPr>
        <p:spPr/>
        <p:txBody>
          <a:bodyPr/>
          <a:lstStyle/>
          <a:p>
            <a:r>
              <a:rPr lang="es-ES_tradnl" dirty="0"/>
              <a:t>Sin reclutamiento por Centros</a:t>
            </a:r>
            <a:endParaRPr lang="es-ES" dirty="0">
              <a:solidFill>
                <a:srgbClr val="FF0000"/>
              </a:solidFill>
            </a:endParaRPr>
          </a:p>
        </p:txBody>
      </p:sp>
      <p:sp>
        <p:nvSpPr>
          <p:cNvPr id="5" name="Slide Number Placeholder 4"/>
          <p:cNvSpPr>
            <a:spLocks noGrp="1"/>
          </p:cNvSpPr>
          <p:nvPr>
            <p:ph type="sldNum" sz="quarter" idx="12"/>
          </p:nvPr>
        </p:nvSpPr>
        <p:spPr/>
        <p:txBody>
          <a:bodyPr/>
          <a:lstStyle/>
          <a:p>
            <a:fld id="{419BED6A-9DA2-43AC-BC7D-13EADAE94253}" type="slidenum">
              <a:rPr lang="es-ES" smtClean="0"/>
              <a:pPr/>
              <a:t>187</a:t>
            </a:fld>
            <a:endParaRPr lang="es-ES"/>
          </a:p>
        </p:txBody>
      </p:sp>
      <p:sp>
        <p:nvSpPr>
          <p:cNvPr id="19" name="Rectangle 4"/>
          <p:cNvSpPr>
            <a:spLocks noChangeArrowheads="1"/>
          </p:cNvSpPr>
          <p:nvPr/>
        </p:nvSpPr>
        <p:spPr bwMode="auto">
          <a:xfrm>
            <a:off x="539552" y="2564904"/>
            <a:ext cx="2514588" cy="2246769"/>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000" dirty="0">
                <a:latin typeface="Tahoma" pitchFamily="34" charset="0"/>
              </a:rPr>
              <a:t>Porcentaje de participaciones que quedan sin reclutamiento sobre el total de participaciones de cada centro</a:t>
            </a:r>
            <a:endParaRPr lang="es-ES" sz="2000" b="1" dirty="0">
              <a:latin typeface="Tahoma" pitchFamily="34" charset="0"/>
            </a:endParaRPr>
          </a:p>
        </p:txBody>
      </p:sp>
      <p:sp>
        <p:nvSpPr>
          <p:cNvPr id="20"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23" name="Rectangle 4"/>
          <p:cNvSpPr>
            <a:spLocks noChangeArrowheads="1"/>
          </p:cNvSpPr>
          <p:nvPr/>
        </p:nvSpPr>
        <p:spPr bwMode="auto">
          <a:xfrm>
            <a:off x="401228" y="1214422"/>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Todos los casos</a:t>
            </a:r>
            <a:endParaRPr lang="es-ES" sz="2400" b="1" dirty="0">
              <a:latin typeface="Tahoma" pitchFamily="34" charset="0"/>
            </a:endParaRPr>
          </a:p>
        </p:txBody>
      </p:sp>
      <p:sp>
        <p:nvSpPr>
          <p:cNvPr id="22" name="Line 4"/>
          <p:cNvSpPr>
            <a:spLocks noChangeShapeType="1"/>
          </p:cNvSpPr>
          <p:nvPr/>
        </p:nvSpPr>
        <p:spPr bwMode="auto">
          <a:xfrm>
            <a:off x="7200000" y="864000"/>
            <a:ext cx="0" cy="5220000"/>
          </a:xfrm>
          <a:prstGeom prst="line">
            <a:avLst/>
          </a:prstGeom>
          <a:noFill/>
          <a:ln w="19050">
            <a:solidFill>
              <a:srgbClr val="F09686"/>
            </a:solidFill>
            <a:round/>
            <a:headEnd/>
            <a:tailEnd/>
          </a:ln>
          <a:effectLst/>
        </p:spPr>
        <p:txBody>
          <a:bodyPr/>
          <a:lstStyle/>
          <a:p>
            <a:endParaRPr lang="es-ES" dirty="0"/>
          </a:p>
        </p:txBody>
      </p:sp>
      <p:grpSp>
        <p:nvGrpSpPr>
          <p:cNvPr id="21" name="Group 5">
            <a:extLst>
              <a:ext uri="{FF2B5EF4-FFF2-40B4-BE49-F238E27FC236}">
                <a16:creationId xmlns:a16="http://schemas.microsoft.com/office/drawing/2014/main" id="{7E74FAFE-B0A2-4AFE-B4C4-FDB70F443E9C}"/>
              </a:ext>
            </a:extLst>
          </p:cNvPr>
          <p:cNvGrpSpPr/>
          <p:nvPr/>
        </p:nvGrpSpPr>
        <p:grpSpPr>
          <a:xfrm>
            <a:off x="619132" y="5250751"/>
            <a:ext cx="3109255" cy="785654"/>
            <a:chOff x="295272" y="5164853"/>
            <a:chExt cx="3109255" cy="785654"/>
          </a:xfrm>
        </p:grpSpPr>
        <p:grpSp>
          <p:nvGrpSpPr>
            <p:cNvPr id="24" name="Group 16">
              <a:extLst>
                <a:ext uri="{FF2B5EF4-FFF2-40B4-BE49-F238E27FC236}">
                  <a16:creationId xmlns:a16="http://schemas.microsoft.com/office/drawing/2014/main" id="{B55CF2BE-A05F-4006-936B-805FC66A19E0}"/>
                </a:ext>
              </a:extLst>
            </p:cNvPr>
            <p:cNvGrpSpPr/>
            <p:nvPr/>
          </p:nvGrpSpPr>
          <p:grpSpPr>
            <a:xfrm>
              <a:off x="295272" y="5164853"/>
              <a:ext cx="3109255" cy="307777"/>
              <a:chOff x="9552" y="5023564"/>
              <a:chExt cx="3109255" cy="307777"/>
            </a:xfrm>
          </p:grpSpPr>
          <p:sp>
            <p:nvSpPr>
              <p:cNvPr id="27" name="Rectangle 9">
                <a:extLst>
                  <a:ext uri="{FF2B5EF4-FFF2-40B4-BE49-F238E27FC236}">
                    <a16:creationId xmlns:a16="http://schemas.microsoft.com/office/drawing/2014/main" id="{F19B09C4-819B-425F-84E1-7FB3C4A3107B}"/>
                  </a:ext>
                </a:extLst>
              </p:cNvPr>
              <p:cNvSpPr>
                <a:spLocks noChangeArrowheads="1"/>
              </p:cNvSpPr>
              <p:nvPr/>
            </p:nvSpPr>
            <p:spPr bwMode="auto">
              <a:xfrm>
                <a:off x="9552" y="5091033"/>
                <a:ext cx="722313" cy="201612"/>
              </a:xfrm>
              <a:prstGeom prst="rect">
                <a:avLst/>
              </a:prstGeom>
              <a:solidFill>
                <a:srgbClr val="C4D2DE"/>
              </a:solidFill>
              <a:ln w="9525">
                <a:noFill/>
                <a:miter lim="800000"/>
                <a:headEnd/>
                <a:tailEnd/>
              </a:ln>
              <a:effectLst/>
            </p:spPr>
            <p:txBody>
              <a:bodyPr wrap="none" anchor="ctr"/>
              <a:lstStyle/>
              <a:p>
                <a:endParaRPr lang="es-ES"/>
              </a:p>
            </p:txBody>
          </p:sp>
          <p:sp>
            <p:nvSpPr>
              <p:cNvPr id="28" name="Text Box 18">
                <a:extLst>
                  <a:ext uri="{FF2B5EF4-FFF2-40B4-BE49-F238E27FC236}">
                    <a16:creationId xmlns:a16="http://schemas.microsoft.com/office/drawing/2014/main" id="{16A36CB1-DE13-454B-9190-942377AF636B}"/>
                  </a:ext>
                </a:extLst>
              </p:cNvPr>
              <p:cNvSpPr txBox="1">
                <a:spLocks noChangeArrowheads="1"/>
              </p:cNvSpPr>
              <p:nvPr/>
            </p:nvSpPr>
            <p:spPr bwMode="auto">
              <a:xfrm>
                <a:off x="795337" y="5023564"/>
                <a:ext cx="2323470" cy="307777"/>
              </a:xfrm>
              <a:prstGeom prst="rect">
                <a:avLst/>
              </a:prstGeom>
              <a:noFill/>
              <a:ln w="9525">
                <a:noFill/>
                <a:miter lim="800000"/>
                <a:headEnd/>
                <a:tailEnd/>
              </a:ln>
              <a:effectLst/>
            </p:spPr>
            <p:txBody>
              <a:bodyPr wrap="square">
                <a:spAutoFit/>
              </a:bodyPr>
              <a:lstStyle/>
              <a:p>
                <a:pPr>
                  <a:spcBef>
                    <a:spcPct val="50000"/>
                  </a:spcBef>
                </a:pPr>
                <a:r>
                  <a:rPr lang="es-ES_tradnl" sz="1400" dirty="0">
                    <a:latin typeface="Verdana" pitchFamily="34" charset="0"/>
                  </a:rPr>
                  <a:t>Sin reclutamiento (%)</a:t>
                </a:r>
                <a:endParaRPr lang="es-ES" sz="1400" dirty="0">
                  <a:latin typeface="Verdana" pitchFamily="34" charset="0"/>
                </a:endParaRPr>
              </a:p>
            </p:txBody>
          </p:sp>
        </p:grpSp>
        <p:sp>
          <p:nvSpPr>
            <p:cNvPr id="25" name="Oval 17">
              <a:extLst>
                <a:ext uri="{FF2B5EF4-FFF2-40B4-BE49-F238E27FC236}">
                  <a16:creationId xmlns:a16="http://schemas.microsoft.com/office/drawing/2014/main" id="{9A9F3A46-FC3E-4168-B9C9-8A457F5B1B96}"/>
                </a:ext>
              </a:extLst>
            </p:cNvPr>
            <p:cNvSpPr>
              <a:spLocks noChangeArrowheads="1"/>
            </p:cNvSpPr>
            <p:nvPr/>
          </p:nvSpPr>
          <p:spPr bwMode="auto">
            <a:xfrm>
              <a:off x="595419" y="5773444"/>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26" name="Text Box 19">
              <a:extLst>
                <a:ext uri="{FF2B5EF4-FFF2-40B4-BE49-F238E27FC236}">
                  <a16:creationId xmlns:a16="http://schemas.microsoft.com/office/drawing/2014/main" id="{FE0E39C5-DD55-4B70-9309-C3FAB7467244}"/>
                </a:ext>
              </a:extLst>
            </p:cNvPr>
            <p:cNvSpPr txBox="1">
              <a:spLocks noChangeArrowheads="1"/>
            </p:cNvSpPr>
            <p:nvPr/>
          </p:nvSpPr>
          <p:spPr bwMode="auto">
            <a:xfrm>
              <a:off x="1007622" y="5642730"/>
              <a:ext cx="1864791"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0DF2F910-2EF0-D698-EBC3-66B6E56AD95A}"/>
              </a:ext>
            </a:extLst>
          </p:cNvPr>
          <p:cNvPicPr>
            <a:picLocks noChangeAspect="1"/>
          </p:cNvPicPr>
          <p:nvPr/>
        </p:nvPicPr>
        <p:blipFill>
          <a:blip r:embed="rId2"/>
          <a:stretch>
            <a:fillRect/>
          </a:stretch>
        </p:blipFill>
        <p:spPr>
          <a:xfrm rot="5400000">
            <a:off x="3259154" y="414979"/>
            <a:ext cx="5516838" cy="6146564"/>
          </a:xfrm>
          <a:prstGeom prst="rect">
            <a:avLst/>
          </a:prstGeom>
        </p:spPr>
      </p:pic>
      <p:sp>
        <p:nvSpPr>
          <p:cNvPr id="2" name="Title 1"/>
          <p:cNvSpPr>
            <a:spLocks noGrp="1"/>
          </p:cNvSpPr>
          <p:nvPr>
            <p:ph type="title"/>
          </p:nvPr>
        </p:nvSpPr>
        <p:spPr/>
        <p:txBody>
          <a:bodyPr/>
          <a:lstStyle/>
          <a:p>
            <a:r>
              <a:rPr lang="es-ES_tradnl" dirty="0"/>
              <a:t>Sin reclutamiento por Centros</a:t>
            </a:r>
            <a:endParaRPr lang="es-ES" dirty="0"/>
          </a:p>
        </p:txBody>
      </p:sp>
      <p:sp>
        <p:nvSpPr>
          <p:cNvPr id="4"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188</a:t>
            </a:fld>
            <a:endParaRPr lang="es-ES"/>
          </a:p>
        </p:txBody>
      </p:sp>
      <p:sp>
        <p:nvSpPr>
          <p:cNvPr id="17" name="Rectangle 4"/>
          <p:cNvSpPr>
            <a:spLocks noChangeArrowheads="1"/>
          </p:cNvSpPr>
          <p:nvPr/>
        </p:nvSpPr>
        <p:spPr bwMode="auto">
          <a:xfrm>
            <a:off x="448726" y="2004655"/>
            <a:ext cx="2514588" cy="2246769"/>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000" dirty="0">
                <a:latin typeface="Tahoma" pitchFamily="34" charset="0"/>
              </a:rPr>
              <a:t>Porcentaje de participaciones que quedan sin reclutamiento sobre el total de participaciones de cada centro</a:t>
            </a:r>
            <a:endParaRPr lang="es-ES" sz="2000" b="1" dirty="0">
              <a:latin typeface="Tahoma" pitchFamily="34" charset="0"/>
            </a:endParaRPr>
          </a:p>
        </p:txBody>
      </p:sp>
      <p:sp>
        <p:nvSpPr>
          <p:cNvPr id="18" name="Rectangle 4"/>
          <p:cNvSpPr>
            <a:spLocks noChangeArrowheads="1"/>
          </p:cNvSpPr>
          <p:nvPr/>
        </p:nvSpPr>
        <p:spPr bwMode="auto">
          <a:xfrm>
            <a:off x="401228" y="1214422"/>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Oncología</a:t>
            </a:r>
            <a:endParaRPr lang="es-ES" sz="2400" b="1" dirty="0">
              <a:latin typeface="Tahoma" pitchFamily="34" charset="0"/>
            </a:endParaRPr>
          </a:p>
        </p:txBody>
      </p:sp>
      <p:sp>
        <p:nvSpPr>
          <p:cNvPr id="21" name="Line 4"/>
          <p:cNvSpPr>
            <a:spLocks noChangeShapeType="1"/>
          </p:cNvSpPr>
          <p:nvPr/>
        </p:nvSpPr>
        <p:spPr bwMode="auto">
          <a:xfrm>
            <a:off x="6300192" y="908720"/>
            <a:ext cx="0" cy="5220000"/>
          </a:xfrm>
          <a:prstGeom prst="line">
            <a:avLst/>
          </a:prstGeom>
          <a:noFill/>
          <a:ln w="19050">
            <a:solidFill>
              <a:srgbClr val="F09686"/>
            </a:solidFill>
            <a:round/>
            <a:headEnd/>
            <a:tailEnd/>
          </a:ln>
          <a:effectLst/>
        </p:spPr>
        <p:txBody>
          <a:bodyPr/>
          <a:lstStyle/>
          <a:p>
            <a:endParaRPr lang="es-ES" dirty="0"/>
          </a:p>
        </p:txBody>
      </p:sp>
      <p:grpSp>
        <p:nvGrpSpPr>
          <p:cNvPr id="26" name="Group 5">
            <a:extLst>
              <a:ext uri="{FF2B5EF4-FFF2-40B4-BE49-F238E27FC236}">
                <a16:creationId xmlns:a16="http://schemas.microsoft.com/office/drawing/2014/main" id="{5B1DC44D-84C5-4CDB-9B90-4E2E10A1E9A3}"/>
              </a:ext>
            </a:extLst>
          </p:cNvPr>
          <p:cNvGrpSpPr/>
          <p:nvPr/>
        </p:nvGrpSpPr>
        <p:grpSpPr>
          <a:xfrm>
            <a:off x="619132" y="5250751"/>
            <a:ext cx="3109255" cy="785654"/>
            <a:chOff x="295272" y="5164853"/>
            <a:chExt cx="3109255" cy="785654"/>
          </a:xfrm>
        </p:grpSpPr>
        <p:grpSp>
          <p:nvGrpSpPr>
            <p:cNvPr id="27" name="Group 16">
              <a:extLst>
                <a:ext uri="{FF2B5EF4-FFF2-40B4-BE49-F238E27FC236}">
                  <a16:creationId xmlns:a16="http://schemas.microsoft.com/office/drawing/2014/main" id="{7279D10A-3045-460B-89D5-D55CFF6F058F}"/>
                </a:ext>
              </a:extLst>
            </p:cNvPr>
            <p:cNvGrpSpPr/>
            <p:nvPr/>
          </p:nvGrpSpPr>
          <p:grpSpPr>
            <a:xfrm>
              <a:off x="295272" y="5164853"/>
              <a:ext cx="3109255" cy="307777"/>
              <a:chOff x="9552" y="5023564"/>
              <a:chExt cx="3109255" cy="307777"/>
            </a:xfrm>
          </p:grpSpPr>
          <p:sp>
            <p:nvSpPr>
              <p:cNvPr id="30" name="Rectangle 9">
                <a:extLst>
                  <a:ext uri="{FF2B5EF4-FFF2-40B4-BE49-F238E27FC236}">
                    <a16:creationId xmlns:a16="http://schemas.microsoft.com/office/drawing/2014/main" id="{1973463F-4818-427E-BD63-3A17A3AD720B}"/>
                  </a:ext>
                </a:extLst>
              </p:cNvPr>
              <p:cNvSpPr>
                <a:spLocks noChangeArrowheads="1"/>
              </p:cNvSpPr>
              <p:nvPr/>
            </p:nvSpPr>
            <p:spPr bwMode="auto">
              <a:xfrm>
                <a:off x="9552" y="5091033"/>
                <a:ext cx="722313" cy="201612"/>
              </a:xfrm>
              <a:prstGeom prst="rect">
                <a:avLst/>
              </a:prstGeom>
              <a:solidFill>
                <a:srgbClr val="C4D2DE"/>
              </a:solidFill>
              <a:ln w="9525">
                <a:noFill/>
                <a:miter lim="800000"/>
                <a:headEnd/>
                <a:tailEnd/>
              </a:ln>
              <a:effectLst/>
            </p:spPr>
            <p:txBody>
              <a:bodyPr wrap="none" anchor="ctr"/>
              <a:lstStyle/>
              <a:p>
                <a:endParaRPr lang="es-ES"/>
              </a:p>
            </p:txBody>
          </p:sp>
          <p:sp>
            <p:nvSpPr>
              <p:cNvPr id="31" name="Text Box 18">
                <a:extLst>
                  <a:ext uri="{FF2B5EF4-FFF2-40B4-BE49-F238E27FC236}">
                    <a16:creationId xmlns:a16="http://schemas.microsoft.com/office/drawing/2014/main" id="{36D7B7CB-CB83-4B4F-8A3F-393B8FBCA649}"/>
                  </a:ext>
                </a:extLst>
              </p:cNvPr>
              <p:cNvSpPr txBox="1">
                <a:spLocks noChangeArrowheads="1"/>
              </p:cNvSpPr>
              <p:nvPr/>
            </p:nvSpPr>
            <p:spPr bwMode="auto">
              <a:xfrm>
                <a:off x="795337" y="5023564"/>
                <a:ext cx="2323470" cy="307777"/>
              </a:xfrm>
              <a:prstGeom prst="rect">
                <a:avLst/>
              </a:prstGeom>
              <a:noFill/>
              <a:ln w="9525">
                <a:noFill/>
                <a:miter lim="800000"/>
                <a:headEnd/>
                <a:tailEnd/>
              </a:ln>
              <a:effectLst/>
            </p:spPr>
            <p:txBody>
              <a:bodyPr wrap="square">
                <a:spAutoFit/>
              </a:bodyPr>
              <a:lstStyle/>
              <a:p>
                <a:pPr>
                  <a:spcBef>
                    <a:spcPct val="50000"/>
                  </a:spcBef>
                </a:pPr>
                <a:r>
                  <a:rPr lang="es-ES_tradnl" sz="1400" dirty="0">
                    <a:latin typeface="Verdana" pitchFamily="34" charset="0"/>
                  </a:rPr>
                  <a:t>Sin reclutamiento (%)</a:t>
                </a:r>
                <a:endParaRPr lang="es-ES" sz="1400" dirty="0">
                  <a:latin typeface="Verdana" pitchFamily="34" charset="0"/>
                </a:endParaRPr>
              </a:p>
            </p:txBody>
          </p:sp>
        </p:grpSp>
        <p:sp>
          <p:nvSpPr>
            <p:cNvPr id="28" name="Oval 17">
              <a:extLst>
                <a:ext uri="{FF2B5EF4-FFF2-40B4-BE49-F238E27FC236}">
                  <a16:creationId xmlns:a16="http://schemas.microsoft.com/office/drawing/2014/main" id="{A7FDEF89-6C46-40AF-9CC0-B947E5ED4764}"/>
                </a:ext>
              </a:extLst>
            </p:cNvPr>
            <p:cNvSpPr>
              <a:spLocks noChangeArrowheads="1"/>
            </p:cNvSpPr>
            <p:nvPr/>
          </p:nvSpPr>
          <p:spPr bwMode="auto">
            <a:xfrm>
              <a:off x="595419" y="5773444"/>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29" name="Text Box 19">
              <a:extLst>
                <a:ext uri="{FF2B5EF4-FFF2-40B4-BE49-F238E27FC236}">
                  <a16:creationId xmlns:a16="http://schemas.microsoft.com/office/drawing/2014/main" id="{06404A18-6F79-4F71-8571-10B060E7868C}"/>
                </a:ext>
              </a:extLst>
            </p:cNvPr>
            <p:cNvSpPr txBox="1">
              <a:spLocks noChangeArrowheads="1"/>
            </p:cNvSpPr>
            <p:nvPr/>
          </p:nvSpPr>
          <p:spPr bwMode="auto">
            <a:xfrm>
              <a:off x="1007622" y="5642730"/>
              <a:ext cx="1864791"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8AE41F8A-3A8F-E411-0D6E-C03EC61D45DA}"/>
              </a:ext>
            </a:extLst>
          </p:cNvPr>
          <p:cNvPicPr>
            <a:picLocks noChangeAspect="1"/>
          </p:cNvPicPr>
          <p:nvPr/>
        </p:nvPicPr>
        <p:blipFill>
          <a:blip r:embed="rId2"/>
          <a:stretch>
            <a:fillRect/>
          </a:stretch>
        </p:blipFill>
        <p:spPr>
          <a:xfrm rot="5400000">
            <a:off x="3241475" y="399898"/>
            <a:ext cx="5521503" cy="6151762"/>
          </a:xfrm>
          <a:prstGeom prst="rect">
            <a:avLst/>
          </a:prstGeom>
        </p:spPr>
      </p:pic>
      <p:sp>
        <p:nvSpPr>
          <p:cNvPr id="2" name="Title 1"/>
          <p:cNvSpPr>
            <a:spLocks noGrp="1"/>
          </p:cNvSpPr>
          <p:nvPr>
            <p:ph type="title"/>
          </p:nvPr>
        </p:nvSpPr>
        <p:spPr/>
        <p:txBody>
          <a:bodyPr/>
          <a:lstStyle/>
          <a:p>
            <a:r>
              <a:rPr lang="es-ES_tradnl" dirty="0"/>
              <a:t>Sin reclutamiento por Centros</a:t>
            </a:r>
            <a:endParaRPr lang="es-ES" dirty="0"/>
          </a:p>
        </p:txBody>
      </p:sp>
      <p:sp>
        <p:nvSpPr>
          <p:cNvPr id="4" name="Footer Placeholder 3"/>
          <p:cNvSpPr>
            <a:spLocks noGrp="1"/>
          </p:cNvSpPr>
          <p:nvPr>
            <p:ph type="ftr" sz="quarter" idx="11"/>
          </p:nvPr>
        </p:nvSpPr>
        <p:spPr>
          <a:xfrm>
            <a:off x="179512" y="6309320"/>
            <a:ext cx="2820852" cy="365125"/>
          </a:xfrm>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189</a:t>
            </a:fld>
            <a:endParaRPr lang="es-ES"/>
          </a:p>
        </p:txBody>
      </p:sp>
      <p:sp>
        <p:nvSpPr>
          <p:cNvPr id="11" name="Rectangle 4"/>
          <p:cNvSpPr>
            <a:spLocks noChangeArrowheads="1"/>
          </p:cNvSpPr>
          <p:nvPr/>
        </p:nvSpPr>
        <p:spPr bwMode="auto">
          <a:xfrm>
            <a:off x="428596" y="1990417"/>
            <a:ext cx="2514588" cy="2246769"/>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000" dirty="0">
                <a:latin typeface="Tahoma" pitchFamily="34" charset="0"/>
              </a:rPr>
              <a:t>Porcentaje de participaciones que quedan sin reclutamiento sobre el total de participaciones de cada centro</a:t>
            </a:r>
            <a:endParaRPr lang="es-ES" sz="2000" b="1" dirty="0">
              <a:latin typeface="Tahoma" pitchFamily="34" charset="0"/>
            </a:endParaRPr>
          </a:p>
        </p:txBody>
      </p:sp>
      <p:sp>
        <p:nvSpPr>
          <p:cNvPr id="12" name="Rectangle 4"/>
          <p:cNvSpPr>
            <a:spLocks noChangeArrowheads="1"/>
          </p:cNvSpPr>
          <p:nvPr/>
        </p:nvSpPr>
        <p:spPr bwMode="auto">
          <a:xfrm>
            <a:off x="401228" y="1214422"/>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Cardiovascular</a:t>
            </a:r>
            <a:endParaRPr lang="es-ES" sz="2400" b="1" dirty="0">
              <a:latin typeface="Tahoma" pitchFamily="34" charset="0"/>
            </a:endParaRPr>
          </a:p>
        </p:txBody>
      </p:sp>
      <p:sp>
        <p:nvSpPr>
          <p:cNvPr id="19" name="Line 4"/>
          <p:cNvSpPr>
            <a:spLocks noChangeShapeType="1"/>
          </p:cNvSpPr>
          <p:nvPr/>
        </p:nvSpPr>
        <p:spPr bwMode="auto">
          <a:xfrm>
            <a:off x="6156176" y="908720"/>
            <a:ext cx="0" cy="5220000"/>
          </a:xfrm>
          <a:prstGeom prst="line">
            <a:avLst/>
          </a:prstGeom>
          <a:noFill/>
          <a:ln w="19050">
            <a:solidFill>
              <a:srgbClr val="F09686"/>
            </a:solidFill>
            <a:round/>
            <a:headEnd/>
            <a:tailEnd/>
          </a:ln>
          <a:effectLst/>
        </p:spPr>
        <p:txBody>
          <a:bodyPr/>
          <a:lstStyle/>
          <a:p>
            <a:endParaRPr lang="es-ES" dirty="0"/>
          </a:p>
        </p:txBody>
      </p:sp>
      <p:grpSp>
        <p:nvGrpSpPr>
          <p:cNvPr id="15" name="Group 5">
            <a:extLst>
              <a:ext uri="{FF2B5EF4-FFF2-40B4-BE49-F238E27FC236}">
                <a16:creationId xmlns:a16="http://schemas.microsoft.com/office/drawing/2014/main" id="{B32022EA-F385-4457-BB4A-F56C1763C95C}"/>
              </a:ext>
            </a:extLst>
          </p:cNvPr>
          <p:cNvGrpSpPr/>
          <p:nvPr/>
        </p:nvGrpSpPr>
        <p:grpSpPr>
          <a:xfrm>
            <a:off x="619132" y="5250751"/>
            <a:ext cx="3109255" cy="785654"/>
            <a:chOff x="295272" y="5164853"/>
            <a:chExt cx="3109255" cy="785654"/>
          </a:xfrm>
        </p:grpSpPr>
        <p:grpSp>
          <p:nvGrpSpPr>
            <p:cNvPr id="16" name="Group 16">
              <a:extLst>
                <a:ext uri="{FF2B5EF4-FFF2-40B4-BE49-F238E27FC236}">
                  <a16:creationId xmlns:a16="http://schemas.microsoft.com/office/drawing/2014/main" id="{4DD5C184-189F-4F76-BA38-9FE9A3C1400D}"/>
                </a:ext>
              </a:extLst>
            </p:cNvPr>
            <p:cNvGrpSpPr/>
            <p:nvPr/>
          </p:nvGrpSpPr>
          <p:grpSpPr>
            <a:xfrm>
              <a:off x="295272" y="5164853"/>
              <a:ext cx="3109255" cy="307777"/>
              <a:chOff x="9552" y="5023564"/>
              <a:chExt cx="3109255" cy="307777"/>
            </a:xfrm>
          </p:grpSpPr>
          <p:sp>
            <p:nvSpPr>
              <p:cNvPr id="20" name="Rectangle 9">
                <a:extLst>
                  <a:ext uri="{FF2B5EF4-FFF2-40B4-BE49-F238E27FC236}">
                    <a16:creationId xmlns:a16="http://schemas.microsoft.com/office/drawing/2014/main" id="{AF2DABAE-C76D-4469-B4A6-02A1EE007A1A}"/>
                  </a:ext>
                </a:extLst>
              </p:cNvPr>
              <p:cNvSpPr>
                <a:spLocks noChangeArrowheads="1"/>
              </p:cNvSpPr>
              <p:nvPr/>
            </p:nvSpPr>
            <p:spPr bwMode="auto">
              <a:xfrm>
                <a:off x="9552" y="5091033"/>
                <a:ext cx="722313" cy="201612"/>
              </a:xfrm>
              <a:prstGeom prst="rect">
                <a:avLst/>
              </a:prstGeom>
              <a:solidFill>
                <a:srgbClr val="C4D2DE"/>
              </a:solidFill>
              <a:ln w="9525">
                <a:noFill/>
                <a:miter lim="800000"/>
                <a:headEnd/>
                <a:tailEnd/>
              </a:ln>
              <a:effectLst/>
            </p:spPr>
            <p:txBody>
              <a:bodyPr wrap="none" anchor="ctr"/>
              <a:lstStyle/>
              <a:p>
                <a:endParaRPr lang="es-ES"/>
              </a:p>
            </p:txBody>
          </p:sp>
          <p:sp>
            <p:nvSpPr>
              <p:cNvPr id="21" name="Text Box 18">
                <a:extLst>
                  <a:ext uri="{FF2B5EF4-FFF2-40B4-BE49-F238E27FC236}">
                    <a16:creationId xmlns:a16="http://schemas.microsoft.com/office/drawing/2014/main" id="{EEFADD32-A791-499E-A966-1D5D587E10D4}"/>
                  </a:ext>
                </a:extLst>
              </p:cNvPr>
              <p:cNvSpPr txBox="1">
                <a:spLocks noChangeArrowheads="1"/>
              </p:cNvSpPr>
              <p:nvPr/>
            </p:nvSpPr>
            <p:spPr bwMode="auto">
              <a:xfrm>
                <a:off x="795337" y="5023564"/>
                <a:ext cx="2323470" cy="307777"/>
              </a:xfrm>
              <a:prstGeom prst="rect">
                <a:avLst/>
              </a:prstGeom>
              <a:noFill/>
              <a:ln w="9525">
                <a:noFill/>
                <a:miter lim="800000"/>
                <a:headEnd/>
                <a:tailEnd/>
              </a:ln>
              <a:effectLst/>
            </p:spPr>
            <p:txBody>
              <a:bodyPr wrap="square">
                <a:spAutoFit/>
              </a:bodyPr>
              <a:lstStyle/>
              <a:p>
                <a:pPr>
                  <a:spcBef>
                    <a:spcPct val="50000"/>
                  </a:spcBef>
                </a:pPr>
                <a:r>
                  <a:rPr lang="es-ES_tradnl" sz="1400" dirty="0">
                    <a:latin typeface="Verdana" pitchFamily="34" charset="0"/>
                  </a:rPr>
                  <a:t>Sin reclutamiento (%)</a:t>
                </a:r>
                <a:endParaRPr lang="es-ES" sz="1400" dirty="0">
                  <a:latin typeface="Verdana" pitchFamily="34" charset="0"/>
                </a:endParaRPr>
              </a:p>
            </p:txBody>
          </p:sp>
        </p:grpSp>
        <p:sp>
          <p:nvSpPr>
            <p:cNvPr id="17" name="Oval 17">
              <a:extLst>
                <a:ext uri="{FF2B5EF4-FFF2-40B4-BE49-F238E27FC236}">
                  <a16:creationId xmlns:a16="http://schemas.microsoft.com/office/drawing/2014/main" id="{15B559BE-852D-4E2D-8FFA-D2FD53F4D494}"/>
                </a:ext>
              </a:extLst>
            </p:cNvPr>
            <p:cNvSpPr>
              <a:spLocks noChangeArrowheads="1"/>
            </p:cNvSpPr>
            <p:nvPr/>
          </p:nvSpPr>
          <p:spPr bwMode="auto">
            <a:xfrm>
              <a:off x="595419" y="5773444"/>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18" name="Text Box 19">
              <a:extLst>
                <a:ext uri="{FF2B5EF4-FFF2-40B4-BE49-F238E27FC236}">
                  <a16:creationId xmlns:a16="http://schemas.microsoft.com/office/drawing/2014/main" id="{851E83D8-B3EF-43CD-B4CB-7F389C268401}"/>
                </a:ext>
              </a:extLst>
            </p:cNvPr>
            <p:cNvSpPr txBox="1">
              <a:spLocks noChangeArrowheads="1"/>
            </p:cNvSpPr>
            <p:nvPr/>
          </p:nvSpPr>
          <p:spPr bwMode="auto">
            <a:xfrm>
              <a:off x="1007622" y="5642730"/>
              <a:ext cx="1864791"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98CCFE1D-8AF3-72D7-FF99-376568956F1C}"/>
              </a:ext>
            </a:extLst>
          </p:cNvPr>
          <p:cNvPicPr>
            <a:picLocks noChangeAspect="1"/>
          </p:cNvPicPr>
          <p:nvPr/>
        </p:nvPicPr>
        <p:blipFill>
          <a:blip r:embed="rId2"/>
          <a:stretch>
            <a:fillRect/>
          </a:stretch>
        </p:blipFill>
        <p:spPr>
          <a:xfrm rot="5400000">
            <a:off x="3257103" y="412970"/>
            <a:ext cx="5437516" cy="6058188"/>
          </a:xfrm>
          <a:prstGeom prst="rect">
            <a:avLst/>
          </a:prstGeom>
        </p:spPr>
      </p:pic>
      <p:sp>
        <p:nvSpPr>
          <p:cNvPr id="2" name="Title 1"/>
          <p:cNvSpPr>
            <a:spLocks noGrp="1"/>
          </p:cNvSpPr>
          <p:nvPr>
            <p:ph type="title"/>
          </p:nvPr>
        </p:nvSpPr>
        <p:spPr/>
        <p:txBody>
          <a:bodyPr/>
          <a:lstStyle/>
          <a:p>
            <a:r>
              <a:rPr lang="es-ES_tradnl" dirty="0"/>
              <a:t>Velocidad de Reclutamiento: Centros</a:t>
            </a:r>
            <a:endParaRPr lang="es-ES" dirty="0"/>
          </a:p>
        </p:txBody>
      </p:sp>
      <p:sp>
        <p:nvSpPr>
          <p:cNvPr id="5" name="Slide Number Placeholder 4"/>
          <p:cNvSpPr>
            <a:spLocks noGrp="1"/>
          </p:cNvSpPr>
          <p:nvPr>
            <p:ph type="sldNum" sz="quarter" idx="12"/>
          </p:nvPr>
        </p:nvSpPr>
        <p:spPr/>
        <p:txBody>
          <a:bodyPr/>
          <a:lstStyle/>
          <a:p>
            <a:fld id="{419BED6A-9DA2-43AC-BC7D-13EADAE94253}" type="slidenum">
              <a:rPr lang="es-ES" smtClean="0"/>
              <a:pPr/>
              <a:t>190</a:t>
            </a:fld>
            <a:endParaRPr lang="es-ES"/>
          </a:p>
        </p:txBody>
      </p:sp>
      <p:sp>
        <p:nvSpPr>
          <p:cNvPr id="7" name="Rectangle 4"/>
          <p:cNvSpPr>
            <a:spLocks noChangeArrowheads="1"/>
          </p:cNvSpPr>
          <p:nvPr/>
        </p:nvSpPr>
        <p:spPr bwMode="auto">
          <a:xfrm>
            <a:off x="539552" y="2852936"/>
            <a:ext cx="2514588" cy="1323439"/>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000" dirty="0">
                <a:latin typeface="Tahoma" pitchFamily="34" charset="0"/>
              </a:rPr>
              <a:t>Mediana de la velocidad de reclutamiento para cada centro </a:t>
            </a:r>
            <a:endParaRPr lang="es-ES" sz="2000" b="1" dirty="0">
              <a:latin typeface="Tahoma" pitchFamily="34" charset="0"/>
            </a:endParaRPr>
          </a:p>
        </p:txBody>
      </p:sp>
      <p:sp>
        <p:nvSpPr>
          <p:cNvPr id="14" name="Footer Placeholder 3"/>
          <p:cNvSpPr>
            <a:spLocks noGrp="1"/>
          </p:cNvSpPr>
          <p:nvPr>
            <p:ph type="ftr" sz="quarter" idx="11"/>
          </p:nvPr>
        </p:nvSpPr>
        <p:spPr>
          <a:xfrm>
            <a:off x="179512" y="6309320"/>
            <a:ext cx="2820852" cy="365125"/>
          </a:xfrm>
        </p:spPr>
        <p:txBody>
          <a:bodyPr/>
          <a:lstStyle/>
          <a:p>
            <a:r>
              <a:rPr lang="es-ES" dirty="0"/>
              <a:t>Datos y Análisis 31ª Publicación </a:t>
            </a:r>
            <a:r>
              <a:rPr lang="es-ES" dirty="0" err="1"/>
              <a:t>BDMetrics</a:t>
            </a:r>
            <a:r>
              <a:rPr lang="es-ES" dirty="0"/>
              <a:t>  17 de mayo de 2022 </a:t>
            </a:r>
          </a:p>
        </p:txBody>
      </p:sp>
      <p:sp>
        <p:nvSpPr>
          <p:cNvPr id="15" name="Rectangle 4"/>
          <p:cNvSpPr>
            <a:spLocks noChangeArrowheads="1"/>
          </p:cNvSpPr>
          <p:nvPr/>
        </p:nvSpPr>
        <p:spPr bwMode="auto">
          <a:xfrm>
            <a:off x="401228" y="1214422"/>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Todos los casos</a:t>
            </a:r>
            <a:endParaRPr lang="es-ES" sz="2400" b="1" dirty="0">
              <a:latin typeface="Tahoma" pitchFamily="34" charset="0"/>
            </a:endParaRPr>
          </a:p>
        </p:txBody>
      </p:sp>
      <p:grpSp>
        <p:nvGrpSpPr>
          <p:cNvPr id="23" name="Group 5">
            <a:extLst>
              <a:ext uri="{FF2B5EF4-FFF2-40B4-BE49-F238E27FC236}">
                <a16:creationId xmlns:a16="http://schemas.microsoft.com/office/drawing/2014/main" id="{1D83AD2E-468B-4ACC-8703-109338C52682}"/>
              </a:ext>
            </a:extLst>
          </p:cNvPr>
          <p:cNvGrpSpPr/>
          <p:nvPr/>
        </p:nvGrpSpPr>
        <p:grpSpPr>
          <a:xfrm>
            <a:off x="523890" y="4910543"/>
            <a:ext cx="3109255" cy="957380"/>
            <a:chOff x="295272" y="5164853"/>
            <a:chExt cx="3109255" cy="957380"/>
          </a:xfrm>
        </p:grpSpPr>
        <p:grpSp>
          <p:nvGrpSpPr>
            <p:cNvPr id="24" name="Group 16">
              <a:extLst>
                <a:ext uri="{FF2B5EF4-FFF2-40B4-BE49-F238E27FC236}">
                  <a16:creationId xmlns:a16="http://schemas.microsoft.com/office/drawing/2014/main" id="{3E08CD05-1DDE-4B23-B8A3-4F8F53ABFCCE}"/>
                </a:ext>
              </a:extLst>
            </p:cNvPr>
            <p:cNvGrpSpPr/>
            <p:nvPr/>
          </p:nvGrpSpPr>
          <p:grpSpPr>
            <a:xfrm>
              <a:off x="295272" y="5164853"/>
              <a:ext cx="3109255" cy="630942"/>
              <a:chOff x="9552" y="5023564"/>
              <a:chExt cx="3109255" cy="630942"/>
            </a:xfrm>
          </p:grpSpPr>
          <p:sp>
            <p:nvSpPr>
              <p:cNvPr id="27" name="Rectangle 9">
                <a:extLst>
                  <a:ext uri="{FF2B5EF4-FFF2-40B4-BE49-F238E27FC236}">
                    <a16:creationId xmlns:a16="http://schemas.microsoft.com/office/drawing/2014/main" id="{B49303EC-D9D0-4F8C-90E7-B9FD2B130725}"/>
                  </a:ext>
                </a:extLst>
              </p:cNvPr>
              <p:cNvSpPr>
                <a:spLocks noChangeArrowheads="1"/>
              </p:cNvSpPr>
              <p:nvPr/>
            </p:nvSpPr>
            <p:spPr bwMode="auto">
              <a:xfrm>
                <a:off x="9552" y="5091033"/>
                <a:ext cx="722313" cy="201612"/>
              </a:xfrm>
              <a:prstGeom prst="rect">
                <a:avLst/>
              </a:prstGeom>
              <a:solidFill>
                <a:srgbClr val="C4D2DE"/>
              </a:solidFill>
              <a:ln w="9525">
                <a:noFill/>
                <a:miter lim="800000"/>
                <a:headEnd/>
                <a:tailEnd/>
              </a:ln>
              <a:effectLst/>
            </p:spPr>
            <p:txBody>
              <a:bodyPr wrap="none" anchor="ctr"/>
              <a:lstStyle/>
              <a:p>
                <a:endParaRPr lang="es-ES"/>
              </a:p>
            </p:txBody>
          </p:sp>
          <p:sp>
            <p:nvSpPr>
              <p:cNvPr id="28" name="Text Box 18">
                <a:extLst>
                  <a:ext uri="{FF2B5EF4-FFF2-40B4-BE49-F238E27FC236}">
                    <a16:creationId xmlns:a16="http://schemas.microsoft.com/office/drawing/2014/main" id="{653FAFE7-B043-4776-8E45-1F14F0C6DF92}"/>
                  </a:ext>
                </a:extLst>
              </p:cNvPr>
              <p:cNvSpPr txBox="1">
                <a:spLocks noChangeArrowheads="1"/>
              </p:cNvSpPr>
              <p:nvPr/>
            </p:nvSpPr>
            <p:spPr bwMode="auto">
              <a:xfrm>
                <a:off x="795337" y="5023564"/>
                <a:ext cx="2323470" cy="630942"/>
              </a:xfrm>
              <a:prstGeom prst="rect">
                <a:avLst/>
              </a:prstGeom>
              <a:noFill/>
              <a:ln w="9525">
                <a:noFill/>
                <a:miter lim="800000"/>
                <a:headEnd/>
                <a:tailEnd/>
              </a:ln>
              <a:effectLst/>
            </p:spPr>
            <p:txBody>
              <a:bodyPr wrap="square">
                <a:spAutoFit/>
              </a:bodyPr>
              <a:lstStyle/>
              <a:p>
                <a:pPr>
                  <a:spcBef>
                    <a:spcPct val="50000"/>
                  </a:spcBef>
                </a:pPr>
                <a:r>
                  <a:rPr lang="es-ES_tradnl" sz="1400" dirty="0">
                    <a:latin typeface="Verdana" pitchFamily="34" charset="0"/>
                  </a:rPr>
                  <a:t>Velocidad</a:t>
                </a:r>
              </a:p>
              <a:p>
                <a:pPr>
                  <a:spcBef>
                    <a:spcPct val="50000"/>
                  </a:spcBef>
                </a:pPr>
                <a:r>
                  <a:rPr lang="es-ES_tradnl" sz="1400" dirty="0">
                    <a:latin typeface="Verdana" pitchFamily="34" charset="0"/>
                  </a:rPr>
                  <a:t>(pacientes por mes)</a:t>
                </a:r>
                <a:endParaRPr lang="es-ES" sz="1400" dirty="0">
                  <a:latin typeface="Verdana" pitchFamily="34" charset="0"/>
                </a:endParaRPr>
              </a:p>
            </p:txBody>
          </p:sp>
        </p:grpSp>
        <p:sp>
          <p:nvSpPr>
            <p:cNvPr id="25" name="Oval 17">
              <a:extLst>
                <a:ext uri="{FF2B5EF4-FFF2-40B4-BE49-F238E27FC236}">
                  <a16:creationId xmlns:a16="http://schemas.microsoft.com/office/drawing/2014/main" id="{A0CD5F23-E10A-4BFB-A729-3EC42983A3A9}"/>
                </a:ext>
              </a:extLst>
            </p:cNvPr>
            <p:cNvSpPr>
              <a:spLocks noChangeArrowheads="1"/>
            </p:cNvSpPr>
            <p:nvPr/>
          </p:nvSpPr>
          <p:spPr bwMode="auto">
            <a:xfrm>
              <a:off x="545753" y="5945170"/>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26" name="Text Box 19">
              <a:extLst>
                <a:ext uri="{FF2B5EF4-FFF2-40B4-BE49-F238E27FC236}">
                  <a16:creationId xmlns:a16="http://schemas.microsoft.com/office/drawing/2014/main" id="{26F48847-E89D-4385-ADCC-27E6B93D1C91}"/>
                </a:ext>
              </a:extLst>
            </p:cNvPr>
            <p:cNvSpPr txBox="1">
              <a:spLocks noChangeArrowheads="1"/>
            </p:cNvSpPr>
            <p:nvPr/>
          </p:nvSpPr>
          <p:spPr bwMode="auto">
            <a:xfrm>
              <a:off x="957956" y="5814456"/>
              <a:ext cx="1864791"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cxnSp>
        <p:nvCxnSpPr>
          <p:cNvPr id="19" name="Straight Connector 18"/>
          <p:cNvCxnSpPr>
            <a:cxnSpLocks/>
          </p:cNvCxnSpPr>
          <p:nvPr/>
        </p:nvCxnSpPr>
        <p:spPr>
          <a:xfrm>
            <a:off x="7524328" y="836712"/>
            <a:ext cx="0" cy="5112568"/>
          </a:xfrm>
          <a:prstGeom prst="line">
            <a:avLst/>
          </a:prstGeom>
          <a:ln w="19050">
            <a:solidFill>
              <a:srgbClr val="F09686"/>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ACC16532-9084-9D9A-21D5-524CDB6522C5}"/>
              </a:ext>
            </a:extLst>
          </p:cNvPr>
          <p:cNvPicPr>
            <a:picLocks noChangeAspect="1"/>
          </p:cNvPicPr>
          <p:nvPr/>
        </p:nvPicPr>
        <p:blipFill>
          <a:blip r:embed="rId2"/>
          <a:stretch>
            <a:fillRect/>
          </a:stretch>
        </p:blipFill>
        <p:spPr>
          <a:xfrm rot="5400000">
            <a:off x="3231345" y="436121"/>
            <a:ext cx="5528538" cy="6159600"/>
          </a:xfrm>
          <a:prstGeom prst="rect">
            <a:avLst/>
          </a:prstGeom>
        </p:spPr>
      </p:pic>
      <p:sp>
        <p:nvSpPr>
          <p:cNvPr id="2" name="Title 1"/>
          <p:cNvSpPr>
            <a:spLocks noGrp="1"/>
          </p:cNvSpPr>
          <p:nvPr>
            <p:ph type="title"/>
          </p:nvPr>
        </p:nvSpPr>
        <p:spPr/>
        <p:txBody>
          <a:bodyPr/>
          <a:lstStyle/>
          <a:p>
            <a:r>
              <a:rPr lang="es-ES_tradnl" dirty="0"/>
              <a:t>Velocidad de Reclutamiento: Centros</a:t>
            </a:r>
            <a:endParaRPr lang="es-ES" dirty="0"/>
          </a:p>
        </p:txBody>
      </p:sp>
      <p:sp>
        <p:nvSpPr>
          <p:cNvPr id="4"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191</a:t>
            </a:fld>
            <a:endParaRPr lang="es-ES"/>
          </a:p>
        </p:txBody>
      </p:sp>
      <p:sp>
        <p:nvSpPr>
          <p:cNvPr id="6" name="Rectangle 4"/>
          <p:cNvSpPr>
            <a:spLocks noChangeArrowheads="1"/>
          </p:cNvSpPr>
          <p:nvPr/>
        </p:nvSpPr>
        <p:spPr bwMode="auto">
          <a:xfrm>
            <a:off x="434386" y="2125322"/>
            <a:ext cx="2514588" cy="1323439"/>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000" dirty="0">
                <a:latin typeface="Tahoma" pitchFamily="34" charset="0"/>
              </a:rPr>
              <a:t>Mediana de la velocidad de reclutamiento para cada centro</a:t>
            </a:r>
            <a:endParaRPr lang="es-ES" sz="2000" b="1" dirty="0">
              <a:latin typeface="Tahoma" pitchFamily="34" charset="0"/>
            </a:endParaRPr>
          </a:p>
        </p:txBody>
      </p:sp>
      <p:sp>
        <p:nvSpPr>
          <p:cNvPr id="12" name="Rectangle 4"/>
          <p:cNvSpPr>
            <a:spLocks noChangeArrowheads="1"/>
          </p:cNvSpPr>
          <p:nvPr/>
        </p:nvSpPr>
        <p:spPr bwMode="auto">
          <a:xfrm>
            <a:off x="401228" y="1214422"/>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Oncología</a:t>
            </a:r>
            <a:endParaRPr lang="es-ES" sz="2400" b="1" dirty="0">
              <a:latin typeface="Tahoma" pitchFamily="34" charset="0"/>
            </a:endParaRPr>
          </a:p>
        </p:txBody>
      </p:sp>
      <p:cxnSp>
        <p:nvCxnSpPr>
          <p:cNvPr id="18" name="Straight Connector 17"/>
          <p:cNvCxnSpPr>
            <a:cxnSpLocks/>
          </p:cNvCxnSpPr>
          <p:nvPr/>
        </p:nvCxnSpPr>
        <p:spPr>
          <a:xfrm>
            <a:off x="7236296" y="838761"/>
            <a:ext cx="0" cy="5254535"/>
          </a:xfrm>
          <a:prstGeom prst="line">
            <a:avLst/>
          </a:prstGeom>
          <a:ln w="19050">
            <a:solidFill>
              <a:srgbClr val="F09686"/>
            </a:solidFill>
          </a:ln>
        </p:spPr>
        <p:style>
          <a:lnRef idx="1">
            <a:schemeClr val="accent1"/>
          </a:lnRef>
          <a:fillRef idx="0">
            <a:schemeClr val="accent1"/>
          </a:fillRef>
          <a:effectRef idx="0">
            <a:schemeClr val="accent1"/>
          </a:effectRef>
          <a:fontRef idx="minor">
            <a:schemeClr val="tx1"/>
          </a:fontRef>
        </p:style>
      </p:cxnSp>
      <p:grpSp>
        <p:nvGrpSpPr>
          <p:cNvPr id="22" name="Group 5">
            <a:extLst>
              <a:ext uri="{FF2B5EF4-FFF2-40B4-BE49-F238E27FC236}">
                <a16:creationId xmlns:a16="http://schemas.microsoft.com/office/drawing/2014/main" id="{1616418C-F875-48F0-AC96-F46768166523}"/>
              </a:ext>
            </a:extLst>
          </p:cNvPr>
          <p:cNvGrpSpPr/>
          <p:nvPr/>
        </p:nvGrpSpPr>
        <p:grpSpPr>
          <a:xfrm>
            <a:off x="523890" y="4910543"/>
            <a:ext cx="3109255" cy="957380"/>
            <a:chOff x="295272" y="5164853"/>
            <a:chExt cx="3109255" cy="957380"/>
          </a:xfrm>
        </p:grpSpPr>
        <p:grpSp>
          <p:nvGrpSpPr>
            <p:cNvPr id="23" name="Group 16">
              <a:extLst>
                <a:ext uri="{FF2B5EF4-FFF2-40B4-BE49-F238E27FC236}">
                  <a16:creationId xmlns:a16="http://schemas.microsoft.com/office/drawing/2014/main" id="{18C7A52B-EC84-45EE-9907-9F46940960A6}"/>
                </a:ext>
              </a:extLst>
            </p:cNvPr>
            <p:cNvGrpSpPr/>
            <p:nvPr/>
          </p:nvGrpSpPr>
          <p:grpSpPr>
            <a:xfrm>
              <a:off x="295272" y="5164853"/>
              <a:ext cx="3109255" cy="630942"/>
              <a:chOff x="9552" y="5023564"/>
              <a:chExt cx="3109255" cy="630942"/>
            </a:xfrm>
          </p:grpSpPr>
          <p:sp>
            <p:nvSpPr>
              <p:cNvPr id="26" name="Rectangle 9">
                <a:extLst>
                  <a:ext uri="{FF2B5EF4-FFF2-40B4-BE49-F238E27FC236}">
                    <a16:creationId xmlns:a16="http://schemas.microsoft.com/office/drawing/2014/main" id="{D50963EE-7014-4905-82B1-09694594937E}"/>
                  </a:ext>
                </a:extLst>
              </p:cNvPr>
              <p:cNvSpPr>
                <a:spLocks noChangeArrowheads="1"/>
              </p:cNvSpPr>
              <p:nvPr/>
            </p:nvSpPr>
            <p:spPr bwMode="auto">
              <a:xfrm>
                <a:off x="9552" y="5091033"/>
                <a:ext cx="722313" cy="201612"/>
              </a:xfrm>
              <a:prstGeom prst="rect">
                <a:avLst/>
              </a:prstGeom>
              <a:solidFill>
                <a:srgbClr val="C4D2DE"/>
              </a:solidFill>
              <a:ln w="9525">
                <a:noFill/>
                <a:miter lim="800000"/>
                <a:headEnd/>
                <a:tailEnd/>
              </a:ln>
              <a:effectLst/>
            </p:spPr>
            <p:txBody>
              <a:bodyPr wrap="none" anchor="ctr"/>
              <a:lstStyle/>
              <a:p>
                <a:endParaRPr lang="es-ES"/>
              </a:p>
            </p:txBody>
          </p:sp>
          <p:sp>
            <p:nvSpPr>
              <p:cNvPr id="27" name="Text Box 18">
                <a:extLst>
                  <a:ext uri="{FF2B5EF4-FFF2-40B4-BE49-F238E27FC236}">
                    <a16:creationId xmlns:a16="http://schemas.microsoft.com/office/drawing/2014/main" id="{93D95FD2-A028-47AA-BA81-9AC5EC0C416C}"/>
                  </a:ext>
                </a:extLst>
              </p:cNvPr>
              <p:cNvSpPr txBox="1">
                <a:spLocks noChangeArrowheads="1"/>
              </p:cNvSpPr>
              <p:nvPr/>
            </p:nvSpPr>
            <p:spPr bwMode="auto">
              <a:xfrm>
                <a:off x="795337" y="5023564"/>
                <a:ext cx="2323470" cy="630942"/>
              </a:xfrm>
              <a:prstGeom prst="rect">
                <a:avLst/>
              </a:prstGeom>
              <a:noFill/>
              <a:ln w="9525">
                <a:noFill/>
                <a:miter lim="800000"/>
                <a:headEnd/>
                <a:tailEnd/>
              </a:ln>
              <a:effectLst/>
            </p:spPr>
            <p:txBody>
              <a:bodyPr wrap="square">
                <a:spAutoFit/>
              </a:bodyPr>
              <a:lstStyle/>
              <a:p>
                <a:pPr>
                  <a:spcBef>
                    <a:spcPct val="50000"/>
                  </a:spcBef>
                </a:pPr>
                <a:r>
                  <a:rPr lang="es-ES_tradnl" sz="1400" dirty="0">
                    <a:latin typeface="Verdana" pitchFamily="34" charset="0"/>
                  </a:rPr>
                  <a:t>Velocidad</a:t>
                </a:r>
              </a:p>
              <a:p>
                <a:pPr>
                  <a:spcBef>
                    <a:spcPct val="50000"/>
                  </a:spcBef>
                </a:pPr>
                <a:r>
                  <a:rPr lang="es-ES_tradnl" sz="1400" dirty="0">
                    <a:latin typeface="Verdana" pitchFamily="34" charset="0"/>
                  </a:rPr>
                  <a:t>(pacientes por mes)</a:t>
                </a:r>
                <a:endParaRPr lang="es-ES" sz="1400" dirty="0">
                  <a:latin typeface="Verdana" pitchFamily="34" charset="0"/>
                </a:endParaRPr>
              </a:p>
            </p:txBody>
          </p:sp>
        </p:grpSp>
        <p:sp>
          <p:nvSpPr>
            <p:cNvPr id="24" name="Oval 17">
              <a:extLst>
                <a:ext uri="{FF2B5EF4-FFF2-40B4-BE49-F238E27FC236}">
                  <a16:creationId xmlns:a16="http://schemas.microsoft.com/office/drawing/2014/main" id="{686CB048-A393-4115-9BB1-A35CC1BE02A7}"/>
                </a:ext>
              </a:extLst>
            </p:cNvPr>
            <p:cNvSpPr>
              <a:spLocks noChangeArrowheads="1"/>
            </p:cNvSpPr>
            <p:nvPr/>
          </p:nvSpPr>
          <p:spPr bwMode="auto">
            <a:xfrm>
              <a:off x="545753" y="5945170"/>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25" name="Text Box 19">
              <a:extLst>
                <a:ext uri="{FF2B5EF4-FFF2-40B4-BE49-F238E27FC236}">
                  <a16:creationId xmlns:a16="http://schemas.microsoft.com/office/drawing/2014/main" id="{76339D7F-2014-4E25-B3B5-38C83F15E36E}"/>
                </a:ext>
              </a:extLst>
            </p:cNvPr>
            <p:cNvSpPr txBox="1">
              <a:spLocks noChangeArrowheads="1"/>
            </p:cNvSpPr>
            <p:nvPr/>
          </p:nvSpPr>
          <p:spPr bwMode="auto">
            <a:xfrm>
              <a:off x="957956" y="5814456"/>
              <a:ext cx="1864791"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a:extLst>
              <a:ext uri="{FF2B5EF4-FFF2-40B4-BE49-F238E27FC236}">
                <a16:creationId xmlns:a16="http://schemas.microsoft.com/office/drawing/2014/main" id="{1CE5A0EF-DB33-F353-AF36-9A4228092E38}"/>
              </a:ext>
            </a:extLst>
          </p:cNvPr>
          <p:cNvPicPr>
            <a:picLocks noChangeAspect="1"/>
          </p:cNvPicPr>
          <p:nvPr/>
        </p:nvPicPr>
        <p:blipFill>
          <a:blip r:embed="rId2"/>
          <a:stretch>
            <a:fillRect/>
          </a:stretch>
        </p:blipFill>
        <p:spPr>
          <a:xfrm rot="5400000">
            <a:off x="3232608" y="426651"/>
            <a:ext cx="5513319" cy="6142643"/>
          </a:xfrm>
          <a:prstGeom prst="rect">
            <a:avLst/>
          </a:prstGeom>
        </p:spPr>
      </p:pic>
      <p:sp>
        <p:nvSpPr>
          <p:cNvPr id="2" name="Title 1"/>
          <p:cNvSpPr>
            <a:spLocks noGrp="1"/>
          </p:cNvSpPr>
          <p:nvPr>
            <p:ph type="title"/>
          </p:nvPr>
        </p:nvSpPr>
        <p:spPr/>
        <p:txBody>
          <a:bodyPr/>
          <a:lstStyle/>
          <a:p>
            <a:r>
              <a:rPr lang="es-ES_tradnl" dirty="0"/>
              <a:t>Velocidad de Reclutamiento: Centros</a:t>
            </a:r>
            <a:endParaRPr lang="es-ES" dirty="0"/>
          </a:p>
        </p:txBody>
      </p:sp>
      <p:sp>
        <p:nvSpPr>
          <p:cNvPr id="4" name="Footer Placeholder 3"/>
          <p:cNvSpPr>
            <a:spLocks noGrp="1"/>
          </p:cNvSpPr>
          <p:nvPr>
            <p:ph type="ftr" sz="quarter" idx="11"/>
          </p:nvPr>
        </p:nvSpPr>
        <p:spPr>
          <a:xfrm>
            <a:off x="179512" y="6309320"/>
            <a:ext cx="2892290" cy="365125"/>
          </a:xfrm>
        </p:spPr>
        <p:txBody>
          <a:bodyPr/>
          <a:lstStyle/>
          <a:p>
            <a:r>
              <a:rPr lang="es-ES" dirty="0"/>
              <a:t>Datos y Análisis 31ª Publicación </a:t>
            </a:r>
            <a:r>
              <a:rPr lang="es-ES" dirty="0" err="1"/>
              <a:t>BDMetrics</a:t>
            </a:r>
            <a:r>
              <a:rPr lang="es-ES" dirty="0"/>
              <a:t>  17 de mayo de 2022 </a:t>
            </a:r>
          </a:p>
        </p:txBody>
      </p:sp>
      <p:sp>
        <p:nvSpPr>
          <p:cNvPr id="5" name="Slide Number Placeholder 4"/>
          <p:cNvSpPr>
            <a:spLocks noGrp="1"/>
          </p:cNvSpPr>
          <p:nvPr>
            <p:ph type="sldNum" sz="quarter" idx="12"/>
          </p:nvPr>
        </p:nvSpPr>
        <p:spPr/>
        <p:txBody>
          <a:bodyPr/>
          <a:lstStyle/>
          <a:p>
            <a:fld id="{419BED6A-9DA2-43AC-BC7D-13EADAE94253}" type="slidenum">
              <a:rPr lang="es-ES" smtClean="0"/>
              <a:pPr/>
              <a:t>192</a:t>
            </a:fld>
            <a:endParaRPr lang="es-ES"/>
          </a:p>
        </p:txBody>
      </p:sp>
      <p:sp>
        <p:nvSpPr>
          <p:cNvPr id="6" name="Rectangle 4"/>
          <p:cNvSpPr>
            <a:spLocks noChangeArrowheads="1"/>
          </p:cNvSpPr>
          <p:nvPr/>
        </p:nvSpPr>
        <p:spPr bwMode="auto">
          <a:xfrm>
            <a:off x="539552" y="2852936"/>
            <a:ext cx="2514588" cy="1323439"/>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000" dirty="0">
                <a:latin typeface="Tahoma" pitchFamily="34" charset="0"/>
              </a:rPr>
              <a:t>Mediana de la velocidad de reclutamiento para cada centro</a:t>
            </a:r>
            <a:endParaRPr lang="es-ES" sz="2000" b="1" dirty="0">
              <a:latin typeface="Tahoma" pitchFamily="34" charset="0"/>
            </a:endParaRPr>
          </a:p>
        </p:txBody>
      </p:sp>
      <p:sp>
        <p:nvSpPr>
          <p:cNvPr id="12" name="Rectangle 4"/>
          <p:cNvSpPr>
            <a:spLocks noChangeArrowheads="1"/>
          </p:cNvSpPr>
          <p:nvPr/>
        </p:nvSpPr>
        <p:spPr bwMode="auto">
          <a:xfrm>
            <a:off x="401228" y="1214422"/>
            <a:ext cx="2514588" cy="461665"/>
          </a:xfrm>
          <a:prstGeom prst="rect">
            <a:avLst/>
          </a:prstGeom>
          <a:noFill/>
          <a:ln w="9525">
            <a:noFill/>
            <a:miter lim="800000"/>
            <a:headEnd/>
            <a:tailEnd/>
          </a:ln>
          <a:effectLst/>
        </p:spPr>
        <p:txBody>
          <a:bodyPr wrap="square">
            <a:spAutoFit/>
          </a:bodyPr>
          <a:lstStyle/>
          <a:p>
            <a:pPr>
              <a:spcBef>
                <a:spcPct val="20000"/>
              </a:spcBef>
              <a:spcAft>
                <a:spcPct val="40000"/>
              </a:spcAft>
            </a:pPr>
            <a:r>
              <a:rPr lang="es-ES_tradnl" sz="2400" dirty="0">
                <a:latin typeface="Tahoma" pitchFamily="34" charset="0"/>
              </a:rPr>
              <a:t>Cardiovascular</a:t>
            </a:r>
            <a:endParaRPr lang="es-ES" sz="2400" b="1" dirty="0">
              <a:latin typeface="Tahoma" pitchFamily="34" charset="0"/>
            </a:endParaRPr>
          </a:p>
        </p:txBody>
      </p:sp>
      <p:cxnSp>
        <p:nvCxnSpPr>
          <p:cNvPr id="18" name="Straight Connector 17"/>
          <p:cNvCxnSpPr/>
          <p:nvPr/>
        </p:nvCxnSpPr>
        <p:spPr>
          <a:xfrm>
            <a:off x="6804248" y="819000"/>
            <a:ext cx="0" cy="5220000"/>
          </a:xfrm>
          <a:prstGeom prst="line">
            <a:avLst/>
          </a:prstGeom>
          <a:ln w="19050">
            <a:solidFill>
              <a:srgbClr val="F09686"/>
            </a:solidFill>
          </a:ln>
        </p:spPr>
        <p:style>
          <a:lnRef idx="1">
            <a:schemeClr val="accent1"/>
          </a:lnRef>
          <a:fillRef idx="0">
            <a:schemeClr val="accent1"/>
          </a:fillRef>
          <a:effectRef idx="0">
            <a:schemeClr val="accent1"/>
          </a:effectRef>
          <a:fontRef idx="minor">
            <a:schemeClr val="tx1"/>
          </a:fontRef>
        </p:style>
      </p:cxnSp>
      <p:grpSp>
        <p:nvGrpSpPr>
          <p:cNvPr id="15" name="Group 5">
            <a:extLst>
              <a:ext uri="{FF2B5EF4-FFF2-40B4-BE49-F238E27FC236}">
                <a16:creationId xmlns:a16="http://schemas.microsoft.com/office/drawing/2014/main" id="{9118AEAD-A22B-4E3B-AA77-1C548E8611B9}"/>
              </a:ext>
            </a:extLst>
          </p:cNvPr>
          <p:cNvGrpSpPr/>
          <p:nvPr/>
        </p:nvGrpSpPr>
        <p:grpSpPr>
          <a:xfrm>
            <a:off x="523890" y="4910543"/>
            <a:ext cx="3109255" cy="957380"/>
            <a:chOff x="295272" y="5164853"/>
            <a:chExt cx="3109255" cy="957380"/>
          </a:xfrm>
        </p:grpSpPr>
        <p:grpSp>
          <p:nvGrpSpPr>
            <p:cNvPr id="16" name="Group 16">
              <a:extLst>
                <a:ext uri="{FF2B5EF4-FFF2-40B4-BE49-F238E27FC236}">
                  <a16:creationId xmlns:a16="http://schemas.microsoft.com/office/drawing/2014/main" id="{03B46867-1D3C-45FF-91AD-A18D3120EEF2}"/>
                </a:ext>
              </a:extLst>
            </p:cNvPr>
            <p:cNvGrpSpPr/>
            <p:nvPr/>
          </p:nvGrpSpPr>
          <p:grpSpPr>
            <a:xfrm>
              <a:off x="295272" y="5164853"/>
              <a:ext cx="3109255" cy="630942"/>
              <a:chOff x="9552" y="5023564"/>
              <a:chExt cx="3109255" cy="630942"/>
            </a:xfrm>
          </p:grpSpPr>
          <p:sp>
            <p:nvSpPr>
              <p:cNvPr id="20" name="Rectangle 9">
                <a:extLst>
                  <a:ext uri="{FF2B5EF4-FFF2-40B4-BE49-F238E27FC236}">
                    <a16:creationId xmlns:a16="http://schemas.microsoft.com/office/drawing/2014/main" id="{EE912F5F-3891-4700-A4B2-959B5C9C396A}"/>
                  </a:ext>
                </a:extLst>
              </p:cNvPr>
              <p:cNvSpPr>
                <a:spLocks noChangeArrowheads="1"/>
              </p:cNvSpPr>
              <p:nvPr/>
            </p:nvSpPr>
            <p:spPr bwMode="auto">
              <a:xfrm>
                <a:off x="9552" y="5091033"/>
                <a:ext cx="722313" cy="201612"/>
              </a:xfrm>
              <a:prstGeom prst="rect">
                <a:avLst/>
              </a:prstGeom>
              <a:solidFill>
                <a:srgbClr val="C4D2DE"/>
              </a:solidFill>
              <a:ln w="9525">
                <a:noFill/>
                <a:miter lim="800000"/>
                <a:headEnd/>
                <a:tailEnd/>
              </a:ln>
              <a:effectLst/>
            </p:spPr>
            <p:txBody>
              <a:bodyPr wrap="none" anchor="ctr"/>
              <a:lstStyle/>
              <a:p>
                <a:endParaRPr lang="es-ES"/>
              </a:p>
            </p:txBody>
          </p:sp>
          <p:sp>
            <p:nvSpPr>
              <p:cNvPr id="21" name="Text Box 18">
                <a:extLst>
                  <a:ext uri="{FF2B5EF4-FFF2-40B4-BE49-F238E27FC236}">
                    <a16:creationId xmlns:a16="http://schemas.microsoft.com/office/drawing/2014/main" id="{41CCEE91-8D68-4EB7-AB3F-EBD6706F0DB7}"/>
                  </a:ext>
                </a:extLst>
              </p:cNvPr>
              <p:cNvSpPr txBox="1">
                <a:spLocks noChangeArrowheads="1"/>
              </p:cNvSpPr>
              <p:nvPr/>
            </p:nvSpPr>
            <p:spPr bwMode="auto">
              <a:xfrm>
                <a:off x="795337" y="5023564"/>
                <a:ext cx="2323470" cy="630942"/>
              </a:xfrm>
              <a:prstGeom prst="rect">
                <a:avLst/>
              </a:prstGeom>
              <a:noFill/>
              <a:ln w="9525">
                <a:noFill/>
                <a:miter lim="800000"/>
                <a:headEnd/>
                <a:tailEnd/>
              </a:ln>
              <a:effectLst/>
            </p:spPr>
            <p:txBody>
              <a:bodyPr wrap="square">
                <a:spAutoFit/>
              </a:bodyPr>
              <a:lstStyle/>
              <a:p>
                <a:pPr>
                  <a:spcBef>
                    <a:spcPct val="50000"/>
                  </a:spcBef>
                </a:pPr>
                <a:r>
                  <a:rPr lang="es-ES_tradnl" sz="1400" dirty="0">
                    <a:latin typeface="Verdana" pitchFamily="34" charset="0"/>
                  </a:rPr>
                  <a:t>Velocidad</a:t>
                </a:r>
              </a:p>
              <a:p>
                <a:pPr>
                  <a:spcBef>
                    <a:spcPct val="50000"/>
                  </a:spcBef>
                </a:pPr>
                <a:r>
                  <a:rPr lang="es-ES_tradnl" sz="1400" dirty="0">
                    <a:latin typeface="Verdana" pitchFamily="34" charset="0"/>
                  </a:rPr>
                  <a:t>(pacientes por mes)</a:t>
                </a:r>
                <a:endParaRPr lang="es-ES" sz="1400" dirty="0">
                  <a:latin typeface="Verdana" pitchFamily="34" charset="0"/>
                </a:endParaRPr>
              </a:p>
            </p:txBody>
          </p:sp>
        </p:grpSp>
        <p:sp>
          <p:nvSpPr>
            <p:cNvPr id="17" name="Oval 17">
              <a:extLst>
                <a:ext uri="{FF2B5EF4-FFF2-40B4-BE49-F238E27FC236}">
                  <a16:creationId xmlns:a16="http://schemas.microsoft.com/office/drawing/2014/main" id="{05A5AF22-BA09-4ECC-8E7F-C537E6C116E5}"/>
                </a:ext>
              </a:extLst>
            </p:cNvPr>
            <p:cNvSpPr>
              <a:spLocks noChangeArrowheads="1"/>
            </p:cNvSpPr>
            <p:nvPr/>
          </p:nvSpPr>
          <p:spPr bwMode="auto">
            <a:xfrm>
              <a:off x="545753" y="5945170"/>
              <a:ext cx="117475" cy="117475"/>
            </a:xfrm>
            <a:prstGeom prst="ellipse">
              <a:avLst/>
            </a:prstGeom>
            <a:solidFill>
              <a:srgbClr val="FF0000"/>
            </a:solidFill>
            <a:ln w="9525">
              <a:solidFill>
                <a:srgbClr val="FF0000"/>
              </a:solidFill>
              <a:round/>
              <a:headEnd/>
              <a:tailEnd/>
            </a:ln>
            <a:effectLst/>
          </p:spPr>
          <p:txBody>
            <a:bodyPr wrap="none" anchor="ctr"/>
            <a:lstStyle/>
            <a:p>
              <a:endParaRPr lang="es-ES"/>
            </a:p>
          </p:txBody>
        </p:sp>
        <p:sp>
          <p:nvSpPr>
            <p:cNvPr id="19" name="Text Box 19">
              <a:extLst>
                <a:ext uri="{FF2B5EF4-FFF2-40B4-BE49-F238E27FC236}">
                  <a16:creationId xmlns:a16="http://schemas.microsoft.com/office/drawing/2014/main" id="{76544772-0652-4F95-91EA-C299DD14C213}"/>
                </a:ext>
              </a:extLst>
            </p:cNvPr>
            <p:cNvSpPr txBox="1">
              <a:spLocks noChangeArrowheads="1"/>
            </p:cNvSpPr>
            <p:nvPr/>
          </p:nvSpPr>
          <p:spPr bwMode="auto">
            <a:xfrm>
              <a:off x="957956" y="5814456"/>
              <a:ext cx="1864791" cy="307777"/>
            </a:xfrm>
            <a:prstGeom prst="rect">
              <a:avLst/>
            </a:prstGeom>
            <a:noFill/>
            <a:ln w="9525">
              <a:noFill/>
              <a:miter lim="800000"/>
              <a:headEnd/>
              <a:tailEnd/>
            </a:ln>
            <a:effectLst/>
          </p:spPr>
          <p:txBody>
            <a:bodyPr wrap="square">
              <a:spAutoFit/>
            </a:bodyPr>
            <a:lstStyle/>
            <a:p>
              <a:pPr>
                <a:spcBef>
                  <a:spcPct val="50000"/>
                </a:spcBef>
              </a:pPr>
              <a:r>
                <a:rPr lang="es-ES_tradnl" sz="1400" dirty="0" err="1">
                  <a:latin typeface="Verdana" pitchFamily="34" charset="0"/>
                </a:rPr>
                <a:t>Nº</a:t>
              </a:r>
              <a:r>
                <a:rPr lang="es-ES_tradnl" sz="1400" dirty="0">
                  <a:latin typeface="Verdana" pitchFamily="34" charset="0"/>
                </a:rPr>
                <a:t> Participaciones</a:t>
              </a:r>
              <a:endParaRPr lang="es-ES" sz="1400" dirty="0">
                <a:latin typeface="Verdana" pitchFamily="34" charset="0"/>
              </a:endParaRPr>
            </a:p>
          </p:txBody>
        </p:sp>
      </p:grpSp>
    </p:spTree>
  </p:cSld>
  <p:clrMapOvr>
    <a:masterClrMapping/>
  </p:clrMapOvr>
</p:sld>
</file>

<file path=ppt/theme/theme1.xml><?xml version="1.0" encoding="utf-8"?>
<a:theme xmlns:a="http://schemas.openxmlformats.org/drawingml/2006/main" name="Plantilla presentaciones BES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182553</TotalTime>
  <Words>16627</Words>
  <Application>Microsoft Office PowerPoint</Application>
  <PresentationFormat>Presentación en pantalla (4:3)</PresentationFormat>
  <Paragraphs>5212</Paragraphs>
  <Slides>192</Slides>
  <Notes>3</Notes>
  <HiddenSlides>0</HiddenSlides>
  <MMClips>0</MMClips>
  <ScaleCrop>false</ScaleCrop>
  <HeadingPairs>
    <vt:vector size="6" baseType="variant">
      <vt:variant>
        <vt:lpstr>Fuentes usadas</vt:lpstr>
      </vt:variant>
      <vt:variant>
        <vt:i4>7</vt:i4>
      </vt:variant>
      <vt:variant>
        <vt:lpstr>Tema</vt:lpstr>
      </vt:variant>
      <vt:variant>
        <vt:i4>1</vt:i4>
      </vt:variant>
      <vt:variant>
        <vt:lpstr>Títulos de diapositiva</vt:lpstr>
      </vt:variant>
      <vt:variant>
        <vt:i4>192</vt:i4>
      </vt:variant>
    </vt:vector>
  </HeadingPairs>
  <TitlesOfParts>
    <vt:vector size="200" baseType="lpstr">
      <vt:lpstr>Arial</vt:lpstr>
      <vt:lpstr>Calibri</vt:lpstr>
      <vt:lpstr>HelveticaNeueLT Std</vt:lpstr>
      <vt:lpstr>Tahoma</vt:lpstr>
      <vt:lpstr>Times New Roman</vt:lpstr>
      <vt:lpstr>Verdana</vt:lpstr>
      <vt:lpstr>Wingdings</vt:lpstr>
      <vt:lpstr>Plantilla presentaciones BEST</vt:lpstr>
      <vt:lpstr>Presentación de PowerPoint</vt:lpstr>
      <vt:lpstr>Introducción</vt:lpstr>
      <vt:lpstr>Contenido</vt:lpstr>
      <vt:lpstr>La I+D en la industria farmacéutica </vt:lpstr>
      <vt:lpstr>La Investigación en la Industria Farmacéutica</vt:lpstr>
      <vt:lpstr>Evolución de la inversión en I+D</vt:lpstr>
      <vt:lpstr>Evolución del personal en I+D</vt:lpstr>
      <vt:lpstr>Inversión en I+D intramuros / extramuros</vt:lpstr>
      <vt:lpstr>Inversión en I+D intramuros / extramuros: evolución</vt:lpstr>
      <vt:lpstr>Inversión en I+D extramuros por CCAA</vt:lpstr>
      <vt:lpstr>Evolución I+D extramuros por CCAA</vt:lpstr>
      <vt:lpstr>Evolución I+D extramuros por CCAA</vt:lpstr>
      <vt:lpstr>Evolución I+D extramuros por CCAA</vt:lpstr>
      <vt:lpstr>Evolución I+D extramuros por CCAA</vt:lpstr>
      <vt:lpstr>Inversión en Investigación Clínica por fases</vt:lpstr>
      <vt:lpstr>Evolución inversión en Investigación Clínica</vt:lpstr>
      <vt:lpstr>Evolución de la Investigación Clínica por fases</vt:lpstr>
      <vt:lpstr>Competitividad de España en Investigación Clínica</vt:lpstr>
      <vt:lpstr>El proyecto BEST</vt:lpstr>
      <vt:lpstr>El proyecto BEST</vt:lpstr>
      <vt:lpstr>Participantes en el proyecto BEST</vt:lpstr>
      <vt:lpstr>Proyecto BEST: hoja de ruta y primeros resultados</vt:lpstr>
      <vt:lpstr>Proyecto BEST: la base de datos BDMetrics</vt:lpstr>
      <vt:lpstr>Contenido de BDMetrics</vt:lpstr>
      <vt:lpstr>Contenido BDMetrics</vt:lpstr>
      <vt:lpstr>Número de EECC autorizados por la AEMPS</vt:lpstr>
      <vt:lpstr>Relevancia de la muestra BDMetrics</vt:lpstr>
      <vt:lpstr>Contenido BDMetrics: compleción de datos</vt:lpstr>
      <vt:lpstr>Evolución contenido BDMetrics: EECC y PCEC</vt:lpstr>
      <vt:lpstr>Evolución del nº de EECC y PCEC incluidos</vt:lpstr>
      <vt:lpstr>Contenido BDMetrics: CEIms</vt:lpstr>
      <vt:lpstr>CEIms: Evolución</vt:lpstr>
      <vt:lpstr>Contenido BDMetrics: Centros</vt:lpstr>
      <vt:lpstr>Centros: evolución de su participación</vt:lpstr>
      <vt:lpstr>Contenido BDMetrics: Tipos de Centros</vt:lpstr>
      <vt:lpstr>Tipos de Centros: evolución participación</vt:lpstr>
      <vt:lpstr>Tipología de la Investigación Clínica</vt:lpstr>
      <vt:lpstr>Tipología de la Investigación Clínica</vt:lpstr>
      <vt:lpstr>Evolución de los EECC</vt:lpstr>
      <vt:lpstr>Tipología de la Investigación Clínica</vt:lpstr>
      <vt:lpstr>Evolución de las Fases de los EECC</vt:lpstr>
      <vt:lpstr>Evolución de las Fases de los EECC</vt:lpstr>
      <vt:lpstr>Evolución de las Fases de los EECC</vt:lpstr>
      <vt:lpstr>Evolución de las Fases de los EECC</vt:lpstr>
      <vt:lpstr>Evolución de las Fases de los EECC</vt:lpstr>
      <vt:lpstr>Tipología de la Investigación Clínica</vt:lpstr>
      <vt:lpstr>Evolución del Área Terapéutica de los EECC</vt:lpstr>
      <vt:lpstr>Evolución del Área Terapéutica de los EECC</vt:lpstr>
      <vt:lpstr>Evolución del Área Terapéutica de los EECC</vt:lpstr>
      <vt:lpstr>Evolución del Área Terapéutica de los EC</vt:lpstr>
      <vt:lpstr>Evolución del Área Terapéutica de los EC</vt:lpstr>
      <vt:lpstr>Tipología de la Investigación: Medicamentos</vt:lpstr>
      <vt:lpstr>Tipología de la Investigación: Patologías</vt:lpstr>
      <vt:lpstr>Medicamentos huérfanos, EECC pediátricos</vt:lpstr>
      <vt:lpstr>Otras características de los ensayos</vt:lpstr>
      <vt:lpstr>CEICs de referencia y participaciones por CA</vt:lpstr>
      <vt:lpstr>CEICs de referencia y participaciones por CA</vt:lpstr>
      <vt:lpstr>Evolución de las participaciones por CA</vt:lpstr>
      <vt:lpstr>Evolución de los CEIm y las PCEC por CA</vt:lpstr>
      <vt:lpstr>Participaciones en Centros por CA y por Fases</vt:lpstr>
      <vt:lpstr>Pacientes Previstos e Incluidos por CA</vt:lpstr>
      <vt:lpstr>Pacientes Previstos e Incluidos por CA</vt:lpstr>
      <vt:lpstr>Evolución pacientes previstos por CA</vt:lpstr>
      <vt:lpstr>Evolución pacientes previstos por CA</vt:lpstr>
      <vt:lpstr>Evolución del número de pacientes</vt:lpstr>
      <vt:lpstr>Evolución Fases Tempranas</vt:lpstr>
      <vt:lpstr>Evolución Fases Tempranas</vt:lpstr>
      <vt:lpstr>Evolución Oncología</vt:lpstr>
      <vt:lpstr>Evolución Oncología</vt:lpstr>
      <vt:lpstr>Indicadores de Tiempos</vt:lpstr>
      <vt:lpstr>Indicadores de Tiempo: Etapas Principales</vt:lpstr>
      <vt:lpstr>Compleción de datos por semestre</vt:lpstr>
      <vt:lpstr>Evolución de los indicadores de tiempos</vt:lpstr>
      <vt:lpstr>Evolución de los indicadores de tiempos</vt:lpstr>
      <vt:lpstr>Evolución tiempo de inicio</vt:lpstr>
      <vt:lpstr>Evolución dispersión Tiempo Global de Inicio</vt:lpstr>
      <vt:lpstr>Evolución dispersión Documentación</vt:lpstr>
      <vt:lpstr>Evolución dispersión Dictamen</vt:lpstr>
      <vt:lpstr>Evolución dispersión Contrato</vt:lpstr>
      <vt:lpstr>Evolución dispersión Primer Paciente</vt:lpstr>
      <vt:lpstr>Evolución de los tiempos globales</vt:lpstr>
      <vt:lpstr>Evolución de los tiempos globales</vt:lpstr>
      <vt:lpstr>Evolución dispersión protocolo a 1er pac. local</vt:lpstr>
      <vt:lpstr>Evolución dispersión protocolo a 1er pac. internacional</vt:lpstr>
      <vt:lpstr>Evolución dispersión de la Diferencia</vt:lpstr>
      <vt:lpstr>Evolución de los indicadores de tiempos Fases Tempranas </vt:lpstr>
      <vt:lpstr>Evolución de los indicadores de tiempos Fases Tempranas</vt:lpstr>
      <vt:lpstr>Evolución de los indicadores de tiempos Oncología</vt:lpstr>
      <vt:lpstr>Evolución de los indicadores de tiempos Oncología</vt:lpstr>
      <vt:lpstr>Influencia de la entidad gestora</vt:lpstr>
      <vt:lpstr>Indicadores de Tiempos: análisis por etapas</vt:lpstr>
      <vt:lpstr>Análisis por Etapas</vt:lpstr>
      <vt:lpstr>Tiempo de Inicio desde envío al CEIC</vt:lpstr>
      <vt:lpstr>Tiempo de Inicio desde envío al CEIC</vt:lpstr>
      <vt:lpstr>Etapa Documentación</vt:lpstr>
      <vt:lpstr>Etapa Documentación</vt:lpstr>
      <vt:lpstr>Etapa Dictamen</vt:lpstr>
      <vt:lpstr>Etapa Dictamen</vt:lpstr>
      <vt:lpstr>Etapa Dictamen</vt:lpstr>
      <vt:lpstr>Etapa Dictamen</vt:lpstr>
      <vt:lpstr>Etapa Dictamen</vt:lpstr>
      <vt:lpstr>Etapa Dictamen</vt:lpstr>
      <vt:lpstr>Etapa Dictamen</vt:lpstr>
      <vt:lpstr>Etapa Contrato </vt:lpstr>
      <vt:lpstr>Etapa Contrato</vt:lpstr>
      <vt:lpstr>Etapa Contrato</vt:lpstr>
      <vt:lpstr>Autorización a recepción del contrato</vt:lpstr>
      <vt:lpstr>Autorización a recepción del contrato</vt:lpstr>
      <vt:lpstr>Autorización AEMPS</vt:lpstr>
      <vt:lpstr>Autorización AEMPS</vt:lpstr>
      <vt:lpstr>Autorización AEMPS</vt:lpstr>
      <vt:lpstr>Autorización AEMPS</vt:lpstr>
      <vt:lpstr>Etapa Inclusión del Primer Paciente</vt:lpstr>
      <vt:lpstr>Etapa Inclusión del Primer Paciente</vt:lpstr>
      <vt:lpstr>Etapa Inclusión del Primer Paciente</vt:lpstr>
      <vt:lpstr>Reclutamiento del primer paciente</vt:lpstr>
      <vt:lpstr>Reclutamiento del primer paciente </vt:lpstr>
      <vt:lpstr>Benchmarking internacional de tiempos</vt:lpstr>
      <vt:lpstr>Módulo Benchmarking internacional</vt:lpstr>
      <vt:lpstr>Módulo Benchmarking internacional</vt:lpstr>
      <vt:lpstr>Módulo Benchmarking internacional</vt:lpstr>
      <vt:lpstr>Módulo Benchmarking internacional</vt:lpstr>
      <vt:lpstr>BI: Pacientes y centros por países (1)</vt:lpstr>
      <vt:lpstr>BI: Pacientes y centros por países (2)</vt:lpstr>
      <vt:lpstr>BI: Fases y Tiempos</vt:lpstr>
      <vt:lpstr>BI: Comparación tiempos España resto países</vt:lpstr>
      <vt:lpstr>BI: Comparación tiempos España resto países</vt:lpstr>
      <vt:lpstr>BI: Comparación tiempos España resto países</vt:lpstr>
      <vt:lpstr>BI: Comparación tiempos España resto países</vt:lpstr>
      <vt:lpstr>BI: Comparación tiempos España resto países</vt:lpstr>
      <vt:lpstr>BI: Comparación tiempos España resto países</vt:lpstr>
      <vt:lpstr>BI: Comparación tiempos España resto países</vt:lpstr>
      <vt:lpstr>BI: Comparación tiempos España resto países</vt:lpstr>
      <vt:lpstr>BI: Comparación tiempos España resto países</vt:lpstr>
      <vt:lpstr>BI: Comparación tiempos España resto países</vt:lpstr>
      <vt:lpstr>BI: Comparación tiempos España resto países</vt:lpstr>
      <vt:lpstr>BI: Ranking de España resto países</vt:lpstr>
      <vt:lpstr>BI: Evolución comparación internacional</vt:lpstr>
      <vt:lpstr>BI: Comparación tiempos España resto países. Oncología</vt:lpstr>
      <vt:lpstr>BI: Comparación tiempos España resto países. Oncología</vt:lpstr>
      <vt:lpstr>Indicadores de Reclutamiento</vt:lpstr>
      <vt:lpstr>Tasa de Reclutamiento</vt:lpstr>
      <vt:lpstr>Tasa de Reclutamiento: evolución</vt:lpstr>
      <vt:lpstr>Tasa de Reclutamiento: evolución</vt:lpstr>
      <vt:lpstr>Tasa de Reclutamiento</vt:lpstr>
      <vt:lpstr>Tasa de Reclutamiento</vt:lpstr>
      <vt:lpstr>Tasa de Reclutamiento</vt:lpstr>
      <vt:lpstr>Tasa reclutamiento por código patologías</vt:lpstr>
      <vt:lpstr>Tasa de Reclutamiento: PCEC sin pacientes reclutados</vt:lpstr>
      <vt:lpstr>PCEC sin pacientes reclutados: evolución</vt:lpstr>
      <vt:lpstr>PCEC sin pacientes reclutados: evolución</vt:lpstr>
      <vt:lpstr>PCEC sin pacientes reclutados: influencia del AT</vt:lpstr>
      <vt:lpstr>Tasa de Reclutamiento: PCEC sin pacientes reclutados</vt:lpstr>
      <vt:lpstr>Reclutamiento: número de pacientes por centro</vt:lpstr>
      <vt:lpstr>Número de pacientes por centro: evolución</vt:lpstr>
      <vt:lpstr>Número de pacientes por centro: evolución</vt:lpstr>
      <vt:lpstr>Reclutamiento: número de pacientes por centro</vt:lpstr>
      <vt:lpstr>Reclutamiento: número de pacientes por centro</vt:lpstr>
      <vt:lpstr>Velocidad de Reclutamiento desde 1er paciente</vt:lpstr>
      <vt:lpstr>Velocidad de Reclutamiento 1er paciente: evolución</vt:lpstr>
      <vt:lpstr>Velocidad de Reclutamiento 1er paciente: evolución</vt:lpstr>
      <vt:lpstr>Velocidad de Reclutamiento 1er paciente: evolución dispersión</vt:lpstr>
      <vt:lpstr>Velocidad Reclutamiento 1er paciente: influencia del AT</vt:lpstr>
      <vt:lpstr>Velocidad Reclutamiento 1er paciente: influencia de la fase</vt:lpstr>
      <vt:lpstr>Velocidad de Reclutamiento desde visita inicio</vt:lpstr>
      <vt:lpstr>Velocidad de Reclutamiento desde visita inicio: evolución</vt:lpstr>
      <vt:lpstr>Comparación indicadores</vt:lpstr>
      <vt:lpstr>Comparación indicadores Fases Tempranas</vt:lpstr>
      <vt:lpstr>Comparación indicadores Fases Tempranas</vt:lpstr>
      <vt:lpstr>Comparación indicadores Oncología</vt:lpstr>
      <vt:lpstr>Comparación indicadores Oncología</vt:lpstr>
      <vt:lpstr>Análisis por Centros</vt:lpstr>
      <vt:lpstr>Análisis por Centros</vt:lpstr>
      <vt:lpstr>Centros considerados: evolución participación</vt:lpstr>
      <vt:lpstr>Centros considerados: evolución participación</vt:lpstr>
      <vt:lpstr>Centros considerados: evolución participación</vt:lpstr>
      <vt:lpstr>Centros considerados: evolución participación</vt:lpstr>
      <vt:lpstr>Centros considerados: evolución participación</vt:lpstr>
      <vt:lpstr>Centros considerados: evolución participación</vt:lpstr>
      <vt:lpstr>Tramitación del contrato por Centros</vt:lpstr>
      <vt:lpstr>Primer paciente</vt:lpstr>
      <vt:lpstr>Primer paciente</vt:lpstr>
      <vt:lpstr>Primer paciente</vt:lpstr>
      <vt:lpstr>Tasa de Reclutamiento por Centro</vt:lpstr>
      <vt:lpstr>Tasa de Reclutamiento por Centro</vt:lpstr>
      <vt:lpstr>Tasa de Reclutamiento por Centro</vt:lpstr>
      <vt:lpstr>Sin reclutamiento por Centros</vt:lpstr>
      <vt:lpstr>Sin reclutamiento por Centros</vt:lpstr>
      <vt:lpstr>Sin reclutamiento por Centros</vt:lpstr>
      <vt:lpstr>Velocidad de Reclutamiento: Centros</vt:lpstr>
      <vt:lpstr>Velocidad de Reclutamiento: Centros</vt:lpstr>
      <vt:lpstr>Velocidad de Reclutamiento: Centros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31 Publicación BDMetrics</dc:title>
  <dc:creator>jme@paradisosistemas.es</dc:creator>
  <cp:lastModifiedBy>Amelia Martín Uranga</cp:lastModifiedBy>
  <cp:revision>6892</cp:revision>
  <dcterms:created xsi:type="dcterms:W3CDTF">2011-06-07T16:50:28Z</dcterms:created>
  <dcterms:modified xsi:type="dcterms:W3CDTF">2022-05-23T16:10:43Z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DISdDocName">
    <vt:lpwstr>PRODF491581</vt:lpwstr>
  </property>
  <property fmtid="{D5CDD505-2E9C-101B-9397-08002B2CF9AE}" pid="3" name="DISProperties">
    <vt:lpwstr>DISdDocName,DIScgiUrl,DISdUser,DISdID,DISTaskPaneUrl</vt:lpwstr>
  </property>
  <property fmtid="{D5CDD505-2E9C-101B-9397-08002B2CF9AE}" pid="4" name="DIScgiUrl">
    <vt:lpwstr>http://www.farmaindustria.org/cs/idcplg</vt:lpwstr>
  </property>
  <property fmtid="{D5CDD505-2E9C-101B-9397-08002B2CF9AE}" pid="5" name="DISdUser">
    <vt:lpwstr>WCS</vt:lpwstr>
  </property>
  <property fmtid="{D5CDD505-2E9C-101B-9397-08002B2CF9AE}" pid="6" name="DISdID">
    <vt:lpwstr>115948</vt:lpwstr>
  </property>
  <property fmtid="{D5CDD505-2E9C-101B-9397-08002B2CF9AE}" pid="7" name="DISTaskPaneUrl">
    <vt:lpwstr>http://www.farmaindustria.org/cs/idcplg?IdcService=DESKTOP_DOC_INFO&amp;dDocName=PRODF491581&amp;dID=115948&amp;ClientControlled=DocMan,taskpane&amp;coreContentOnly=1</vt:lpwstr>
  </property>
</Properties>
</file>